
<file path=[Content_Types].xml><?xml version="1.0" encoding="utf-8"?>
<Types xmlns="http://schemas.openxmlformats.org/package/2006/content-types">
  <Default ContentType="image/jpeg" Extension="jpeg"/>
  <Default ContentType="video/quicktime" Extension="mov"/>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drawingml.diagramData+xml" PartName="/ppt/diagrams/data2.xml"/>
  <Override ContentType="application/vnd.openxmlformats-officedocument.drawingml.diagramLayout+xml" PartName="/ppt/diagrams/layout2.xml"/>
  <Override ContentType="application/vnd.openxmlformats-officedocument.drawingml.diagramStyle+xml" PartName="/ppt/diagrams/quickStyle2.xml"/>
  <Override ContentType="application/vnd.openxmlformats-officedocument.drawingml.diagramColors+xml" PartName="/ppt/diagrams/colors2.xml"/>
  <Override ContentType="application/vnd.ms-office.drawingml.diagramDrawing+xml" PartName="/ppt/diagrams/drawing2.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8" r:id="rId2"/>
    <p:sldId id="259" r:id="rId3"/>
    <p:sldId id="260" r:id="rId4"/>
    <p:sldId id="262" r:id="rId5"/>
    <p:sldId id="263" r:id="rId6"/>
    <p:sldId id="261" r:id="rId7"/>
    <p:sldId id="264" r:id="rId8"/>
    <p:sldId id="290" r:id="rId9"/>
    <p:sldId id="291" r:id="rId10"/>
    <p:sldId id="292" r:id="rId11"/>
    <p:sldId id="265" r:id="rId12"/>
    <p:sldId id="266" r:id="rId13"/>
    <p:sldId id="267" r:id="rId14"/>
    <p:sldId id="281" r:id="rId15"/>
    <p:sldId id="282" r:id="rId16"/>
    <p:sldId id="283" r:id="rId17"/>
    <p:sldId id="284" r:id="rId18"/>
    <p:sldId id="295" r:id="rId19"/>
    <p:sldId id="293" r:id="rId20"/>
    <p:sldId id="294" r:id="rId21"/>
    <p:sldId id="268" r:id="rId22"/>
    <p:sldId id="273" r:id="rId23"/>
    <p:sldId id="269" r:id="rId24"/>
    <p:sldId id="270" r:id="rId25"/>
    <p:sldId id="271" r:id="rId26"/>
    <p:sldId id="274" r:id="rId27"/>
    <p:sldId id="275" r:id="rId28"/>
    <p:sldId id="276" r:id="rId29"/>
    <p:sldId id="277" r:id="rId30"/>
    <p:sldId id="278" r:id="rId31"/>
    <p:sldId id="279" r:id="rId32"/>
    <p:sldId id="296" r:id="rId33"/>
    <p:sldId id="280" r:id="rId34"/>
    <p:sldId id="285" r:id="rId35"/>
    <p:sldId id="286" r:id="rId36"/>
    <p:sldId id="287" r:id="rId37"/>
    <p:sldId id="297" r:id="rId38"/>
    <p:sldId id="288" r:id="rId3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B48"/>
    <a:srgbClr val="00AB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1"/>
    <p:restoredTop sz="95170"/>
  </p:normalViewPr>
  <p:slideViewPr>
    <p:cSldViewPr snapToGrid="0" snapToObjects="1">
      <p:cViewPr varScale="1">
        <p:scale>
          <a:sx n="86" d="100"/>
          <a:sy n="86" d="100"/>
        </p:scale>
        <p:origin x="67" y="48"/>
      </p:cViewPr>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242A74-E8FC-964F-BB1D-5F01EE247CAE}" type="doc">
      <dgm:prSet loTypeId="urn:microsoft.com/office/officeart/2005/8/layout/arrow6" loCatId="" qsTypeId="urn:microsoft.com/office/officeart/2005/8/quickstyle/simple1" qsCatId="simple" csTypeId="urn:microsoft.com/office/officeart/2005/8/colors/colorful1" csCatId="colorful" phldr="1"/>
      <dgm:spPr/>
      <dgm:t>
        <a:bodyPr/>
        <a:lstStyle/>
        <a:p>
          <a:endParaRPr lang="es-ES"/>
        </a:p>
      </dgm:t>
    </dgm:pt>
    <dgm:pt modelId="{093A2918-ABDA-4E43-BE6F-832BAF90EF6B}">
      <dgm:prSet phldrT="[Texto]"/>
      <dgm:spPr/>
      <dgm:t>
        <a:bodyPr/>
        <a:lstStyle/>
        <a:p>
          <a:r>
            <a:rPr lang="es-ES" dirty="0">
              <a:latin typeface="Montserrat" pitchFamily="2" charset="77"/>
            </a:rPr>
            <a:t>Incapacidad para iniciar</a:t>
          </a:r>
        </a:p>
      </dgm:t>
    </dgm:pt>
    <dgm:pt modelId="{FC7DDE5F-193B-9B46-BF95-6B83AE7DB2CD}" type="parTrans" cxnId="{048B6695-B69E-FD4B-BF75-60FE77EA5AE7}">
      <dgm:prSet/>
      <dgm:spPr/>
      <dgm:t>
        <a:bodyPr/>
        <a:lstStyle/>
        <a:p>
          <a:endParaRPr lang="es-ES">
            <a:latin typeface="Montserrat" pitchFamily="2" charset="77"/>
          </a:endParaRPr>
        </a:p>
      </dgm:t>
    </dgm:pt>
    <dgm:pt modelId="{F1BB8B17-2E89-864D-A76E-F7D3B0F23133}" type="sibTrans" cxnId="{048B6695-B69E-FD4B-BF75-60FE77EA5AE7}">
      <dgm:prSet/>
      <dgm:spPr/>
      <dgm:t>
        <a:bodyPr/>
        <a:lstStyle/>
        <a:p>
          <a:endParaRPr lang="es-ES">
            <a:latin typeface="Montserrat" pitchFamily="2" charset="77"/>
          </a:endParaRPr>
        </a:p>
      </dgm:t>
    </dgm:pt>
    <dgm:pt modelId="{C3FCCBF1-7134-954C-BE1D-D857DEBBC39F}">
      <dgm:prSet phldrT="[Texto]"/>
      <dgm:spPr/>
      <dgm:t>
        <a:bodyPr/>
        <a:lstStyle/>
        <a:p>
          <a:r>
            <a:rPr lang="es-ES" dirty="0">
              <a:latin typeface="Montserrat" pitchFamily="2" charset="77"/>
            </a:rPr>
            <a:t>Sensación de obstáculo</a:t>
          </a:r>
        </a:p>
      </dgm:t>
    </dgm:pt>
    <dgm:pt modelId="{1702CB2D-C258-E349-98A3-3206DF9A8FC1}" type="parTrans" cxnId="{04B5CEB7-A436-374A-B26F-FFFC20BC3840}">
      <dgm:prSet/>
      <dgm:spPr/>
      <dgm:t>
        <a:bodyPr/>
        <a:lstStyle/>
        <a:p>
          <a:endParaRPr lang="es-ES">
            <a:latin typeface="Montserrat" pitchFamily="2" charset="77"/>
          </a:endParaRPr>
        </a:p>
      </dgm:t>
    </dgm:pt>
    <dgm:pt modelId="{93AD6756-1D1E-054E-BF4D-A4AD6F6ECF97}" type="sibTrans" cxnId="{04B5CEB7-A436-374A-B26F-FFFC20BC3840}">
      <dgm:prSet/>
      <dgm:spPr/>
      <dgm:t>
        <a:bodyPr/>
        <a:lstStyle/>
        <a:p>
          <a:endParaRPr lang="es-ES">
            <a:latin typeface="Montserrat" pitchFamily="2" charset="77"/>
          </a:endParaRPr>
        </a:p>
      </dgm:t>
    </dgm:pt>
    <dgm:pt modelId="{BD73583E-E83B-3945-8054-15197AE9982E}" type="pres">
      <dgm:prSet presAssocID="{F3242A74-E8FC-964F-BB1D-5F01EE247CAE}" presName="compositeShape" presStyleCnt="0">
        <dgm:presLayoutVars>
          <dgm:chMax val="2"/>
          <dgm:dir/>
          <dgm:resizeHandles val="exact"/>
        </dgm:presLayoutVars>
      </dgm:prSet>
      <dgm:spPr/>
    </dgm:pt>
    <dgm:pt modelId="{CBBFDA42-3783-8849-92C1-1B36F312E8B5}" type="pres">
      <dgm:prSet presAssocID="{F3242A74-E8FC-964F-BB1D-5F01EE247CAE}" presName="ribbon" presStyleLbl="node1" presStyleIdx="0" presStyleCnt="1"/>
      <dgm:spPr/>
    </dgm:pt>
    <dgm:pt modelId="{674FFB76-AC37-0346-B85B-AAF555C67931}" type="pres">
      <dgm:prSet presAssocID="{F3242A74-E8FC-964F-BB1D-5F01EE247CAE}" presName="leftArrowText" presStyleLbl="node1" presStyleIdx="0" presStyleCnt="1">
        <dgm:presLayoutVars>
          <dgm:chMax val="0"/>
          <dgm:bulletEnabled val="1"/>
        </dgm:presLayoutVars>
      </dgm:prSet>
      <dgm:spPr/>
    </dgm:pt>
    <dgm:pt modelId="{563639C9-9A7B-D14F-A4C4-7F12431DB673}" type="pres">
      <dgm:prSet presAssocID="{F3242A74-E8FC-964F-BB1D-5F01EE247CAE}" presName="rightArrowText" presStyleLbl="node1" presStyleIdx="0" presStyleCnt="1">
        <dgm:presLayoutVars>
          <dgm:chMax val="0"/>
          <dgm:bulletEnabled val="1"/>
        </dgm:presLayoutVars>
      </dgm:prSet>
      <dgm:spPr/>
    </dgm:pt>
  </dgm:ptLst>
  <dgm:cxnLst>
    <dgm:cxn modelId="{4ACB402F-EF6E-EE42-A4DC-B0822006745C}" type="presOf" srcId="{C3FCCBF1-7134-954C-BE1D-D857DEBBC39F}" destId="{563639C9-9A7B-D14F-A4C4-7F12431DB673}" srcOrd="0" destOrd="0" presId="urn:microsoft.com/office/officeart/2005/8/layout/arrow6"/>
    <dgm:cxn modelId="{048B6695-B69E-FD4B-BF75-60FE77EA5AE7}" srcId="{F3242A74-E8FC-964F-BB1D-5F01EE247CAE}" destId="{093A2918-ABDA-4E43-BE6F-832BAF90EF6B}" srcOrd="0" destOrd="0" parTransId="{FC7DDE5F-193B-9B46-BF95-6B83AE7DB2CD}" sibTransId="{F1BB8B17-2E89-864D-A76E-F7D3B0F23133}"/>
    <dgm:cxn modelId="{04B5CEB7-A436-374A-B26F-FFFC20BC3840}" srcId="{F3242A74-E8FC-964F-BB1D-5F01EE247CAE}" destId="{C3FCCBF1-7134-954C-BE1D-D857DEBBC39F}" srcOrd="1" destOrd="0" parTransId="{1702CB2D-C258-E349-98A3-3206DF9A8FC1}" sibTransId="{93AD6756-1D1E-054E-BF4D-A4AD6F6ECF97}"/>
    <dgm:cxn modelId="{3BBC2BBF-0103-C142-9DD5-6D9B83013911}" type="presOf" srcId="{F3242A74-E8FC-964F-BB1D-5F01EE247CAE}" destId="{BD73583E-E83B-3945-8054-15197AE9982E}" srcOrd="0" destOrd="0" presId="urn:microsoft.com/office/officeart/2005/8/layout/arrow6"/>
    <dgm:cxn modelId="{D33B4FC0-E663-724C-97CB-21031CE8E3FC}" type="presOf" srcId="{093A2918-ABDA-4E43-BE6F-832BAF90EF6B}" destId="{674FFB76-AC37-0346-B85B-AAF555C67931}" srcOrd="0" destOrd="0" presId="urn:microsoft.com/office/officeart/2005/8/layout/arrow6"/>
    <dgm:cxn modelId="{12B6335D-1F35-0F46-8857-B7A4C563642C}" type="presParOf" srcId="{BD73583E-E83B-3945-8054-15197AE9982E}" destId="{CBBFDA42-3783-8849-92C1-1B36F312E8B5}" srcOrd="0" destOrd="0" presId="urn:microsoft.com/office/officeart/2005/8/layout/arrow6"/>
    <dgm:cxn modelId="{1AE626EB-B31A-894E-8FAB-60FDFCD7176D}" type="presParOf" srcId="{BD73583E-E83B-3945-8054-15197AE9982E}" destId="{674FFB76-AC37-0346-B85B-AAF555C67931}" srcOrd="1" destOrd="0" presId="urn:microsoft.com/office/officeart/2005/8/layout/arrow6"/>
    <dgm:cxn modelId="{8BB18B8F-6E57-FB4B-A73A-5E0024B30CE1}" type="presParOf" srcId="{BD73583E-E83B-3945-8054-15197AE9982E}" destId="{563639C9-9A7B-D14F-A4C4-7F12431DB673}"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01978-DB83-564A-A70E-06218A5C7C66}" type="doc">
      <dgm:prSet loTypeId="urn:microsoft.com/office/officeart/2005/8/layout/chevron1" loCatId="" qsTypeId="urn:microsoft.com/office/officeart/2005/8/quickstyle/simple1" qsCatId="simple" csTypeId="urn:microsoft.com/office/officeart/2005/8/colors/colorful4" csCatId="colorful" phldr="1"/>
      <dgm:spPr/>
    </dgm:pt>
    <dgm:pt modelId="{AC6719A0-EB8D-F344-9FB1-ADDE76268F1D}">
      <dgm:prSet phldrT="[Texto]"/>
      <dgm:spPr/>
      <dgm:t>
        <a:bodyPr/>
        <a:lstStyle/>
        <a:p>
          <a:r>
            <a:rPr lang="es-CO" dirty="0">
              <a:latin typeface="Montserrat" pitchFamily="2" charset="77"/>
            </a:rPr>
            <a:t>Después de ingerir carne (res, pollo, pavo).</a:t>
          </a:r>
          <a:endParaRPr lang="es-ES" dirty="0">
            <a:latin typeface="Montserrat" pitchFamily="2" charset="77"/>
          </a:endParaRPr>
        </a:p>
      </dgm:t>
    </dgm:pt>
    <dgm:pt modelId="{8154396C-92FA-7C44-A615-D0E6E0BF732D}" type="parTrans" cxnId="{3DD1F243-692A-0B45-B868-3D09CB8C5E68}">
      <dgm:prSet/>
      <dgm:spPr/>
      <dgm:t>
        <a:bodyPr/>
        <a:lstStyle/>
        <a:p>
          <a:endParaRPr lang="es-ES">
            <a:latin typeface="Montserrat" pitchFamily="2" charset="77"/>
          </a:endParaRPr>
        </a:p>
      </dgm:t>
    </dgm:pt>
    <dgm:pt modelId="{6C1D31E3-6BF0-9249-87E0-7D86CAA84AB3}" type="sibTrans" cxnId="{3DD1F243-692A-0B45-B868-3D09CB8C5E68}">
      <dgm:prSet/>
      <dgm:spPr/>
      <dgm:t>
        <a:bodyPr/>
        <a:lstStyle/>
        <a:p>
          <a:endParaRPr lang="es-ES">
            <a:latin typeface="Montserrat" pitchFamily="2" charset="77"/>
          </a:endParaRPr>
        </a:p>
      </dgm:t>
    </dgm:pt>
    <dgm:pt modelId="{41389CF2-3BAF-6748-A1A3-E26F19ACCC36}">
      <dgm:prSet phldrT="[Texto]"/>
      <dgm:spPr/>
      <dgm:t>
        <a:bodyPr/>
        <a:lstStyle/>
        <a:p>
          <a:r>
            <a:rPr lang="es-CO" dirty="0">
              <a:latin typeface="Montserrat" pitchFamily="2" charset="77"/>
            </a:rPr>
            <a:t>Obstrucción completa de la luz esofágica. </a:t>
          </a:r>
          <a:endParaRPr lang="es-ES" dirty="0">
            <a:latin typeface="Montserrat" pitchFamily="2" charset="77"/>
          </a:endParaRPr>
        </a:p>
      </dgm:t>
    </dgm:pt>
    <dgm:pt modelId="{92C00956-B84D-B040-B01D-6B352C2F2284}" type="parTrans" cxnId="{FBB29CDC-DC8F-5941-8B00-0F4A4ABE3F46}">
      <dgm:prSet/>
      <dgm:spPr/>
      <dgm:t>
        <a:bodyPr/>
        <a:lstStyle/>
        <a:p>
          <a:endParaRPr lang="es-ES">
            <a:latin typeface="Montserrat" pitchFamily="2" charset="77"/>
          </a:endParaRPr>
        </a:p>
      </dgm:t>
    </dgm:pt>
    <dgm:pt modelId="{40270A1F-EF44-0D40-B204-D2A4EB67DCE7}" type="sibTrans" cxnId="{FBB29CDC-DC8F-5941-8B00-0F4A4ABE3F46}">
      <dgm:prSet/>
      <dgm:spPr/>
      <dgm:t>
        <a:bodyPr/>
        <a:lstStyle/>
        <a:p>
          <a:endParaRPr lang="es-ES">
            <a:latin typeface="Montserrat" pitchFamily="2" charset="77"/>
          </a:endParaRPr>
        </a:p>
      </dgm:t>
    </dgm:pt>
    <dgm:pt modelId="{54F7B677-8958-AC45-AC13-4F402E055049}">
      <dgm:prSet phldrT="[Texto]"/>
      <dgm:spPr/>
      <dgm:t>
        <a:bodyPr/>
        <a:lstStyle/>
        <a:p>
          <a:r>
            <a:rPr lang="es-CO" dirty="0">
              <a:latin typeface="Montserrat" pitchFamily="2" charset="77"/>
            </a:rPr>
            <a:t>Expectoración de saliva. </a:t>
          </a:r>
          <a:endParaRPr lang="es-ES" dirty="0">
            <a:latin typeface="Montserrat" pitchFamily="2" charset="77"/>
          </a:endParaRPr>
        </a:p>
      </dgm:t>
    </dgm:pt>
    <dgm:pt modelId="{8EB7D4B1-309C-F645-993C-5B44B6E3516D}" type="parTrans" cxnId="{F5113871-9BB0-654C-A310-E60BA18C2A39}">
      <dgm:prSet/>
      <dgm:spPr/>
      <dgm:t>
        <a:bodyPr/>
        <a:lstStyle/>
        <a:p>
          <a:endParaRPr lang="es-ES">
            <a:latin typeface="Montserrat" pitchFamily="2" charset="77"/>
          </a:endParaRPr>
        </a:p>
      </dgm:t>
    </dgm:pt>
    <dgm:pt modelId="{45CFAAFA-4723-3447-80B2-B4A4E5375DFE}" type="sibTrans" cxnId="{F5113871-9BB0-654C-A310-E60BA18C2A39}">
      <dgm:prSet/>
      <dgm:spPr/>
      <dgm:t>
        <a:bodyPr/>
        <a:lstStyle/>
        <a:p>
          <a:endParaRPr lang="es-ES">
            <a:latin typeface="Montserrat" pitchFamily="2" charset="77"/>
          </a:endParaRPr>
        </a:p>
      </dgm:t>
    </dgm:pt>
    <dgm:pt modelId="{C5C5059A-6948-4745-A448-D017EF45344F}" type="pres">
      <dgm:prSet presAssocID="{A1B01978-DB83-564A-A70E-06218A5C7C66}" presName="Name0" presStyleCnt="0">
        <dgm:presLayoutVars>
          <dgm:dir/>
          <dgm:animLvl val="lvl"/>
          <dgm:resizeHandles val="exact"/>
        </dgm:presLayoutVars>
      </dgm:prSet>
      <dgm:spPr/>
    </dgm:pt>
    <dgm:pt modelId="{4BFBF292-FD55-A44F-BA5D-679E53E6F9D2}" type="pres">
      <dgm:prSet presAssocID="{AC6719A0-EB8D-F344-9FB1-ADDE76268F1D}" presName="parTxOnly" presStyleLbl="node1" presStyleIdx="0" presStyleCnt="3">
        <dgm:presLayoutVars>
          <dgm:chMax val="0"/>
          <dgm:chPref val="0"/>
          <dgm:bulletEnabled val="1"/>
        </dgm:presLayoutVars>
      </dgm:prSet>
      <dgm:spPr/>
    </dgm:pt>
    <dgm:pt modelId="{B723C0A7-1ED1-6949-B433-F034B48B0067}" type="pres">
      <dgm:prSet presAssocID="{6C1D31E3-6BF0-9249-87E0-7D86CAA84AB3}" presName="parTxOnlySpace" presStyleCnt="0"/>
      <dgm:spPr/>
    </dgm:pt>
    <dgm:pt modelId="{45C590E1-0DAA-144E-A5B1-500157868C41}" type="pres">
      <dgm:prSet presAssocID="{41389CF2-3BAF-6748-A1A3-E26F19ACCC36}" presName="parTxOnly" presStyleLbl="node1" presStyleIdx="1" presStyleCnt="3">
        <dgm:presLayoutVars>
          <dgm:chMax val="0"/>
          <dgm:chPref val="0"/>
          <dgm:bulletEnabled val="1"/>
        </dgm:presLayoutVars>
      </dgm:prSet>
      <dgm:spPr/>
    </dgm:pt>
    <dgm:pt modelId="{77AF601C-2E81-5441-A1B1-931BF81B9F27}" type="pres">
      <dgm:prSet presAssocID="{40270A1F-EF44-0D40-B204-D2A4EB67DCE7}" presName="parTxOnlySpace" presStyleCnt="0"/>
      <dgm:spPr/>
    </dgm:pt>
    <dgm:pt modelId="{09FF6C8E-FA88-5342-A7C8-C31ECE0EA3C9}" type="pres">
      <dgm:prSet presAssocID="{54F7B677-8958-AC45-AC13-4F402E055049}" presName="parTxOnly" presStyleLbl="node1" presStyleIdx="2" presStyleCnt="3">
        <dgm:presLayoutVars>
          <dgm:chMax val="0"/>
          <dgm:chPref val="0"/>
          <dgm:bulletEnabled val="1"/>
        </dgm:presLayoutVars>
      </dgm:prSet>
      <dgm:spPr/>
    </dgm:pt>
  </dgm:ptLst>
  <dgm:cxnLst>
    <dgm:cxn modelId="{63C26008-3670-0642-8FEC-C9F54D9C54EC}" type="presOf" srcId="{AC6719A0-EB8D-F344-9FB1-ADDE76268F1D}" destId="{4BFBF292-FD55-A44F-BA5D-679E53E6F9D2}" srcOrd="0" destOrd="0" presId="urn:microsoft.com/office/officeart/2005/8/layout/chevron1"/>
    <dgm:cxn modelId="{3DD1F243-692A-0B45-B868-3D09CB8C5E68}" srcId="{A1B01978-DB83-564A-A70E-06218A5C7C66}" destId="{AC6719A0-EB8D-F344-9FB1-ADDE76268F1D}" srcOrd="0" destOrd="0" parTransId="{8154396C-92FA-7C44-A615-D0E6E0BF732D}" sibTransId="{6C1D31E3-6BF0-9249-87E0-7D86CAA84AB3}"/>
    <dgm:cxn modelId="{F5113871-9BB0-654C-A310-E60BA18C2A39}" srcId="{A1B01978-DB83-564A-A70E-06218A5C7C66}" destId="{54F7B677-8958-AC45-AC13-4F402E055049}" srcOrd="2" destOrd="0" parTransId="{8EB7D4B1-309C-F645-993C-5B44B6E3516D}" sibTransId="{45CFAAFA-4723-3447-80B2-B4A4E5375DFE}"/>
    <dgm:cxn modelId="{E6F97E55-2C40-CD44-9675-10392ED89CF9}" type="presOf" srcId="{54F7B677-8958-AC45-AC13-4F402E055049}" destId="{09FF6C8E-FA88-5342-A7C8-C31ECE0EA3C9}" srcOrd="0" destOrd="0" presId="urn:microsoft.com/office/officeart/2005/8/layout/chevron1"/>
    <dgm:cxn modelId="{873978AA-59AC-B14F-9F99-8683E7F7DE21}" type="presOf" srcId="{A1B01978-DB83-564A-A70E-06218A5C7C66}" destId="{C5C5059A-6948-4745-A448-D017EF45344F}" srcOrd="0" destOrd="0" presId="urn:microsoft.com/office/officeart/2005/8/layout/chevron1"/>
    <dgm:cxn modelId="{ABC175DB-84CE-AB4F-AE39-99CB31F4BB50}" type="presOf" srcId="{41389CF2-3BAF-6748-A1A3-E26F19ACCC36}" destId="{45C590E1-0DAA-144E-A5B1-500157868C41}" srcOrd="0" destOrd="0" presId="urn:microsoft.com/office/officeart/2005/8/layout/chevron1"/>
    <dgm:cxn modelId="{FBB29CDC-DC8F-5941-8B00-0F4A4ABE3F46}" srcId="{A1B01978-DB83-564A-A70E-06218A5C7C66}" destId="{41389CF2-3BAF-6748-A1A3-E26F19ACCC36}" srcOrd="1" destOrd="0" parTransId="{92C00956-B84D-B040-B01D-6B352C2F2284}" sibTransId="{40270A1F-EF44-0D40-B204-D2A4EB67DCE7}"/>
    <dgm:cxn modelId="{9AA8D941-6363-F944-8AE8-44A39FCF1773}" type="presParOf" srcId="{C5C5059A-6948-4745-A448-D017EF45344F}" destId="{4BFBF292-FD55-A44F-BA5D-679E53E6F9D2}" srcOrd="0" destOrd="0" presId="urn:microsoft.com/office/officeart/2005/8/layout/chevron1"/>
    <dgm:cxn modelId="{BE05E4BA-0545-854F-BDFF-5F69CAED3061}" type="presParOf" srcId="{C5C5059A-6948-4745-A448-D017EF45344F}" destId="{B723C0A7-1ED1-6949-B433-F034B48B0067}" srcOrd="1" destOrd="0" presId="urn:microsoft.com/office/officeart/2005/8/layout/chevron1"/>
    <dgm:cxn modelId="{55B66C39-9CA2-3C40-909E-6404A1726902}" type="presParOf" srcId="{C5C5059A-6948-4745-A448-D017EF45344F}" destId="{45C590E1-0DAA-144E-A5B1-500157868C41}" srcOrd="2" destOrd="0" presId="urn:microsoft.com/office/officeart/2005/8/layout/chevron1"/>
    <dgm:cxn modelId="{2327E2E7-7493-6347-9EF9-C4665FB0B26C}" type="presParOf" srcId="{C5C5059A-6948-4745-A448-D017EF45344F}" destId="{77AF601C-2E81-5441-A1B1-931BF81B9F27}" srcOrd="3" destOrd="0" presId="urn:microsoft.com/office/officeart/2005/8/layout/chevron1"/>
    <dgm:cxn modelId="{C4647737-11F6-5E4B-BA35-76B582DE656C}" type="presParOf" srcId="{C5C5059A-6948-4745-A448-D017EF45344F}" destId="{09FF6C8E-FA88-5342-A7C8-C31ECE0EA3C9}"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FDA42-3783-8849-92C1-1B36F312E8B5}">
      <dsp:nvSpPr>
        <dsp:cNvPr id="0" name=""/>
        <dsp:cNvSpPr/>
      </dsp:nvSpPr>
      <dsp:spPr>
        <a:xfrm>
          <a:off x="0" y="317808"/>
          <a:ext cx="5655313" cy="2262125"/>
        </a:xfrm>
        <a:prstGeom prst="leftRightRibb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4FFB76-AC37-0346-B85B-AAF555C67931}">
      <dsp:nvSpPr>
        <dsp:cNvPr id="0" name=""/>
        <dsp:cNvSpPr/>
      </dsp:nvSpPr>
      <dsp:spPr>
        <a:xfrm>
          <a:off x="678637" y="713680"/>
          <a:ext cx="1866253" cy="11084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1788" rIns="0" bIns="87630" numCol="1" spcCol="1270" anchor="ctr" anchorCtr="0">
          <a:noAutofit/>
        </a:bodyPr>
        <a:lstStyle/>
        <a:p>
          <a:pPr marL="0" lvl="0" indent="0" algn="ctr" defTabSz="1022350">
            <a:lnSpc>
              <a:spcPct val="90000"/>
            </a:lnSpc>
            <a:spcBef>
              <a:spcPct val="0"/>
            </a:spcBef>
            <a:spcAft>
              <a:spcPct val="35000"/>
            </a:spcAft>
            <a:buNone/>
          </a:pPr>
          <a:r>
            <a:rPr lang="es-ES" sz="2300" kern="1200" dirty="0">
              <a:latin typeface="Montserrat" pitchFamily="2" charset="77"/>
            </a:rPr>
            <a:t>Incapacidad para iniciar</a:t>
          </a:r>
        </a:p>
      </dsp:txBody>
      <dsp:txXfrm>
        <a:off x="678637" y="713680"/>
        <a:ext cx="1866253" cy="1108441"/>
      </dsp:txXfrm>
    </dsp:sp>
    <dsp:sp modelId="{563639C9-9A7B-D14F-A4C4-7F12431DB673}">
      <dsp:nvSpPr>
        <dsp:cNvPr id="0" name=""/>
        <dsp:cNvSpPr/>
      </dsp:nvSpPr>
      <dsp:spPr>
        <a:xfrm>
          <a:off x="2827656" y="1075620"/>
          <a:ext cx="2205572" cy="11084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1788" rIns="0" bIns="87630" numCol="1" spcCol="1270" anchor="ctr" anchorCtr="0">
          <a:noAutofit/>
        </a:bodyPr>
        <a:lstStyle/>
        <a:p>
          <a:pPr marL="0" lvl="0" indent="0" algn="ctr" defTabSz="1022350">
            <a:lnSpc>
              <a:spcPct val="90000"/>
            </a:lnSpc>
            <a:spcBef>
              <a:spcPct val="0"/>
            </a:spcBef>
            <a:spcAft>
              <a:spcPct val="35000"/>
            </a:spcAft>
            <a:buNone/>
          </a:pPr>
          <a:r>
            <a:rPr lang="es-ES" sz="2300" kern="1200" dirty="0">
              <a:latin typeface="Montserrat" pitchFamily="2" charset="77"/>
            </a:rPr>
            <a:t>Sensación de obstáculo</a:t>
          </a:r>
        </a:p>
      </dsp:txBody>
      <dsp:txXfrm>
        <a:off x="2827656" y="1075620"/>
        <a:ext cx="2205572" cy="1108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BF292-FD55-A44F-BA5D-679E53E6F9D2}">
      <dsp:nvSpPr>
        <dsp:cNvPr id="0" name=""/>
        <dsp:cNvSpPr/>
      </dsp:nvSpPr>
      <dsp:spPr>
        <a:xfrm>
          <a:off x="2192" y="1193168"/>
          <a:ext cx="2671481" cy="106859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CO" sz="1600" kern="1200" dirty="0">
              <a:latin typeface="Montserrat" pitchFamily="2" charset="77"/>
            </a:rPr>
            <a:t>Después de ingerir carne (res, pollo, pavo).</a:t>
          </a:r>
          <a:endParaRPr lang="es-ES" sz="1600" kern="1200" dirty="0">
            <a:latin typeface="Montserrat" pitchFamily="2" charset="77"/>
          </a:endParaRPr>
        </a:p>
      </dsp:txBody>
      <dsp:txXfrm>
        <a:off x="536488" y="1193168"/>
        <a:ext cx="1602889" cy="1068592"/>
      </dsp:txXfrm>
    </dsp:sp>
    <dsp:sp modelId="{45C590E1-0DAA-144E-A5B1-500157868C41}">
      <dsp:nvSpPr>
        <dsp:cNvPr id="0" name=""/>
        <dsp:cNvSpPr/>
      </dsp:nvSpPr>
      <dsp:spPr>
        <a:xfrm>
          <a:off x="2406525" y="1193168"/>
          <a:ext cx="2671481" cy="1068592"/>
        </a:xfrm>
        <a:prstGeom prst="chevron">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CO" sz="1600" kern="1200" dirty="0">
              <a:latin typeface="Montserrat" pitchFamily="2" charset="77"/>
            </a:rPr>
            <a:t>Obstrucción completa de la luz esofágica. </a:t>
          </a:r>
          <a:endParaRPr lang="es-ES" sz="1600" kern="1200" dirty="0">
            <a:latin typeface="Montserrat" pitchFamily="2" charset="77"/>
          </a:endParaRPr>
        </a:p>
      </dsp:txBody>
      <dsp:txXfrm>
        <a:off x="2940821" y="1193168"/>
        <a:ext cx="1602889" cy="1068592"/>
      </dsp:txXfrm>
    </dsp:sp>
    <dsp:sp modelId="{09FF6C8E-FA88-5342-A7C8-C31ECE0EA3C9}">
      <dsp:nvSpPr>
        <dsp:cNvPr id="0" name=""/>
        <dsp:cNvSpPr/>
      </dsp:nvSpPr>
      <dsp:spPr>
        <a:xfrm>
          <a:off x="4810859" y="1193168"/>
          <a:ext cx="2671481" cy="1068592"/>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CO" sz="1600" kern="1200" dirty="0">
              <a:latin typeface="Montserrat" pitchFamily="2" charset="77"/>
            </a:rPr>
            <a:t>Expectoración de saliva. </a:t>
          </a:r>
          <a:endParaRPr lang="es-ES" sz="1600" kern="1200" dirty="0">
            <a:latin typeface="Montserrat" pitchFamily="2" charset="77"/>
          </a:endParaRPr>
        </a:p>
      </dsp:txBody>
      <dsp:txXfrm>
        <a:off x="5345155" y="1193168"/>
        <a:ext cx="1602889" cy="1068592"/>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1E301-2BF8-F846-8CD0-F84D98407643}" type="datetimeFigureOut">
              <a:rPr lang="es-CO" smtClean="0"/>
              <a:t>22/10/2021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3243B-4EB2-B647-B8B2-402CDFB4E10D}" type="slidenum">
              <a:rPr lang="es-CO" smtClean="0"/>
              <a:t>‹Nº›</a:t>
            </a:fld>
            <a:endParaRPr lang="es-CO"/>
          </a:p>
        </p:txBody>
      </p:sp>
    </p:spTree>
    <p:extLst>
      <p:ext uri="{BB962C8B-B14F-4D97-AF65-F5344CB8AC3E}">
        <p14:creationId xmlns:p14="http://schemas.microsoft.com/office/powerpoint/2010/main" val="3022208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cielo.conicyt.cl/scielo.php?script=sci_arttext&amp;pid=S0034-98872003000100014#1"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scielo.conicyt.cl/scielo.php?script=sci_arttext&amp;pid=S0034-98872003000100014#3" TargetMode="External"/><Relationship Id="rId4" Type="http://schemas.openxmlformats.org/officeDocument/2006/relationships/hyperlink" Target="https://scielo.conicyt.cl/scielo.php?script=sci_arttext&amp;pid=S0034-98872003000100014#2"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1</a:t>
            </a:fld>
            <a:endParaRPr lang="es-CO"/>
          </a:p>
        </p:txBody>
      </p:sp>
    </p:spTree>
    <p:extLst>
      <p:ext uri="{BB962C8B-B14F-4D97-AF65-F5344CB8AC3E}">
        <p14:creationId xmlns:p14="http://schemas.microsoft.com/office/powerpoint/2010/main" val="1465064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Miotomía cricof – predicción de respuesta – iniciación voluntaria intacta, fuerza propulsora adecuada, obstrucción en el músculo cricofaringeo, evidencia manométrica de elevación de la presión del EES, pronóstico neurológico bueno</a:t>
            </a:r>
          </a:p>
          <a:p>
            <a:r>
              <a:rPr lang="es-CO" dirty="0"/>
              <a:t>Disartra – mala respuesta.</a:t>
            </a:r>
          </a:p>
          <a:p>
            <a:r>
              <a:rPr lang="es-CO" dirty="0"/>
              <a:t>Botox: fuerte inh de la liberación de ach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10</a:t>
            </a:fld>
            <a:endParaRPr lang="es-CO"/>
          </a:p>
        </p:txBody>
      </p:sp>
    </p:spTree>
    <p:extLst>
      <p:ext uri="{BB962C8B-B14F-4D97-AF65-F5344CB8AC3E}">
        <p14:creationId xmlns:p14="http://schemas.microsoft.com/office/powerpoint/2010/main" val="119785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11</a:t>
            </a:fld>
            <a:endParaRPr lang="es-CO"/>
          </a:p>
        </p:txBody>
      </p:sp>
    </p:spTree>
    <p:extLst>
      <p:ext uri="{BB962C8B-B14F-4D97-AF65-F5344CB8AC3E}">
        <p14:creationId xmlns:p14="http://schemas.microsoft.com/office/powerpoint/2010/main" val="2040317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Los síntomas de la estenosis péptica son lenta y gradualmente progresivos, mientras que los debidos a una neoplasia maligna progresan más rápidamente [15].</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12</a:t>
            </a:fld>
            <a:endParaRPr lang="es-CO"/>
          </a:p>
        </p:txBody>
      </p:sp>
    </p:spTree>
    <p:extLst>
      <p:ext uri="{BB962C8B-B14F-4D97-AF65-F5344CB8AC3E}">
        <p14:creationId xmlns:p14="http://schemas.microsoft.com/office/powerpoint/2010/main" val="2606109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Por ejemplo, la pirosis crónica en un paciente con disfagia puede ser un indicio de complicaciones de la enfermedad por reflujo gastroesofágico, como esofagitis erosiva, estenosis péptica o adenocarcinoma de esófago. Los pacientes con estenosis péptica suelen tener antecedentes de pirosis y regurgitación, pero sin pérdida de peso, mientras que los pacientes con cáncer de esófago tienden a ser hombres mayores con una pérdida de peso significativa [</a:t>
            </a:r>
          </a:p>
          <a:p>
            <a:r>
              <a:rPr lang="es-CO" sz="1200" b="0" i="0" kern="1200" dirty="0">
                <a:solidFill>
                  <a:schemeClr val="tx1"/>
                </a:solidFill>
                <a:effectLst/>
                <a:latin typeface="+mn-lt"/>
                <a:ea typeface="+mn-ea"/>
                <a:cs typeface="+mn-cs"/>
              </a:rPr>
              <a:t>La hipersensibilidad visceral es el mecanismo más aceptado del dolor abdominal y de las alteraciones motoras asociadas en las EGF</a:t>
            </a:r>
            <a:r>
              <a:rPr lang="es-CO" sz="1200" b="0" i="0" kern="1200" baseline="30000" dirty="0">
                <a:solidFill>
                  <a:schemeClr val="tx1"/>
                </a:solidFill>
                <a:effectLst/>
                <a:latin typeface="+mn-lt"/>
                <a:ea typeface="+mn-ea"/>
                <a:cs typeface="+mn-cs"/>
                <a:hlinkClick r:id="rId3"/>
              </a:rPr>
              <a:t>1</a:t>
            </a:r>
            <a:r>
              <a:rPr lang="es-CO" sz="1200" b="0" i="0" kern="1200" dirty="0">
                <a:solidFill>
                  <a:schemeClr val="tx1"/>
                </a:solidFill>
                <a:effectLst/>
                <a:latin typeface="+mn-lt"/>
                <a:ea typeface="+mn-ea"/>
                <a:cs typeface="+mn-cs"/>
              </a:rPr>
              <a:t>. Dos conceptos de hipersensibilidad visceral han sido introducidos y estudiados con el uso del barostato</a:t>
            </a:r>
            <a:r>
              <a:rPr lang="es-CO" sz="1200" b="0" i="0" kern="1200" baseline="30000" dirty="0">
                <a:solidFill>
                  <a:schemeClr val="tx1"/>
                </a:solidFill>
                <a:effectLst/>
                <a:latin typeface="+mn-lt"/>
                <a:ea typeface="+mn-ea"/>
                <a:cs typeface="+mn-cs"/>
                <a:hlinkClick r:id="rId4"/>
              </a:rPr>
              <a:t>2</a:t>
            </a:r>
            <a:r>
              <a:rPr lang="es-CO" sz="1200" b="0" i="0" kern="1200" dirty="0">
                <a:solidFill>
                  <a:schemeClr val="tx1"/>
                </a:solidFill>
                <a:effectLst/>
                <a:latin typeface="+mn-lt"/>
                <a:ea typeface="+mn-ea"/>
                <a:cs typeface="+mn-cs"/>
              </a:rPr>
              <a:t>: La hiperalgesia, es la respuesta dolorosa más intensa y prolongada con umbral menor, a estímulos como puede ser una contracción o distensión visceral. La alodinia, es la sensación dolorosa de un evento fisiológico que previa y habitualmente no causa dolor. Se han propuesto cuatro mecanismos para explicar la hipersensibilidad visceral: a) aumento de la sensibilidad del órgano afectado, ya sea por la sensibilización de fibras sensoriales, por los mediadores de la inflamación y/o activación de fibras sensoriales aferentes que estaban latentes; b) hiperexcitabilidad espinal, con disminución en el umbral de los impulsos aferentes, lo que acarrea dos importantes eventos: expansión en el campo receptivo y desarrollo de nuevas neuronas sensoriales; c) hiperalgesia a largo plazo, producto del desarrollo de neuroplasticidad especialmente en las astas posteriores en respuesta al estímulo visceral mantenido; y d) alteración en la modulación endógena de la nocicepción a nivel cerebral (amígdala, área prefrontal y corteza insular y cingulata)</a:t>
            </a:r>
            <a:r>
              <a:rPr lang="es-CO" sz="1200" b="0" i="0" kern="1200" baseline="30000" dirty="0">
                <a:solidFill>
                  <a:schemeClr val="tx1"/>
                </a:solidFill>
                <a:effectLst/>
                <a:latin typeface="+mn-lt"/>
                <a:ea typeface="+mn-ea"/>
                <a:cs typeface="+mn-cs"/>
                <a:hlinkClick r:id="rId3"/>
              </a:rPr>
              <a:t>1</a:t>
            </a:r>
            <a:r>
              <a:rPr lang="es-CO" sz="1200" b="0" i="0" kern="1200" baseline="30000" dirty="0">
                <a:solidFill>
                  <a:schemeClr val="tx1"/>
                </a:solidFill>
                <a:effectLst/>
                <a:latin typeface="+mn-lt"/>
                <a:ea typeface="+mn-ea"/>
                <a:cs typeface="+mn-cs"/>
              </a:rPr>
              <a:t>-</a:t>
            </a:r>
            <a:r>
              <a:rPr lang="es-CO" sz="1200" b="0" i="0" kern="1200" baseline="30000" dirty="0">
                <a:solidFill>
                  <a:schemeClr val="tx1"/>
                </a:solidFill>
                <a:effectLst/>
                <a:latin typeface="+mn-lt"/>
                <a:ea typeface="+mn-ea"/>
                <a:cs typeface="+mn-cs"/>
                <a:hlinkClick r:id="rId5"/>
              </a:rPr>
              <a:t>3</a:t>
            </a:r>
            <a:r>
              <a:rPr lang="es-CO" sz="1200" b="0" i="0" kern="1200" dirty="0">
                <a:solidFill>
                  <a:schemeClr val="tx1"/>
                </a:solidFill>
                <a:effectLst/>
                <a:latin typeface="+mn-lt"/>
                <a:ea typeface="+mn-ea"/>
                <a:cs typeface="+mn-cs"/>
              </a:rPr>
              <a:t>.</a:t>
            </a:r>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13</a:t>
            </a:fld>
            <a:endParaRPr lang="es-CO"/>
          </a:p>
        </p:txBody>
      </p:sp>
    </p:spTree>
    <p:extLst>
      <p:ext uri="{BB962C8B-B14F-4D97-AF65-F5344CB8AC3E}">
        <p14:creationId xmlns:p14="http://schemas.microsoft.com/office/powerpoint/2010/main" val="3010901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br>
              <a:rPr lang="es-CO" sz="1200" kern="1200" dirty="0">
                <a:solidFill>
                  <a:schemeClr val="tx1"/>
                </a:solidFill>
                <a:effectLst/>
                <a:latin typeface="+mn-lt"/>
                <a:ea typeface="+mn-ea"/>
                <a:cs typeface="+mn-cs"/>
              </a:rPr>
            </a:br>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El estudio de las enfermedades esofágicas requiere de múltiples exámenes diagnósticos, ya que ninguno, por sí solo, provee total información sobre la funcionalidad y la anatomía del tracto digestivo superior. Para </a:t>
            </a:r>
          </a:p>
          <a:p>
            <a:endParaRPr lang="es-CO" dirty="0"/>
          </a:p>
          <a:p>
            <a:r>
              <a:rPr lang="es-CO" dirty="0"/>
              <a:t>Se realiza antes de la EVDA por la intubiación a ciegas del esófago proximal durante la endoscopia puede estar asociado con riesgo de perforación. </a:t>
            </a:r>
          </a:p>
          <a:p>
            <a:r>
              <a:rPr lang="es-CO" dirty="0"/>
              <a:t>Presbifago es el aclaramiento esofágico retarado de bario en pacientes mayores de 90 años. </a:t>
            </a:r>
          </a:p>
          <a:p>
            <a:r>
              <a:rPr lang="es-CO" dirty="0"/>
              <a:t>Método: se debe indicar a los pacientes que beban bario en decúbito prono-oblicuo; la distensión máxima de la unión esofagogástrica se logra haciendo que el paciente trague bario rápidamente en asociación con una variedad de maniobras respiratorias [59]. Además, pedirle al paciente que ingiera comprimidos de bario de 13 mm o un bolo sólido, como un malvavisco o pan, puede resultar útil para demostrar lesiones sutiles en pacientes con disfagia persistente o intermitente de alimentos sólidos [60,61]. Un esofagrama con bario cronometrado es útil para evaluar la acalasia antes y después del tratamiento [2].</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14</a:t>
            </a:fld>
            <a:endParaRPr lang="es-CO"/>
          </a:p>
        </p:txBody>
      </p:sp>
    </p:spTree>
    <p:extLst>
      <p:ext uri="{BB962C8B-B14F-4D97-AF65-F5344CB8AC3E}">
        <p14:creationId xmlns:p14="http://schemas.microsoft.com/office/powerpoint/2010/main" val="1021888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La prueba se mejora con uso de la tableta de bario.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Disfagia cardiovascular. Esofagograma en proyecciones oblicua lateral (izquierda) y anteroposterior (derecha) en las que se identifica crecimiento auricular izquierdo (línea curva) que impronta y desplaza el esófago hacia la izquierda con nivel hidroaéreo (flecha punteada) por tránsito lento.</a:t>
            </a:r>
          </a:p>
          <a:p>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16</a:t>
            </a:fld>
            <a:endParaRPr lang="es-CO"/>
          </a:p>
        </p:txBody>
      </p:sp>
    </p:spTree>
    <p:extLst>
      <p:ext uri="{BB962C8B-B14F-4D97-AF65-F5344CB8AC3E}">
        <p14:creationId xmlns:p14="http://schemas.microsoft.com/office/powerpoint/2010/main" val="1860666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400" dirty="0"/>
              <a:t>LA diferencia con la mano convencional es el número de sensores y el espacio entre ellos – de 3 a 5 cm a 1 cm de distancia</a:t>
            </a:r>
          </a:p>
          <a:p>
            <a:r>
              <a:rPr lang="es-CO" sz="1400" dirty="0"/>
              <a:t>Sospechar anomalía del EES cuando la onda faríngea no se produce dentro del periodo de la relajación del EES.</a:t>
            </a:r>
          </a:p>
          <a:p>
            <a:r>
              <a:rPr lang="es-CO" sz="1400" dirty="0"/>
              <a:t>Hipertonía: ERGE</a:t>
            </a:r>
          </a:p>
          <a:p>
            <a:endParaRPr lang="es-CO" sz="1400" dirty="0"/>
          </a:p>
          <a:p>
            <a:r>
              <a:rPr lang="es-CO" sz="1400" dirty="0"/>
              <a:t>EGJ: unión esofagogástrica; IRP: presión de relajación integrada; CC: Clasificación de Chicago; EGJOO: obstrucción del flujo de salida de la unión esofagogástrica.</a:t>
            </a:r>
          </a:p>
          <a:p>
            <a:r>
              <a:rPr lang="es-CO" sz="1400" dirty="0"/>
              <a:t>* CCv4.0 reconoce que la distinción entre acalasia tipo III y EGJOO concluyente puede ser difícil y fue vaga en CCv3.0. En CCv4.0, la acalasia se define por una peristalsis 100% ausente, que incluye degluciones fallidas o prematuras, y la acalasia de tipo III no debe tener evidencia de peristaltismo normal (degluciones normales o ineficaces).</a:t>
            </a:r>
          </a:p>
          <a:p>
            <a:r>
              <a:rPr lang="es-CO" sz="1400" dirty="0"/>
              <a:t>¶ Los pacientes con obstrucción de EGJ y evidencia de peristaltismo cumplirían criterios estrictos para EGJOO y pueden tener características sugestivas de acalasia u otros patrones de peristalsis definidos por los criterios utilizados para trastornos de peristalsis: EGJOO con características espásticas (presencia de ≥20% degluciones prematuras), EGJOO con características hipercontráctiles, EGJOO con motilidad ineficaz o EGJOO sin evidencia de peristaltismo desordenado.</a:t>
            </a:r>
          </a:p>
          <a:p>
            <a:r>
              <a:rPr lang="el-GR" sz="1400" dirty="0"/>
              <a:t>Δ </a:t>
            </a:r>
            <a:r>
              <a:rPr lang="es-CO" sz="1400" dirty="0"/>
              <a:t>Denota patrones manométricos de relevancia clínica poco clara. Un diagnóstico concluyente clínicamente relevante requiere información adicional que puede incluir síntomas clínicamente relevantes y / o pruebas de apoyo. </a:t>
            </a:r>
          </a:p>
          <a:p>
            <a:r>
              <a:rPr lang="es-CO" sz="1400" dirty="0"/>
              <a:t>Más información sobre este texto de origenPara obtener más información sobre la traducción, se necesita el texto de origen</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17</a:t>
            </a:fld>
            <a:endParaRPr lang="es-CO"/>
          </a:p>
        </p:txBody>
      </p:sp>
    </p:spTree>
    <p:extLst>
      <p:ext uri="{BB962C8B-B14F-4D97-AF65-F5344CB8AC3E}">
        <p14:creationId xmlns:p14="http://schemas.microsoft.com/office/powerpoint/2010/main" val="4136584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La manometría cuantifica la presión intraluminal del LES y del esófago durante la deglución para detectar anomalías de la peristalsis y la relajación del esfínter. La manometría convencional logró esto con relativamente pocos sensores de presión (puntos rojos en el esquema a la izquierda y líneas rojas en el panel central). Por lo tanto, los datos de la manometría convencional solo se pueden mostrar con precisión como gráficos de presión versus tiempo como en el panel central con grandes espacios en el lumen esofágico entre los sitios de registro de presión. La manometría de alta resolución llena estos huecos con una multitud de sensores de presión estrechamente espaciados (puntos azules en el esquema de la izquierda y líneas blancas en el panel central). Alternativamente, la manometría de alta resolución se puede mostrar como un "gráfico de Clouse" en la topografía de presión esofágica como en el panel derecho con la presión representada como un continuo, interpolando valores entre los sensores poco espaciados y mostrando la magnitud de la presión por color. Cuando se muestra en la topografía de presión, las características estereotipadas de la arquitectura topográfica de la contracción peristáltica se hacen evidentes, etiquetadas como los segmentos contráctiles primero, segundo, tercero y cuarto y los canales de presión proximal, medio y distal. El cuarto segmento contráctil es el LES. El inicio de la deglución, cronometrado por la relajación del esfínter superior, está indicado por la línea de puntos vertical.</a:t>
            </a:r>
          </a:p>
          <a:p>
            <a:r>
              <a:rPr lang="es-CO" dirty="0"/>
              <a:t>UES: esfínter esofágico superior; CDP: punto de desaceleración contráctil; EGJ: unión esofagogástrica; CS: segmento contráctil; s: segundo; LES: esfínter esofágico inferior.</a:t>
            </a:r>
          </a:p>
          <a:p>
            <a:endParaRPr lang="es-CO" dirty="0"/>
          </a:p>
          <a:p>
            <a:r>
              <a:rPr lang="es-CO" dirty="0"/>
              <a:t>El vigor contráctil se evalúa utilizando el DCI: una contracción con un DCI &lt;100 mmHg • s • cm falla (panel A), una contracción con un DCI&gt; 100 pero &lt;450 mmHg • s • cm es débil (panel B), y una deglución hipercontráctil se define como una DCI&gt; 8000 mmHg • s • cm (panel C). La contracción prematura se define como una DL &lt;4,5 segundos (panel D). Una contracción débil (DCI &lt;450 mmHg • s • cm) con una latencia distal reducida se considera fallida (panel E). Una contracción con una DCI normal (450 a 8000 mmHg • s • cm) y una gran ruptura en el contorno isobárico de 20 mmHg (&gt; 5 cm) es una contracción fragmentada (panel F).</a:t>
            </a:r>
          </a:p>
          <a:p>
            <a:r>
              <a:rPr lang="es-CO" dirty="0"/>
              <a:t>DCI: integral contráctil distal; DL: latencia distal.</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18</a:t>
            </a:fld>
            <a:endParaRPr lang="es-CO"/>
          </a:p>
        </p:txBody>
      </p:sp>
    </p:spTree>
    <p:extLst>
      <p:ext uri="{BB962C8B-B14F-4D97-AF65-F5344CB8AC3E}">
        <p14:creationId xmlns:p14="http://schemas.microsoft.com/office/powerpoint/2010/main" val="2530352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Rápida de los eventos que componen una deglución.</a:t>
            </a:r>
          </a:p>
          <a:p>
            <a:r>
              <a:rPr lang="es-CO" dirty="0"/>
              <a:t>Velocidades y cuadro por cuadro. </a:t>
            </a:r>
          </a:p>
          <a:p>
            <a:r>
              <a:rPr lang="es-CO" dirty="0"/>
              <a:t>Analizar el movimiento de las estructuras anatómicas y activivdad musular</a:t>
            </a:r>
          </a:p>
          <a:p>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19</a:t>
            </a:fld>
            <a:endParaRPr lang="es-CO"/>
          </a:p>
        </p:txBody>
      </p:sp>
    </p:spTree>
    <p:extLst>
      <p:ext uri="{BB962C8B-B14F-4D97-AF65-F5344CB8AC3E}">
        <p14:creationId xmlns:p14="http://schemas.microsoft.com/office/powerpoint/2010/main" val="1803863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Nasoendoscopia: endoscopio de fibra optica flexible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20</a:t>
            </a:fld>
            <a:endParaRPr lang="es-CO"/>
          </a:p>
        </p:txBody>
      </p:sp>
    </p:spTree>
    <p:extLst>
      <p:ext uri="{BB962C8B-B14F-4D97-AF65-F5344CB8AC3E}">
        <p14:creationId xmlns:p14="http://schemas.microsoft.com/office/powerpoint/2010/main" val="2140620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4000" dirty="0"/>
              <a:t>Desde la incapacidad para iniciar una deglución hasta sensación de obstáculo.</a:t>
            </a:r>
          </a:p>
          <a:p>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2</a:t>
            </a:fld>
            <a:endParaRPr lang="es-CO"/>
          </a:p>
        </p:txBody>
      </p:sp>
    </p:spTree>
    <p:extLst>
      <p:ext uri="{BB962C8B-B14F-4D97-AF65-F5344CB8AC3E}">
        <p14:creationId xmlns:p14="http://schemas.microsoft.com/office/powerpoint/2010/main" val="857945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Unión esófagogástrica</a:t>
            </a:r>
          </a:p>
          <a:p>
            <a:r>
              <a:rPr lang="es-CO" dirty="0"/>
              <a:t>Esofagitis eosinofílica</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21</a:t>
            </a:fld>
            <a:endParaRPr lang="es-CO"/>
          </a:p>
        </p:txBody>
      </p:sp>
    </p:spTree>
    <p:extLst>
      <p:ext uri="{BB962C8B-B14F-4D97-AF65-F5344CB8AC3E}">
        <p14:creationId xmlns:p14="http://schemas.microsoft.com/office/powerpoint/2010/main" val="4152993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Unión esófagogástrica</a:t>
            </a:r>
          </a:p>
          <a:p>
            <a:r>
              <a:rPr lang="es-CO" dirty="0"/>
              <a:t>Esofagitis eosinofílica</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22</a:t>
            </a:fld>
            <a:endParaRPr lang="es-CO"/>
          </a:p>
        </p:txBody>
      </p:sp>
    </p:spTree>
    <p:extLst>
      <p:ext uri="{BB962C8B-B14F-4D97-AF65-F5344CB8AC3E}">
        <p14:creationId xmlns:p14="http://schemas.microsoft.com/office/powerpoint/2010/main" val="2736422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Sx</a:t>
            </a:r>
            <a:r>
              <a:rPr lang="es-ES" dirty="0"/>
              <a:t> de </a:t>
            </a:r>
            <a:r>
              <a:rPr lang="es-ES" dirty="0" err="1"/>
              <a:t>boherave</a:t>
            </a:r>
            <a:r>
              <a:rPr lang="es-ES" dirty="0"/>
              <a:t> </a:t>
            </a:r>
            <a:r>
              <a:rPr lang="es-ES" dirty="0" err="1"/>
              <a:t>perforacióne</a:t>
            </a:r>
            <a:r>
              <a:rPr lang="es-ES" dirty="0"/>
              <a:t> </a:t>
            </a:r>
            <a:r>
              <a:rPr lang="es-ES" dirty="0" err="1"/>
              <a:t>spontánea</a:t>
            </a:r>
            <a:endParaRPr lang="es-ES" dirty="0"/>
          </a:p>
          <a:p>
            <a:endParaRPr lang="es-ES" dirty="0"/>
          </a:p>
          <a:p>
            <a:r>
              <a:rPr lang="es-ES" dirty="0"/>
              <a:t>múltiples anillos en el esófago proximal a medio, dándole la apariencia de una tráquea. También son visibles pequeñas pápulas blanquecinas que representan abscesos </a:t>
            </a:r>
            <a:r>
              <a:rPr lang="es-ES" dirty="0" err="1"/>
              <a:t>eosinofílicos</a:t>
            </a:r>
            <a:r>
              <a:rPr lang="es-ES" dirty="0"/>
              <a:t> en la histología. </a:t>
            </a:r>
          </a:p>
          <a:p>
            <a:endParaRPr lang="es-ES" dirty="0"/>
          </a:p>
          <a:p>
            <a:r>
              <a:rPr lang="es-ES" dirty="0"/>
              <a:t>Ingestión de bario en un paciente con esofagitis </a:t>
            </a:r>
            <a:r>
              <a:rPr lang="es-ES" dirty="0" err="1"/>
              <a:t>eosinofílica</a:t>
            </a:r>
            <a:r>
              <a:rPr lang="es-ES" dirty="0"/>
              <a:t> que muestra áreas de estrechamiento leve en forma de anillo segmentarias en el esófago proximal y medio, lo que representa una "</a:t>
            </a:r>
            <a:r>
              <a:rPr lang="es-ES" dirty="0" err="1"/>
              <a:t>traquealización</a:t>
            </a:r>
            <a:r>
              <a:rPr lang="es-ES" dirty="0"/>
              <a:t>" del esófago.</a:t>
            </a:r>
          </a:p>
          <a:p>
            <a:endParaRPr lang="es-ES" dirty="0"/>
          </a:p>
          <a:p>
            <a:r>
              <a:rPr lang="es-ES" dirty="0"/>
              <a:t>Hay esofagitis activa grave caracterizada por una marcada hiperplasia de la zona basal (panel superior) y una gran cantidad de </a:t>
            </a:r>
            <a:r>
              <a:rPr lang="es-ES" dirty="0" err="1"/>
              <a:t>eosinófilos</a:t>
            </a:r>
            <a:r>
              <a:rPr lang="es-ES" dirty="0"/>
              <a:t> (más de 40 por campo de gran aumento, panel inferior). Las biopsias obtenidas del esófago proximal, medio y distal mostraron hallazgos similares. La extensión lineal larga de la esofagitis más el gran número de </a:t>
            </a:r>
            <a:r>
              <a:rPr lang="es-ES" dirty="0" err="1"/>
              <a:t>eosinófilos</a:t>
            </a:r>
            <a:r>
              <a:rPr lang="es-ES" dirty="0"/>
              <a:t> son rasgos patológicos característicos de la esofagitis </a:t>
            </a:r>
            <a:r>
              <a:rPr lang="es-ES" dirty="0" err="1"/>
              <a:t>eosinofílica</a:t>
            </a:r>
            <a:r>
              <a:rPr lang="es-ES" dirty="0"/>
              <a:t>.</a:t>
            </a:r>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23</a:t>
            </a:fld>
            <a:endParaRPr lang="es-CO"/>
          </a:p>
        </p:txBody>
      </p:sp>
    </p:spTree>
    <p:extLst>
      <p:ext uri="{BB962C8B-B14F-4D97-AF65-F5344CB8AC3E}">
        <p14:creationId xmlns:p14="http://schemas.microsoft.com/office/powerpoint/2010/main" val="2469440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Este estudio de deglución de bario obtenido en una mujer de 53 años con disfagia y anemia muestra una red esofágica superior (flecha negra) inmediatamente por encima de una estenosis apretada del esófago (</a:t>
            </a:r>
          </a:p>
          <a:p>
            <a:endParaRPr lang="es-ES" dirty="0"/>
          </a:p>
          <a:p>
            <a:r>
              <a:rPr lang="es-ES" dirty="0"/>
              <a:t>Este trago de bario modificado, obtenido en un hombre de 45 años con disfagia, muestra una red esofágica asimétrica que surge del lado derecho del esófago superior (flecha). Cortesía de Jonathan </a:t>
            </a:r>
            <a:r>
              <a:rPr lang="es-ES" dirty="0" err="1"/>
              <a:t>Kruskal</a:t>
            </a:r>
            <a:r>
              <a:rPr lang="es-ES" dirty="0"/>
              <a:t>, MD, P</a:t>
            </a:r>
          </a:p>
          <a:p>
            <a:r>
              <a:rPr lang="es-ES" dirty="0"/>
              <a:t>Una red / anillo esofágico se diagnostica en el </a:t>
            </a:r>
            <a:r>
              <a:rPr lang="es-ES" dirty="0" err="1"/>
              <a:t>esofagrama</a:t>
            </a:r>
            <a:r>
              <a:rPr lang="es-ES" dirty="0"/>
              <a:t> con bario y / o la endoscopia superior y aparece como una constricción focal y gruesa de diámetro </a:t>
            </a:r>
            <a:r>
              <a:rPr lang="es-ES" dirty="0" err="1"/>
              <a:t>luminal</a:t>
            </a:r>
            <a:r>
              <a:rPr lang="es-ES" dirty="0"/>
              <a:t> variable [30]. Los anillos generalmente se encuentran en o unos pocos centímetros por encima de la unión escamoso-cilíndrica. La endoscopia es menos sensible que el esófago con bario para detectar anillos esofágicos y puede pasar desapercibido un anillo a menos que la parte inferior del esófago esté muy distendida [31].</a:t>
            </a:r>
          </a:p>
          <a:p>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24</a:t>
            </a:fld>
            <a:endParaRPr lang="es-CO"/>
          </a:p>
        </p:txBody>
      </p:sp>
    </p:spTree>
    <p:extLst>
      <p:ext uri="{BB962C8B-B14F-4D97-AF65-F5344CB8AC3E}">
        <p14:creationId xmlns:p14="http://schemas.microsoft.com/office/powerpoint/2010/main" val="1813643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En los adultos mayores, la aterosclerosis grave o un gran aneurisma de la aorta torácica pueden provocar un pinzamiento del esófago y producir disfagia ("disfagia aórtica").</a:t>
            </a:r>
          </a:p>
          <a:p>
            <a:endParaRPr lang="es-CO" dirty="0"/>
          </a:p>
          <a:p>
            <a:r>
              <a:rPr lang="es-CO" dirty="0"/>
              <a:t>Cuando se deben a causas congénitas, los síntomas generalmente se desarrollan durante la infancia, pero también pueden desarrollarse en adultos. La mayoría de los pacientes con una arteria subclavia aberrante no presentan síntomas durante toda su vida [35]. Sin embargo, la tos, la disfagia, el dolor torácico o incluso el síndrome de Horner pueden desarrollarse a una edad más avanzada [36]. Si los síntomas son intratables,</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25</a:t>
            </a:fld>
            <a:endParaRPr lang="es-CO"/>
          </a:p>
        </p:txBody>
      </p:sp>
    </p:spTree>
    <p:extLst>
      <p:ext uri="{BB962C8B-B14F-4D97-AF65-F5344CB8AC3E}">
        <p14:creationId xmlns:p14="http://schemas.microsoft.com/office/powerpoint/2010/main" val="2725683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Los hallazgos en el esófago con bario que sugieren acalasia incluyen un esófago dilatado que termina en un estrechamiento en forma de pico (es decir, apariencia de "pico de pájaro"), aperistalsis y un vaciado deficiente del bario del esófago (imagen 5 e imagen 6). Sin embargo, el esofagrama con bario puede no ser diagnóstico en hasta un tercio de los pacientes [38].</a:t>
            </a:r>
          </a:p>
          <a:p>
            <a:endParaRPr lang="es-CO" dirty="0"/>
          </a:p>
          <a:p>
            <a:r>
              <a:rPr lang="es-CO" dirty="0"/>
              <a:t>Se realiza una endoscopia digestiva alta para excluir la pseudoacalasia, y los pacientes sin evidencia de obstrucción mecánica pueden someterse a una manometría esofágica para confirmar el diagnóstico. La falta de peristaltismo normal en los dos tercios distales del esófago y la relajación incompleta del EEI en la manometría esofágica son características de la acalasia. (Ver "Acalasia: patogenia, manifestaciones clínicas y diagnóstico").</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26</a:t>
            </a:fld>
            <a:endParaRPr lang="es-CO"/>
          </a:p>
        </p:txBody>
      </p:sp>
    </p:spTree>
    <p:extLst>
      <p:ext uri="{BB962C8B-B14F-4D97-AF65-F5344CB8AC3E}">
        <p14:creationId xmlns:p14="http://schemas.microsoft.com/office/powerpoint/2010/main" val="2199835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Esta ingestión de bario en un hombre mayor con dolor torácico no cardiogénico muestra múltiples áreas de espasmo (flechas) a lo largo del esófago. Este espasmo se acentuó por estasis dentro de la luz esofágica y esofagitis.</a:t>
            </a:r>
          </a:p>
          <a:p>
            <a:endParaRPr lang="es-CO" dirty="0"/>
          </a:p>
          <a:p>
            <a:r>
              <a:rPr lang="es-CO" dirty="0"/>
              <a:t>El esofagrama realizado en un hombre de 72 años con dolor retroesternal intratable y reflujo muestra un espasmo marcado a lo largo del esófago, lo que produce una apariencia de sacacorchos.</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27</a:t>
            </a:fld>
            <a:endParaRPr lang="es-CO"/>
          </a:p>
        </p:txBody>
      </p:sp>
    </p:spTree>
    <p:extLst>
      <p:ext uri="{BB962C8B-B14F-4D97-AF65-F5344CB8AC3E}">
        <p14:creationId xmlns:p14="http://schemas.microsoft.com/office/powerpoint/2010/main" val="948103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Solo se puede presentar en 30%</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28</a:t>
            </a:fld>
            <a:endParaRPr lang="es-CO"/>
          </a:p>
        </p:txBody>
      </p:sp>
    </p:spTree>
    <p:extLst>
      <p:ext uri="{BB962C8B-B14F-4D97-AF65-F5344CB8AC3E}">
        <p14:creationId xmlns:p14="http://schemas.microsoft.com/office/powerpoint/2010/main" val="2656979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Tanto para sólidos como para líquidos.</a:t>
            </a:r>
          </a:p>
          <a:p>
            <a:r>
              <a:rPr lang="es-CO" dirty="0"/>
              <a:t>Esclerosis de los dos tercios distales del esófago.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29</a:t>
            </a:fld>
            <a:endParaRPr lang="es-CO"/>
          </a:p>
        </p:txBody>
      </p:sp>
    </p:spTree>
    <p:extLst>
      <p:ext uri="{BB962C8B-B14F-4D97-AF65-F5344CB8AC3E}">
        <p14:creationId xmlns:p14="http://schemas.microsoft.com/office/powerpoint/2010/main" val="1638794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Trastorno esofágico motor como acalasia, obstrucción del flujo de salida de la unión GE, espasmo esofágico distal, esófago hipercontractil, ausencia de peristaltismo. </a:t>
            </a:r>
          </a:p>
          <a:p>
            <a:r>
              <a:rPr lang="es-CO" dirty="0"/>
              <a:t>Evitar factores precipitantes, masticar bien</a:t>
            </a:r>
          </a:p>
          <a:p>
            <a:r>
              <a:rPr lang="es-CO" dirty="0"/>
              <a:t>Prueba de relajante de músculo liso, como bloqueador de los canalas de calcio o antidpresivo tricliclo. </a:t>
            </a:r>
          </a:p>
          <a:p>
            <a:r>
              <a:rPr lang="es-CO" dirty="0"/>
              <a:t>Se puede ofrecer dilatación empírica con un dilatador mecánico pero la respuesta de los íntomas es variable.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30</a:t>
            </a:fld>
            <a:endParaRPr lang="es-CO"/>
          </a:p>
        </p:txBody>
      </p:sp>
    </p:spTree>
    <p:extLst>
      <p:ext uri="{BB962C8B-B14F-4D97-AF65-F5344CB8AC3E}">
        <p14:creationId xmlns:p14="http://schemas.microsoft.com/office/powerpoint/2010/main" val="300187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La sensación de globo es una sensación indolora de un bulto, opresión, cuerpo extraño o bolo alimenticio retenido en el área faríngea o cervical [5]. Globus, por otro lado, es un trastorno funcional del esófago que se caracteriza por la sensación de globo pero sin una anomalía estructural subyacente, enfermedad por reflujo gastroesofágico o un trastorno importante de la motilidad esofágica.</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3</a:t>
            </a:fld>
            <a:endParaRPr lang="es-CO"/>
          </a:p>
        </p:txBody>
      </p:sp>
    </p:spTree>
    <p:extLst>
      <p:ext uri="{BB962C8B-B14F-4D97-AF65-F5344CB8AC3E}">
        <p14:creationId xmlns:p14="http://schemas.microsoft.com/office/powerpoint/2010/main" val="1665067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En forma de pildora pueden alojarse en el esófago. Durante un tiempo prolongado. </a:t>
            </a:r>
          </a:p>
          <a:p>
            <a:r>
              <a:rPr lang="es-CO" dirty="0"/>
              <a:t>Lesión directa de la mucosa.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31</a:t>
            </a:fld>
            <a:endParaRPr lang="es-CO"/>
          </a:p>
        </p:txBody>
      </p:sp>
    </p:spTree>
    <p:extLst>
      <p:ext uri="{BB962C8B-B14F-4D97-AF65-F5344CB8AC3E}">
        <p14:creationId xmlns:p14="http://schemas.microsoft.com/office/powerpoint/2010/main" val="4171567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En forma de pildora pueden alojarse en el esófago. Durante un tiempo prolongado. </a:t>
            </a:r>
          </a:p>
          <a:p>
            <a:r>
              <a:rPr lang="es-CO" dirty="0"/>
              <a:t>Lesión directa de la mucosa.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32</a:t>
            </a:fld>
            <a:endParaRPr lang="es-CO"/>
          </a:p>
        </p:txBody>
      </p:sp>
    </p:spTree>
    <p:extLst>
      <p:ext uri="{BB962C8B-B14F-4D97-AF65-F5344CB8AC3E}">
        <p14:creationId xmlns:p14="http://schemas.microsoft.com/office/powerpoint/2010/main" val="207542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Diagnóstico histológico.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33</a:t>
            </a:fld>
            <a:endParaRPr lang="es-CO"/>
          </a:p>
        </p:txBody>
      </p:sp>
    </p:spTree>
    <p:extLst>
      <p:ext uri="{BB962C8B-B14F-4D97-AF65-F5344CB8AC3E}">
        <p14:creationId xmlns:p14="http://schemas.microsoft.com/office/powerpoint/2010/main" val="171086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Segundos después de iniciar deglución</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34</a:t>
            </a:fld>
            <a:endParaRPr lang="es-CO"/>
          </a:p>
        </p:txBody>
      </p:sp>
    </p:spTree>
    <p:extLst>
      <p:ext uri="{BB962C8B-B14F-4D97-AF65-F5344CB8AC3E}">
        <p14:creationId xmlns:p14="http://schemas.microsoft.com/office/powerpoint/2010/main" val="2700261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El estudio baritado antes de la EDS es controversial.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35</a:t>
            </a:fld>
            <a:endParaRPr lang="es-CO"/>
          </a:p>
        </p:txBody>
      </p:sp>
    </p:spTree>
    <p:extLst>
      <p:ext uri="{BB962C8B-B14F-4D97-AF65-F5344CB8AC3E}">
        <p14:creationId xmlns:p14="http://schemas.microsoft.com/office/powerpoint/2010/main" val="4288907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s-CO" dirty="0"/>
              <a:t>Deglución con bario modificada x videofluroscopia, laringoscopia nasofaríngea, evaluación endoscópica con fibra óptica, Manometría.</a:t>
            </a:r>
          </a:p>
          <a:p>
            <a:pPr marL="0" indent="0">
              <a:buFont typeface="Arial" panose="020B0604020202020204" pitchFamily="34" charset="0"/>
              <a:buNone/>
            </a:pPr>
            <a:r>
              <a:rPr lang="es-CO" dirty="0"/>
              <a:t>Enfermedad neuromuscular: </a:t>
            </a:r>
          </a:p>
          <a:p>
            <a:r>
              <a:rPr lang="es-CO" dirty="0"/>
              <a:t>Videofluoroscopia con deglución de bario modificada + manometría = mecánica y presiones de deglución. </a:t>
            </a:r>
          </a:p>
          <a:p>
            <a:pPr marL="0" indent="0">
              <a:buFont typeface="Arial" panose="020B0604020202020204" pitchFamily="34" charset="0"/>
              <a:buNone/>
            </a:pPr>
            <a:r>
              <a:rPr lang="es-CO" dirty="0"/>
              <a:t>Sin enfermedad sistémica: </a:t>
            </a:r>
          </a:p>
          <a:p>
            <a:r>
              <a:rPr lang="es-CO" dirty="0"/>
              <a:t>Nasoendoscopia </a:t>
            </a:r>
          </a:p>
          <a:p>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36</a:t>
            </a:fld>
            <a:endParaRPr lang="es-CO"/>
          </a:p>
        </p:txBody>
      </p:sp>
    </p:spTree>
    <p:extLst>
      <p:ext uri="{BB962C8B-B14F-4D97-AF65-F5344CB8AC3E}">
        <p14:creationId xmlns:p14="http://schemas.microsoft.com/office/powerpoint/2010/main" val="3847654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Diagnóstico histológico.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37</a:t>
            </a:fld>
            <a:endParaRPr lang="es-CO"/>
          </a:p>
        </p:txBody>
      </p:sp>
    </p:spTree>
    <p:extLst>
      <p:ext uri="{BB962C8B-B14F-4D97-AF65-F5344CB8AC3E}">
        <p14:creationId xmlns:p14="http://schemas.microsoft.com/office/powerpoint/2010/main" val="1390873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No debe atribuirse al envejecimiento: -por sí solo causa anomalías leves de la motilidad esofágica.</a:t>
            </a:r>
          </a:p>
          <a:p>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4</a:t>
            </a:fld>
            <a:endParaRPr lang="es-CO"/>
          </a:p>
        </p:txBody>
      </p:sp>
    </p:spTree>
    <p:extLst>
      <p:ext uri="{BB962C8B-B14F-4D97-AF65-F5344CB8AC3E}">
        <p14:creationId xmlns:p14="http://schemas.microsoft.com/office/powerpoint/2010/main" val="1358808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Problemas para iniciar – orofaringea vs esofagica</a:t>
            </a:r>
          </a:p>
          <a:p>
            <a:r>
              <a:rPr lang="es-CO" dirty="0"/>
              <a:t>Tose – disfagia orofaríngea</a:t>
            </a:r>
          </a:p>
          <a:p>
            <a:r>
              <a:rPr lang="es-CO" dirty="0"/>
              <a:t>Tragar sólidos – motilidad, progresión de sólidos a líquidos benigna a maligna</a:t>
            </a:r>
          </a:p>
          <a:p>
            <a:r>
              <a:rPr lang="es-CO" dirty="0"/>
              <a:t>Rapidamente progresiva – malignidad</a:t>
            </a:r>
          </a:p>
          <a:p>
            <a:r>
              <a:rPr lang="es-CO" dirty="0"/>
              <a:t>Medicamentos: cloruro de potasio, alendronato, sulfato ferroso, quinidina, ascido ascorbico teraciclina asa aines</a:t>
            </a:r>
          </a:p>
          <a:p>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5</a:t>
            </a:fld>
            <a:endParaRPr lang="es-CO"/>
          </a:p>
        </p:txBody>
      </p:sp>
    </p:spTree>
    <p:extLst>
      <p:ext uri="{BB962C8B-B14F-4D97-AF65-F5344CB8AC3E}">
        <p14:creationId xmlns:p14="http://schemas.microsoft.com/office/powerpoint/2010/main" val="347448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de la incapacidad para tragar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La impactación de alimentos es la causa más común de disfagia de aparición aguda en adultos.</a:t>
            </a:r>
          </a:p>
          <a:p>
            <a:endParaRPr lang="es-CO" dirty="0"/>
          </a:p>
        </p:txBody>
      </p:sp>
      <p:sp>
        <p:nvSpPr>
          <p:cNvPr id="4" name="Marcador de número de diapositiva 3"/>
          <p:cNvSpPr>
            <a:spLocks noGrp="1"/>
          </p:cNvSpPr>
          <p:nvPr>
            <p:ph type="sldNum" sz="quarter" idx="5"/>
          </p:nvPr>
        </p:nvSpPr>
        <p:spPr/>
        <p:txBody>
          <a:bodyPr/>
          <a:lstStyle/>
          <a:p>
            <a:fld id="{90D3243B-4EB2-B647-B8B2-402CDFB4E10D}" type="slidenum">
              <a:rPr lang="es-CO" smtClean="0"/>
              <a:t>6</a:t>
            </a:fld>
            <a:endParaRPr lang="es-CO"/>
          </a:p>
        </p:txBody>
      </p:sp>
    </p:spTree>
    <p:extLst>
      <p:ext uri="{BB962C8B-B14F-4D97-AF65-F5344CB8AC3E}">
        <p14:creationId xmlns:p14="http://schemas.microsoft.com/office/powerpoint/2010/main" val="386277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O DE TRANSFERENCIA.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7</a:t>
            </a:fld>
            <a:endParaRPr lang="es-CO"/>
          </a:p>
        </p:txBody>
      </p:sp>
    </p:spTree>
    <p:extLst>
      <p:ext uri="{BB962C8B-B14F-4D97-AF65-F5344CB8AC3E}">
        <p14:creationId xmlns:p14="http://schemas.microsoft.com/office/powerpoint/2010/main" val="180145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Buscar masas, linfadenopatía, debilidad de mñusculos faciales, mala dentición.</a:t>
            </a:r>
          </a:p>
          <a:p>
            <a:r>
              <a:rPr lang="es-CO" dirty="0"/>
              <a:t>Pares de la deglución 5 9 10 7 10 11 12</a:t>
            </a:r>
          </a:p>
          <a:p>
            <a:r>
              <a:rPr lang="es-CO" dirty="0"/>
              <a:t>Nasoendoscopia – evaluación de la deglución</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8</a:t>
            </a:fld>
            <a:endParaRPr lang="es-CO"/>
          </a:p>
        </p:txBody>
      </p:sp>
    </p:spTree>
    <p:extLst>
      <p:ext uri="{BB962C8B-B14F-4D97-AF65-F5344CB8AC3E}">
        <p14:creationId xmlns:p14="http://schemas.microsoft.com/office/powerpoint/2010/main" val="415908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Trastorno subyacente: infección, radiacion, </a:t>
            </a:r>
          </a:p>
        </p:txBody>
      </p:sp>
      <p:sp>
        <p:nvSpPr>
          <p:cNvPr id="4" name="Marcador de número de diapositiva 3"/>
          <p:cNvSpPr>
            <a:spLocks noGrp="1"/>
          </p:cNvSpPr>
          <p:nvPr>
            <p:ph type="sldNum" sz="quarter" idx="5"/>
          </p:nvPr>
        </p:nvSpPr>
        <p:spPr/>
        <p:txBody>
          <a:bodyPr/>
          <a:lstStyle/>
          <a:p>
            <a:fld id="{90D3243B-4EB2-B647-B8B2-402CDFB4E10D}" type="slidenum">
              <a:rPr lang="es-CO" smtClean="0"/>
              <a:t>9</a:t>
            </a:fld>
            <a:endParaRPr lang="es-CO"/>
          </a:p>
        </p:txBody>
      </p:sp>
    </p:spTree>
    <p:extLst>
      <p:ext uri="{BB962C8B-B14F-4D97-AF65-F5344CB8AC3E}">
        <p14:creationId xmlns:p14="http://schemas.microsoft.com/office/powerpoint/2010/main" val="3387373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FE37DF-EC54-4263-8F2E-675F09D36E3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dirty="0"/>
          </a:p>
        </p:txBody>
      </p:sp>
      <p:sp>
        <p:nvSpPr>
          <p:cNvPr id="3" name="Subtítulo 2">
            <a:extLst>
              <a:ext uri="{FF2B5EF4-FFF2-40B4-BE49-F238E27FC236}">
                <a16:creationId xmlns:a16="http://schemas.microsoft.com/office/drawing/2014/main" id="{9AE48E76-FA62-4A64-B559-E0990333E4A9}"/>
              </a:ext>
            </a:extLst>
          </p:cNvPr>
          <p:cNvSpPr>
            <a:spLocks noGrp="1"/>
          </p:cNvSpPr>
          <p:nvPr>
            <p:ph type="subTitle" idx="1"/>
          </p:nvPr>
        </p:nvSpPr>
        <p:spPr>
          <a:xfrm>
            <a:off x="4038600" y="3602038"/>
            <a:ext cx="66294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73FB237-85B5-4E59-B1F1-B12705287A2F}"/>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5" name="Marcador de pie de página 4">
            <a:extLst>
              <a:ext uri="{FF2B5EF4-FFF2-40B4-BE49-F238E27FC236}">
                <a16:creationId xmlns:a16="http://schemas.microsoft.com/office/drawing/2014/main" id="{D9D8A0BE-4588-4000-BB99-7E87239B1C1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62783A1-00AF-4EC7-A6EC-7F5166052D80}"/>
              </a:ext>
            </a:extLst>
          </p:cNvPr>
          <p:cNvSpPr>
            <a:spLocks noGrp="1"/>
          </p:cNvSpPr>
          <p:nvPr>
            <p:ph type="sldNum" sz="quarter" idx="12"/>
          </p:nvPr>
        </p:nvSpPr>
        <p:spPr/>
        <p:txBody>
          <a:bodyPr/>
          <a:lstStyle/>
          <a:p>
            <a:fld id="{3E92322F-83D3-CD4E-A103-36007CF580CA}" type="slidenum">
              <a:rPr lang="es-CO" smtClean="0"/>
              <a:t>‹Nº›</a:t>
            </a:fld>
            <a:endParaRPr lang="es-CO"/>
          </a:p>
        </p:txBody>
      </p:sp>
    </p:spTree>
    <p:extLst>
      <p:ext uri="{BB962C8B-B14F-4D97-AF65-F5344CB8AC3E}">
        <p14:creationId xmlns:p14="http://schemas.microsoft.com/office/powerpoint/2010/main" val="224257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4129AD-ECE5-474A-B387-D1DB95CB4CD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B7BA0B1-5703-4417-8EBC-2B452AB8834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ECDD7C9-0917-4A0B-B8A9-9E5FB50DA9F0}"/>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5" name="Marcador de pie de página 4">
            <a:extLst>
              <a:ext uri="{FF2B5EF4-FFF2-40B4-BE49-F238E27FC236}">
                <a16:creationId xmlns:a16="http://schemas.microsoft.com/office/drawing/2014/main" id="{0611FD9F-47C6-487B-ADEA-D7CBC8BA32D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879742-8F91-422B-ACE1-ECE7A8713263}"/>
              </a:ext>
            </a:extLst>
          </p:cNvPr>
          <p:cNvSpPr>
            <a:spLocks noGrp="1"/>
          </p:cNvSpPr>
          <p:nvPr>
            <p:ph type="sldNum" sz="quarter" idx="12"/>
          </p:nvPr>
        </p:nvSpPr>
        <p:spPr/>
        <p:txBody>
          <a:bodyPr/>
          <a:lstStyle/>
          <a:p>
            <a:fld id="{3E92322F-83D3-CD4E-A103-36007CF580CA}" type="slidenum">
              <a:rPr lang="es-CO" smtClean="0"/>
              <a:t>‹Nº›</a:t>
            </a:fld>
            <a:endParaRPr lang="es-CO"/>
          </a:p>
        </p:txBody>
      </p:sp>
    </p:spTree>
    <p:extLst>
      <p:ext uri="{BB962C8B-B14F-4D97-AF65-F5344CB8AC3E}">
        <p14:creationId xmlns:p14="http://schemas.microsoft.com/office/powerpoint/2010/main" val="328561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9709C36-9BD2-4D6A-BAFE-594FC6E00FB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947868E-B92C-4F91-9B8A-C374BE835A43}"/>
              </a:ext>
            </a:extLst>
          </p:cNvPr>
          <p:cNvSpPr>
            <a:spLocks noGrp="1"/>
          </p:cNvSpPr>
          <p:nvPr>
            <p:ph type="body" orient="vert" idx="1"/>
          </p:nvPr>
        </p:nvSpPr>
        <p:spPr>
          <a:xfrm>
            <a:off x="4457698" y="365125"/>
            <a:ext cx="4114801"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F300ABA-6F60-480A-91BE-73DEB6CCFD54}"/>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5" name="Marcador de pie de página 4">
            <a:extLst>
              <a:ext uri="{FF2B5EF4-FFF2-40B4-BE49-F238E27FC236}">
                <a16:creationId xmlns:a16="http://schemas.microsoft.com/office/drawing/2014/main" id="{078D68B3-2C5D-4908-94A6-5DDD186B62F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273D45F-3A7A-45C9-9A79-640C4410A74E}"/>
              </a:ext>
            </a:extLst>
          </p:cNvPr>
          <p:cNvSpPr>
            <a:spLocks noGrp="1"/>
          </p:cNvSpPr>
          <p:nvPr>
            <p:ph type="sldNum" sz="quarter" idx="12"/>
          </p:nvPr>
        </p:nvSpPr>
        <p:spPr/>
        <p:txBody>
          <a:bodyPr/>
          <a:lstStyle/>
          <a:p>
            <a:fld id="{3E92322F-83D3-CD4E-A103-36007CF580CA}" type="slidenum">
              <a:rPr lang="es-CO" smtClean="0"/>
              <a:t>‹Nº›</a:t>
            </a:fld>
            <a:endParaRPr lang="es-CO"/>
          </a:p>
        </p:txBody>
      </p:sp>
      <p:sp>
        <p:nvSpPr>
          <p:cNvPr id="9" name="Marcador de texto vertical 2">
            <a:extLst>
              <a:ext uri="{FF2B5EF4-FFF2-40B4-BE49-F238E27FC236}">
                <a16:creationId xmlns:a16="http://schemas.microsoft.com/office/drawing/2014/main" id="{B82BB312-C856-43C9-8F5C-0C179D08EDB8}"/>
              </a:ext>
            </a:extLst>
          </p:cNvPr>
          <p:cNvSpPr>
            <a:spLocks noGrp="1"/>
          </p:cNvSpPr>
          <p:nvPr>
            <p:ph type="body" orient="vert" idx="13"/>
          </p:nvPr>
        </p:nvSpPr>
        <p:spPr>
          <a:xfrm>
            <a:off x="342897" y="365125"/>
            <a:ext cx="4114801" cy="370991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4288424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B230-510B-46BA-A458-30415A4476D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0852972-705E-4EE7-8C92-A2ECFCE604A5}"/>
              </a:ext>
            </a:extLst>
          </p:cNvPr>
          <p:cNvSpPr>
            <a:spLocks noGrp="1"/>
          </p:cNvSpPr>
          <p:nvPr>
            <p:ph idx="1"/>
          </p:nvPr>
        </p:nvSpPr>
        <p:spPr>
          <a:xfrm>
            <a:off x="685801" y="1825625"/>
            <a:ext cx="10667997" cy="2090392"/>
          </a:xfr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dirty="0"/>
          </a:p>
        </p:txBody>
      </p:sp>
      <p:sp>
        <p:nvSpPr>
          <p:cNvPr id="4" name="Marcador de fecha 3">
            <a:extLst>
              <a:ext uri="{FF2B5EF4-FFF2-40B4-BE49-F238E27FC236}">
                <a16:creationId xmlns:a16="http://schemas.microsoft.com/office/drawing/2014/main" id="{647B5BA6-96B9-4621-B526-119BBB5FAA0C}"/>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5" name="Marcador de pie de página 4">
            <a:extLst>
              <a:ext uri="{FF2B5EF4-FFF2-40B4-BE49-F238E27FC236}">
                <a16:creationId xmlns:a16="http://schemas.microsoft.com/office/drawing/2014/main" id="{768D5DBF-74C2-43DA-BA08-F929BB9B229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388F0D5-E917-4FE5-8E29-10C8AAF764BB}"/>
              </a:ext>
            </a:extLst>
          </p:cNvPr>
          <p:cNvSpPr>
            <a:spLocks noGrp="1"/>
          </p:cNvSpPr>
          <p:nvPr>
            <p:ph type="sldNum" sz="quarter" idx="12"/>
          </p:nvPr>
        </p:nvSpPr>
        <p:spPr/>
        <p:txBody>
          <a:bodyPr/>
          <a:lstStyle/>
          <a:p>
            <a:fld id="{3E92322F-83D3-CD4E-A103-36007CF580CA}" type="slidenum">
              <a:rPr lang="es-CO" smtClean="0"/>
              <a:t>‹Nº›</a:t>
            </a:fld>
            <a:endParaRPr lang="es-CO"/>
          </a:p>
        </p:txBody>
      </p:sp>
      <p:sp>
        <p:nvSpPr>
          <p:cNvPr id="9" name="Marcador de contenido 2">
            <a:extLst>
              <a:ext uri="{FF2B5EF4-FFF2-40B4-BE49-F238E27FC236}">
                <a16:creationId xmlns:a16="http://schemas.microsoft.com/office/drawing/2014/main" id="{812CB0F7-CC93-4978-8EAB-608B0E4AA3AF}"/>
              </a:ext>
            </a:extLst>
          </p:cNvPr>
          <p:cNvSpPr>
            <a:spLocks noGrp="1"/>
          </p:cNvSpPr>
          <p:nvPr>
            <p:ph idx="13"/>
          </p:nvPr>
        </p:nvSpPr>
        <p:spPr>
          <a:xfrm>
            <a:off x="4669654" y="3916017"/>
            <a:ext cx="6684145" cy="241334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8826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F1A1B7-772D-4D75-892B-27B117D804CA}"/>
              </a:ext>
            </a:extLst>
          </p:cNvPr>
          <p:cNvSpPr>
            <a:spLocks noGrp="1"/>
          </p:cNvSpPr>
          <p:nvPr>
            <p:ph type="title"/>
          </p:nvPr>
        </p:nvSpPr>
        <p:spPr>
          <a:xfrm>
            <a:off x="831850" y="1709738"/>
            <a:ext cx="10515600" cy="1957801"/>
          </a:xfrm>
        </p:spPr>
        <p:txBody>
          <a:bodyPr anchor="b"/>
          <a:lstStyle>
            <a:lvl1pPr>
              <a:defRPr sz="6000"/>
            </a:lvl1pPr>
          </a:lstStyle>
          <a:p>
            <a:r>
              <a:rPr lang="es-ES"/>
              <a:t>Haga clic para modificar el estilo de título del patrón</a:t>
            </a:r>
            <a:endParaRPr lang="es-CO" dirty="0"/>
          </a:p>
        </p:txBody>
      </p:sp>
      <p:sp>
        <p:nvSpPr>
          <p:cNvPr id="3" name="Marcador de texto 2">
            <a:extLst>
              <a:ext uri="{FF2B5EF4-FFF2-40B4-BE49-F238E27FC236}">
                <a16:creationId xmlns:a16="http://schemas.microsoft.com/office/drawing/2014/main" id="{FF9B326C-5AAD-4A5D-9296-5664DBF19386}"/>
              </a:ext>
            </a:extLst>
          </p:cNvPr>
          <p:cNvSpPr>
            <a:spLocks noGrp="1"/>
          </p:cNvSpPr>
          <p:nvPr>
            <p:ph type="body" idx="1"/>
          </p:nvPr>
        </p:nvSpPr>
        <p:spPr>
          <a:xfrm>
            <a:off x="4313582" y="3675063"/>
            <a:ext cx="7040217" cy="1500187"/>
          </a:xfrm>
        </p:spPr>
        <p:txBody>
          <a:bodyPr/>
          <a:lstStyle>
            <a:lvl1pPr marL="0" indent="0">
              <a:buNone/>
              <a:defRPr sz="2400">
                <a:solidFill>
                  <a:srgbClr val="152B4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C6101B-76EA-4336-A5AF-59DE7ADA5256}"/>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5" name="Marcador de pie de página 4">
            <a:extLst>
              <a:ext uri="{FF2B5EF4-FFF2-40B4-BE49-F238E27FC236}">
                <a16:creationId xmlns:a16="http://schemas.microsoft.com/office/drawing/2014/main" id="{C232D21D-9C42-4277-85E1-AB84A87F074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75D6901-65A5-489B-8A2A-AC46A185E954}"/>
              </a:ext>
            </a:extLst>
          </p:cNvPr>
          <p:cNvSpPr>
            <a:spLocks noGrp="1"/>
          </p:cNvSpPr>
          <p:nvPr>
            <p:ph type="sldNum" sz="quarter" idx="12"/>
          </p:nvPr>
        </p:nvSpPr>
        <p:spPr/>
        <p:txBody>
          <a:bodyPr/>
          <a:lstStyle/>
          <a:p>
            <a:fld id="{3E92322F-83D3-CD4E-A103-36007CF580CA}" type="slidenum">
              <a:rPr lang="es-CO" smtClean="0"/>
              <a:t>‹Nº›</a:t>
            </a:fld>
            <a:endParaRPr lang="es-CO"/>
          </a:p>
        </p:txBody>
      </p:sp>
    </p:spTree>
    <p:extLst>
      <p:ext uri="{BB962C8B-B14F-4D97-AF65-F5344CB8AC3E}">
        <p14:creationId xmlns:p14="http://schemas.microsoft.com/office/powerpoint/2010/main" val="347674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94B4E-5A7E-47AC-84D3-3F40ADCCB1EA}"/>
              </a:ext>
            </a:extLst>
          </p:cNvPr>
          <p:cNvSpPr>
            <a:spLocks noGrp="1"/>
          </p:cNvSpPr>
          <p:nvPr>
            <p:ph type="title"/>
          </p:nvPr>
        </p:nvSpPr>
        <p:spPr/>
        <p:txBody>
          <a:bodyPr/>
          <a:lstStyle/>
          <a:p>
            <a:r>
              <a:rPr lang="es-ES"/>
              <a:t>Haga clic para modificar el estilo de título del patrón</a:t>
            </a:r>
            <a:endParaRPr lang="es-CO"/>
          </a:p>
        </p:txBody>
      </p:sp>
      <p:sp>
        <p:nvSpPr>
          <p:cNvPr id="4" name="Marcador de contenido 3">
            <a:extLst>
              <a:ext uri="{FF2B5EF4-FFF2-40B4-BE49-F238E27FC236}">
                <a16:creationId xmlns:a16="http://schemas.microsoft.com/office/drawing/2014/main" id="{94D664EE-6701-4718-9054-5109FF57E41A}"/>
              </a:ext>
            </a:extLst>
          </p:cNvPr>
          <p:cNvSpPr>
            <a:spLocks noGrp="1"/>
          </p:cNvSpPr>
          <p:nvPr>
            <p:ph sz="half" idx="2"/>
          </p:nvPr>
        </p:nvSpPr>
        <p:spPr>
          <a:xfrm>
            <a:off x="4591878" y="1825625"/>
            <a:ext cx="6761922"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1749F008-5191-4482-9476-FAD016A650DE}"/>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6" name="Marcador de pie de página 5">
            <a:extLst>
              <a:ext uri="{FF2B5EF4-FFF2-40B4-BE49-F238E27FC236}">
                <a16:creationId xmlns:a16="http://schemas.microsoft.com/office/drawing/2014/main" id="{2D374705-EC7E-43CD-A8BA-700FE6E243F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298F706-3B1B-4FF9-88B2-38308E9FDEAD}"/>
              </a:ext>
            </a:extLst>
          </p:cNvPr>
          <p:cNvSpPr>
            <a:spLocks noGrp="1"/>
          </p:cNvSpPr>
          <p:nvPr>
            <p:ph type="sldNum" sz="quarter" idx="12"/>
          </p:nvPr>
        </p:nvSpPr>
        <p:spPr/>
        <p:txBody>
          <a:bodyPr/>
          <a:lstStyle/>
          <a:p>
            <a:fld id="{3E92322F-83D3-CD4E-A103-36007CF580CA}" type="slidenum">
              <a:rPr lang="es-CO" smtClean="0"/>
              <a:t>‹Nº›</a:t>
            </a:fld>
            <a:endParaRPr lang="es-CO"/>
          </a:p>
        </p:txBody>
      </p:sp>
    </p:spTree>
    <p:extLst>
      <p:ext uri="{BB962C8B-B14F-4D97-AF65-F5344CB8AC3E}">
        <p14:creationId xmlns:p14="http://schemas.microsoft.com/office/powerpoint/2010/main" val="240363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359AB5-B49C-4FFE-8A17-CE1143B3AA5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dirty="0"/>
          </a:p>
        </p:txBody>
      </p:sp>
      <p:sp>
        <p:nvSpPr>
          <p:cNvPr id="5" name="Marcador de texto 4">
            <a:extLst>
              <a:ext uri="{FF2B5EF4-FFF2-40B4-BE49-F238E27FC236}">
                <a16:creationId xmlns:a16="http://schemas.microsoft.com/office/drawing/2014/main" id="{374D0541-6456-44EA-8EDE-0DA35BC4BE16}"/>
              </a:ext>
            </a:extLst>
          </p:cNvPr>
          <p:cNvSpPr>
            <a:spLocks noGrp="1"/>
          </p:cNvSpPr>
          <p:nvPr>
            <p:ph type="body" sz="quarter" idx="3"/>
          </p:nvPr>
        </p:nvSpPr>
        <p:spPr>
          <a:xfrm>
            <a:off x="4562061" y="1681163"/>
            <a:ext cx="6793327"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CD6A3DD-A066-4224-8516-F51699A7A42D}"/>
              </a:ext>
            </a:extLst>
          </p:cNvPr>
          <p:cNvSpPr>
            <a:spLocks noGrp="1"/>
          </p:cNvSpPr>
          <p:nvPr>
            <p:ph sz="quarter" idx="4"/>
          </p:nvPr>
        </p:nvSpPr>
        <p:spPr>
          <a:xfrm>
            <a:off x="4562061" y="2505075"/>
            <a:ext cx="679332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25B1CEC8-2EE5-4FC9-94AA-7C888ABF70E2}"/>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8" name="Marcador de pie de página 7">
            <a:extLst>
              <a:ext uri="{FF2B5EF4-FFF2-40B4-BE49-F238E27FC236}">
                <a16:creationId xmlns:a16="http://schemas.microsoft.com/office/drawing/2014/main" id="{5B828688-3403-4A3E-BE99-690BD45BAE3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87F64CFD-C2A2-4388-BBFA-BD36C2F25EF9}"/>
              </a:ext>
            </a:extLst>
          </p:cNvPr>
          <p:cNvSpPr>
            <a:spLocks noGrp="1"/>
          </p:cNvSpPr>
          <p:nvPr>
            <p:ph type="sldNum" sz="quarter" idx="12"/>
          </p:nvPr>
        </p:nvSpPr>
        <p:spPr/>
        <p:txBody>
          <a:bodyPr/>
          <a:lstStyle/>
          <a:p>
            <a:fld id="{3E92322F-83D3-CD4E-A103-36007CF580CA}" type="slidenum">
              <a:rPr lang="es-CO" smtClean="0"/>
              <a:t>‹Nº›</a:t>
            </a:fld>
            <a:endParaRPr lang="es-CO"/>
          </a:p>
        </p:txBody>
      </p:sp>
    </p:spTree>
    <p:extLst>
      <p:ext uri="{BB962C8B-B14F-4D97-AF65-F5344CB8AC3E}">
        <p14:creationId xmlns:p14="http://schemas.microsoft.com/office/powerpoint/2010/main" val="275674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5552E-E0E0-4B03-B999-37BDBB2B769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58ED610B-0321-476E-9BDD-9AF9E1F64A95}"/>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4" name="Marcador de pie de página 3">
            <a:extLst>
              <a:ext uri="{FF2B5EF4-FFF2-40B4-BE49-F238E27FC236}">
                <a16:creationId xmlns:a16="http://schemas.microsoft.com/office/drawing/2014/main" id="{B94B43B3-517F-4151-8DE4-861C3C25DF2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5C0816D1-42B2-40D3-B7F5-3134B038E7DB}"/>
              </a:ext>
            </a:extLst>
          </p:cNvPr>
          <p:cNvSpPr>
            <a:spLocks noGrp="1"/>
          </p:cNvSpPr>
          <p:nvPr>
            <p:ph type="sldNum" sz="quarter" idx="12"/>
          </p:nvPr>
        </p:nvSpPr>
        <p:spPr/>
        <p:txBody>
          <a:bodyPr/>
          <a:lstStyle/>
          <a:p>
            <a:fld id="{3E92322F-83D3-CD4E-A103-36007CF580CA}" type="slidenum">
              <a:rPr lang="es-CO" smtClean="0"/>
              <a:t>‹Nº›</a:t>
            </a:fld>
            <a:endParaRPr lang="es-CO"/>
          </a:p>
        </p:txBody>
      </p:sp>
    </p:spTree>
    <p:extLst>
      <p:ext uri="{BB962C8B-B14F-4D97-AF65-F5344CB8AC3E}">
        <p14:creationId xmlns:p14="http://schemas.microsoft.com/office/powerpoint/2010/main" val="2556698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9101B7F-8231-49AA-9066-E09F3127EEE9}"/>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3" name="Marcador de pie de página 2">
            <a:extLst>
              <a:ext uri="{FF2B5EF4-FFF2-40B4-BE49-F238E27FC236}">
                <a16:creationId xmlns:a16="http://schemas.microsoft.com/office/drawing/2014/main" id="{E8C27FB9-FFA6-4E46-B67E-824570F85C4F}"/>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C6F992B-FA33-4EF0-A371-7FB8AB4EBE0C}"/>
              </a:ext>
            </a:extLst>
          </p:cNvPr>
          <p:cNvSpPr>
            <a:spLocks noGrp="1"/>
          </p:cNvSpPr>
          <p:nvPr>
            <p:ph type="sldNum" sz="quarter" idx="12"/>
          </p:nvPr>
        </p:nvSpPr>
        <p:spPr/>
        <p:txBody>
          <a:bodyPr/>
          <a:lstStyle/>
          <a:p>
            <a:fld id="{3E92322F-83D3-CD4E-A103-36007CF580CA}" type="slidenum">
              <a:rPr lang="es-CO" smtClean="0"/>
              <a:t>‹Nº›</a:t>
            </a:fld>
            <a:endParaRPr lang="es-CO"/>
          </a:p>
        </p:txBody>
      </p:sp>
    </p:spTree>
    <p:extLst>
      <p:ext uri="{BB962C8B-B14F-4D97-AF65-F5344CB8AC3E}">
        <p14:creationId xmlns:p14="http://schemas.microsoft.com/office/powerpoint/2010/main" val="56843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55C37-8A66-4194-8B48-3492CE49FCC7}"/>
              </a:ext>
            </a:extLst>
          </p:cNvPr>
          <p:cNvSpPr>
            <a:spLocks noGrp="1"/>
          </p:cNvSpPr>
          <p:nvPr>
            <p:ph type="title"/>
          </p:nvPr>
        </p:nvSpPr>
        <p:spPr>
          <a:xfrm>
            <a:off x="839788" y="457200"/>
            <a:ext cx="3932237" cy="18288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24EE391-0CA3-46D5-BA01-0747611F58D5}"/>
              </a:ext>
            </a:extLst>
          </p:cNvPr>
          <p:cNvSpPr>
            <a:spLocks noGrp="1"/>
          </p:cNvSpPr>
          <p:nvPr>
            <p:ph idx="1"/>
          </p:nvPr>
        </p:nvSpPr>
        <p:spPr>
          <a:xfrm>
            <a:off x="4985336" y="1097722"/>
            <a:ext cx="633612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5E470823-846D-4C9D-A634-758AADAE936A}"/>
              </a:ext>
            </a:extLst>
          </p:cNvPr>
          <p:cNvSpPr>
            <a:spLocks noGrp="1"/>
          </p:cNvSpPr>
          <p:nvPr>
            <p:ph type="body" sz="half" idx="2"/>
          </p:nvPr>
        </p:nvSpPr>
        <p:spPr>
          <a:xfrm>
            <a:off x="838200" y="2263775"/>
            <a:ext cx="3932237" cy="2057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3B5D89-E0B9-4201-893E-1DC7B83CEC64}"/>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6" name="Marcador de pie de página 5">
            <a:extLst>
              <a:ext uri="{FF2B5EF4-FFF2-40B4-BE49-F238E27FC236}">
                <a16:creationId xmlns:a16="http://schemas.microsoft.com/office/drawing/2014/main" id="{5378A9D8-E9CE-48AA-B8A0-C31015237A2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9DD2967-F181-41FE-9E18-6D7ED3CC46BC}"/>
              </a:ext>
            </a:extLst>
          </p:cNvPr>
          <p:cNvSpPr>
            <a:spLocks noGrp="1"/>
          </p:cNvSpPr>
          <p:nvPr>
            <p:ph type="sldNum" sz="quarter" idx="12"/>
          </p:nvPr>
        </p:nvSpPr>
        <p:spPr/>
        <p:txBody>
          <a:bodyPr/>
          <a:lstStyle/>
          <a:p>
            <a:fld id="{3E92322F-83D3-CD4E-A103-36007CF580CA}" type="slidenum">
              <a:rPr lang="es-CO" smtClean="0"/>
              <a:t>‹Nº›</a:t>
            </a:fld>
            <a:endParaRPr lang="es-CO"/>
          </a:p>
        </p:txBody>
      </p:sp>
    </p:spTree>
    <p:extLst>
      <p:ext uri="{BB962C8B-B14F-4D97-AF65-F5344CB8AC3E}">
        <p14:creationId xmlns:p14="http://schemas.microsoft.com/office/powerpoint/2010/main" val="1840750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B50178-0339-493E-A5F4-3BED390B22DC}"/>
              </a:ext>
            </a:extLst>
          </p:cNvPr>
          <p:cNvSpPr>
            <a:spLocks noGrp="1"/>
          </p:cNvSpPr>
          <p:nvPr>
            <p:ph type="title"/>
          </p:nvPr>
        </p:nvSpPr>
        <p:spPr>
          <a:xfrm>
            <a:off x="839788" y="457199"/>
            <a:ext cx="3932237" cy="1938129"/>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248A928-B801-4B0F-B845-F5F594E358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O"/>
          </a:p>
        </p:txBody>
      </p:sp>
      <p:sp>
        <p:nvSpPr>
          <p:cNvPr id="4" name="Marcador de texto 3">
            <a:extLst>
              <a:ext uri="{FF2B5EF4-FFF2-40B4-BE49-F238E27FC236}">
                <a16:creationId xmlns:a16="http://schemas.microsoft.com/office/drawing/2014/main" id="{E73A892E-8CD1-4179-BB23-621C0A02365A}"/>
              </a:ext>
            </a:extLst>
          </p:cNvPr>
          <p:cNvSpPr>
            <a:spLocks noGrp="1"/>
          </p:cNvSpPr>
          <p:nvPr>
            <p:ph type="body" sz="half" idx="2"/>
          </p:nvPr>
        </p:nvSpPr>
        <p:spPr>
          <a:xfrm>
            <a:off x="836612" y="2395328"/>
            <a:ext cx="3932237" cy="19381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B7A5898-E776-4E35-9018-F93701CB6919}"/>
              </a:ext>
            </a:extLst>
          </p:cNvPr>
          <p:cNvSpPr>
            <a:spLocks noGrp="1"/>
          </p:cNvSpPr>
          <p:nvPr>
            <p:ph type="dt" sz="half" idx="10"/>
          </p:nvPr>
        </p:nvSpPr>
        <p:spPr/>
        <p:txBody>
          <a:bodyPr/>
          <a:lstStyle/>
          <a:p>
            <a:fld id="{D370758E-198A-8E43-9EF0-1A3CCD17A1DC}" type="datetimeFigureOut">
              <a:rPr lang="es-CO" smtClean="0"/>
              <a:t>22/10/2021</a:t>
            </a:fld>
            <a:endParaRPr lang="es-CO"/>
          </a:p>
        </p:txBody>
      </p:sp>
      <p:sp>
        <p:nvSpPr>
          <p:cNvPr id="6" name="Marcador de pie de página 5">
            <a:extLst>
              <a:ext uri="{FF2B5EF4-FFF2-40B4-BE49-F238E27FC236}">
                <a16:creationId xmlns:a16="http://schemas.microsoft.com/office/drawing/2014/main" id="{3C735FD8-D311-44BB-B68C-AF313C5AB76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919E25C-900D-4F62-A21D-CCF3C63E1C25}"/>
              </a:ext>
            </a:extLst>
          </p:cNvPr>
          <p:cNvSpPr>
            <a:spLocks noGrp="1"/>
          </p:cNvSpPr>
          <p:nvPr>
            <p:ph type="sldNum" sz="quarter" idx="12"/>
          </p:nvPr>
        </p:nvSpPr>
        <p:spPr/>
        <p:txBody>
          <a:bodyPr/>
          <a:lstStyle/>
          <a:p>
            <a:fld id="{3E92322F-83D3-CD4E-A103-36007CF580CA}" type="slidenum">
              <a:rPr lang="es-CO" smtClean="0"/>
              <a:t>‹Nº›</a:t>
            </a:fld>
            <a:endParaRPr lang="es-CO"/>
          </a:p>
        </p:txBody>
      </p:sp>
    </p:spTree>
    <p:extLst>
      <p:ext uri="{BB962C8B-B14F-4D97-AF65-F5344CB8AC3E}">
        <p14:creationId xmlns:p14="http://schemas.microsoft.com/office/powerpoint/2010/main" val="111278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C7114FF-0857-4F90-9F06-BB3815374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B5C99329-E129-454C-ABE2-297FFEBB817B}"/>
              </a:ext>
            </a:extLst>
          </p:cNvPr>
          <p:cNvSpPr>
            <a:spLocks noGrp="1"/>
          </p:cNvSpPr>
          <p:nvPr>
            <p:ph type="body" idx="1"/>
          </p:nvPr>
        </p:nvSpPr>
        <p:spPr>
          <a:xfrm>
            <a:off x="4263888" y="1825625"/>
            <a:ext cx="7033590" cy="4530725"/>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9FA192E3-AE8E-451E-B7EA-62C5FC52A9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0758E-198A-8E43-9EF0-1A3CCD17A1DC}" type="datetimeFigureOut">
              <a:rPr lang="es-CO" smtClean="0"/>
              <a:t>22/10/2021</a:t>
            </a:fld>
            <a:endParaRPr lang="es-CO"/>
          </a:p>
        </p:txBody>
      </p:sp>
      <p:sp>
        <p:nvSpPr>
          <p:cNvPr id="5" name="Marcador de pie de página 4">
            <a:extLst>
              <a:ext uri="{FF2B5EF4-FFF2-40B4-BE49-F238E27FC236}">
                <a16:creationId xmlns:a16="http://schemas.microsoft.com/office/drawing/2014/main" id="{620D69EF-6718-4696-9E2F-7A83A62FB4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99317729-648F-433D-B41C-1A360C5FBC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2322F-83D3-CD4E-A103-36007CF580CA}" type="slidenum">
              <a:rPr lang="es-CO" smtClean="0"/>
              <a:t>‹Nº›</a:t>
            </a:fld>
            <a:endParaRPr lang="es-CO"/>
          </a:p>
        </p:txBody>
      </p:sp>
    </p:spTree>
    <p:extLst>
      <p:ext uri="{BB962C8B-B14F-4D97-AF65-F5344CB8AC3E}">
        <p14:creationId xmlns:p14="http://schemas.microsoft.com/office/powerpoint/2010/main" val="1340422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rgbClr val="00AAA7"/>
          </a:solidFill>
          <a:latin typeface="Montserrat" panose="02000505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arget="../media/image6.jpeg" Type="http://schemas.openxmlformats.org/officeDocument/2006/relationships/image"/><Relationship Id="rId2" Target="../notesSlides/notesSlide13.xml" Type="http://schemas.openxmlformats.org/officeDocument/2006/relationships/notesSlide"/><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arget="../media/image9.jpe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 Id="rId4" Target="../media/image10.jpeg" Type="http://schemas.openxmlformats.org/officeDocument/2006/relationships/image"/></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arget="../media/image12.jpeg" Type="http://schemas.openxmlformats.org/officeDocument/2006/relationships/image"/><Relationship Id="rId2" Target="../notesSlides/notesSlide17.xml" Type="http://schemas.openxmlformats.org/officeDocument/2006/relationships/notesSlide"/><Relationship Id="rId1" Target="../slideLayouts/slideLayout2.xml" Type="http://schemas.openxmlformats.org/officeDocument/2006/relationships/slideLayout"/><Relationship Id="rId4" Target="../media/image13.jpeg" Type="http://schemas.openxmlformats.org/officeDocument/2006/relationships/image"/></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arget="../media/image15.jpeg" Type="http://schemas.openxmlformats.org/officeDocument/2006/relationships/image"/><Relationship Id="rId2" Target="../notesSlides/notesSlide19.xml" Type="http://schemas.openxmlformats.org/officeDocument/2006/relationships/notesSlide"/><Relationship Id="rId1" Target="../slideLayouts/slideLayout2.xml" Type="http://schemas.openxmlformats.org/officeDocument/2006/relationships/slideLayout"/></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arget="../media/image18.jpeg" Type="http://schemas.openxmlformats.org/officeDocument/2006/relationships/image"/><Relationship Id="rId2" Target="../notesSlides/notesSlide21.xml" Type="http://schemas.openxmlformats.org/officeDocument/2006/relationships/notesSlide"/><Relationship Id="rId1" Target="../slideLayouts/slideLayout2.xml" Type="http://schemas.openxmlformats.org/officeDocument/2006/relationships/slideLayout"/></Relationships>
</file>

<file path=ppt/slides/_rels/slide23.xml.rels><?xml version="1.0" encoding="UTF-8" standalone="yes" ?><Relationships xmlns="http://schemas.openxmlformats.org/package/2006/relationships"><Relationship Id="rId3" Target="../media/image19.jpeg" Type="http://schemas.openxmlformats.org/officeDocument/2006/relationships/image"/><Relationship Id="rId2" Target="../notesSlides/notesSlide22.xml" Type="http://schemas.openxmlformats.org/officeDocument/2006/relationships/notesSlide"/><Relationship Id="rId1" Target="../slideLayouts/slideLayout2.xml" Type="http://schemas.openxmlformats.org/officeDocument/2006/relationships/slideLayout"/><Relationship Id="rId6" Target="../media/image22.jpeg" Type="http://schemas.openxmlformats.org/officeDocument/2006/relationships/image"/><Relationship Id="rId5" Target="../media/image21.jpeg" Type="http://schemas.openxmlformats.org/officeDocument/2006/relationships/image"/><Relationship Id="rId4" Target="../media/image20.jpeg" Type="http://schemas.openxmlformats.org/officeDocument/2006/relationships/image"/></Relationships>
</file>

<file path=ppt/slides/_rels/slide24.xml.rels><?xml version="1.0" encoding="UTF-8" standalone="yes" ?><Relationships xmlns="http://schemas.openxmlformats.org/package/2006/relationships"><Relationship Id="rId3" Target="../media/image23.jpeg" Type="http://schemas.openxmlformats.org/officeDocument/2006/relationships/image"/><Relationship Id="rId2" Target="../notesSlides/notesSlide23.xml" Type="http://schemas.openxmlformats.org/officeDocument/2006/relationships/notesSlide"/><Relationship Id="rId1" Target="../slideLayouts/slideLayout2.xml" Type="http://schemas.openxmlformats.org/officeDocument/2006/relationships/slideLayout"/><Relationship Id="rId6" Target="../media/image26.jpeg" Type="http://schemas.openxmlformats.org/officeDocument/2006/relationships/image"/><Relationship Id="rId5" Target="../media/image25.jpeg" Type="http://schemas.openxmlformats.org/officeDocument/2006/relationships/image"/><Relationship Id="rId4" Target="../media/image24.jpeg" Type="http://schemas.openxmlformats.org/officeDocument/2006/relationships/image"/></Relationships>
</file>

<file path=ppt/slides/_rels/slide25.xml.rels><?xml version="1.0" encoding="UTF-8" standalone="yes" ?><Relationships xmlns="http://schemas.openxmlformats.org/package/2006/relationships"><Relationship Id="rId3" Target="../media/image27.jpeg" Type="http://schemas.openxmlformats.org/officeDocument/2006/relationships/image"/><Relationship Id="rId2" Target="../notesSlides/notesSlide24.xml" Type="http://schemas.openxmlformats.org/officeDocument/2006/relationships/notesSlide"/><Relationship Id="rId1" Target="../slideLayouts/slideLayout2.xml" Type="http://schemas.openxmlformats.org/officeDocument/2006/relationships/slideLayout"/></Relationships>
</file>

<file path=ppt/slides/_rels/slide26.xml.rels><?xml version="1.0" encoding="UTF-8" standalone="yes" ?><Relationships xmlns="http://schemas.openxmlformats.org/package/2006/relationships"><Relationship Id="rId3" Target="../media/image28.jpeg" Type="http://schemas.openxmlformats.org/officeDocument/2006/relationships/image"/><Relationship Id="rId2" Target="../notesSlides/notesSlide25.xml" Type="http://schemas.openxmlformats.org/officeDocument/2006/relationships/notesSlide"/><Relationship Id="rId1" Target="../slideLayouts/slideLayout2.xml" Type="http://schemas.openxmlformats.org/officeDocument/2006/relationships/slideLayout"/><Relationship Id="rId4" Target="../media/image29.jpeg" Type="http://schemas.openxmlformats.org/officeDocument/2006/relationships/image"/></Relationships>
</file>

<file path=ppt/slides/_rels/slide27.xml.rels><?xml version="1.0" encoding="UTF-8" standalone="yes" ?><Relationships xmlns="http://schemas.openxmlformats.org/package/2006/relationships"><Relationship Id="rId3" Target="../media/image30.jpeg" Type="http://schemas.openxmlformats.org/officeDocument/2006/relationships/image"/><Relationship Id="rId2" Target="../notesSlides/notesSlide26.xml" Type="http://schemas.openxmlformats.org/officeDocument/2006/relationships/notesSlide"/><Relationship Id="rId1" Target="../slideLayouts/slideLayout2.xml" Type="http://schemas.openxmlformats.org/officeDocument/2006/relationships/slideLayout"/><Relationship Id="rId4" Target="../media/image31.jpeg" Type="http://schemas.openxmlformats.org/officeDocument/2006/relationships/image"/></Relationships>
</file>

<file path=ppt/slides/_rels/slide28.xml.rels><?xml version="1.0" encoding="UTF-8" standalone="yes" ?><Relationships xmlns="http://schemas.openxmlformats.org/package/2006/relationships"><Relationship Id="rId3" Target="../media/image32.jpeg" Type="http://schemas.openxmlformats.org/officeDocument/2006/relationships/image"/><Relationship Id="rId2" Target="../notesSlides/notesSlide27.xml" Type="http://schemas.openxmlformats.org/officeDocument/2006/relationships/notesSlide"/><Relationship Id="rId1" Target="../slideLayouts/slideLayout2.xml" Type="http://schemas.openxmlformats.org/officeDocument/2006/relationships/slideLayout"/></Relationships>
</file>

<file path=ppt/slides/_rels/slide29.xml.rels><?xml version="1.0" encoding="UTF-8" standalone="yes" ?><Relationships xmlns="http://schemas.openxmlformats.org/package/2006/relationships"><Relationship Id="rId3" Target="../media/image33.jpeg" Type="http://schemas.openxmlformats.org/officeDocument/2006/relationships/image"/><Relationship Id="rId2" Target="../notesSlides/notesSlide28.xml" Type="http://schemas.openxmlformats.org/officeDocument/2006/relationships/notesSlide"/><Relationship Id="rId1" Target="../slideLayouts/slideLayout2.xml" Type="http://schemas.openxmlformats.org/officeDocument/2006/relationships/slideLayout"/></Relationships>
</file>

<file path=ppt/slides/_rels/slide3.xml.rels><?xml version="1.0" encoding="UTF-8" standalone="yes" ?><Relationships xmlns="http://schemas.openxmlformats.org/package/2006/relationships"><Relationship Id="rId3" Target="../media/image3.jpeg" Type="http://schemas.openxmlformats.org/officeDocument/2006/relationships/image"/><Relationship Id="rId2" Target="../notesSlides/notesSlide3.xml" Type="http://schemas.openxmlformats.org/officeDocument/2006/relationships/notesSlide"/><Relationship Id="rId1" Target="../slideLayouts/slideLayout2.xml" Type="http://schemas.openxmlformats.org/officeDocument/2006/relationships/slideLayout"/></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arget="../media/image35.jpeg" Type="http://schemas.openxmlformats.org/officeDocument/2006/relationships/image"/><Relationship Id="rId2" Target="../notesSlides/notesSlide30.xml" Type="http://schemas.openxmlformats.org/officeDocument/2006/relationships/notesSlide"/><Relationship Id="rId1" Target="../slideLayouts/slideLayout2.xml" Type="http://schemas.openxmlformats.org/officeDocument/2006/relationships/slideLayout"/><Relationship Id="rId5" Target="../media/image37.jpeg" Type="http://schemas.openxmlformats.org/officeDocument/2006/relationships/image"/><Relationship Id="rId4" Target="../media/image36.jpeg" Type="http://schemas.openxmlformats.org/officeDocument/2006/relationships/image"/></Relationships>
</file>

<file path=ppt/slides/_rels/slide32.xml.rels><?xml version="1.0" encoding="UTF-8" standalone="yes" ?><Relationships xmlns="http://schemas.openxmlformats.org/package/2006/relationships"><Relationship Id="rId3" Target="../media/image38.jpeg" Type="http://schemas.openxmlformats.org/officeDocument/2006/relationships/image"/><Relationship Id="rId2" Target="../notesSlides/notesSlide31.xml" Type="http://schemas.openxmlformats.org/officeDocument/2006/relationships/notesSlide"/><Relationship Id="rId1" Target="../slideLayouts/slideLayout2.xml" Type="http://schemas.openxmlformats.org/officeDocument/2006/relationships/slideLayout"/><Relationship Id="rId4" Target="../media/image39.jpeg" Type="http://schemas.openxmlformats.org/officeDocument/2006/relationships/image"/></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acsearch.acr.org/docs/69504/Narrativ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arget="../media/image41.jpeg" Type="http://schemas.openxmlformats.org/officeDocument/2006/relationships/image"/><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3" Target="../media/image4.jpeg" Type="http://schemas.openxmlformats.org/officeDocument/2006/relationships/image"/><Relationship Id="rId2" Target="../notesSlides/notesSlide4.xml" Type="http://schemas.openxmlformats.org/officeDocument/2006/relationships/notesSlide"/><Relationship Id="rId1" Target="../slideLayouts/slideLayout2.xml" Type="http://schemas.openxmlformats.org/officeDocument/2006/relationships/slideLayout"/></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arget="../media/image5.jpeg" Type="http://schemas.openxmlformats.org/officeDocument/2006/relationships/image"/><Relationship Id="rId2" Target="../notesSlides/notesSlide6.xml" Type="http://schemas.openxmlformats.org/officeDocument/2006/relationships/notesSlide"/><Relationship Id="rId1" Target="../slideLayouts/slideLayout2.xml" Type="http://schemas.openxmlformats.org/officeDocument/2006/relationships/slideLayout"/></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D028C-6784-4ACF-BF2C-6344CE1CE6C6}"/>
              </a:ext>
            </a:extLst>
          </p:cNvPr>
          <p:cNvSpPr>
            <a:spLocks noGrp="1"/>
          </p:cNvSpPr>
          <p:nvPr>
            <p:ph type="ctrTitle"/>
          </p:nvPr>
        </p:nvSpPr>
        <p:spPr>
          <a:xfrm>
            <a:off x="1524000" y="753628"/>
            <a:ext cx="9144000" cy="2387600"/>
          </a:xfrm>
        </p:spPr>
        <p:txBody>
          <a:bodyPr/>
          <a:lstStyle/>
          <a:p>
            <a:r>
              <a:rPr lang="es-CO" dirty="0"/>
              <a:t>DISFAGIA:</a:t>
            </a:r>
            <a:br>
              <a:rPr lang="es-CO" dirty="0"/>
            </a:br>
            <a:r>
              <a:rPr lang="es-CO" dirty="0"/>
              <a:t>ENFOQUE PRÁCTICO</a:t>
            </a:r>
          </a:p>
        </p:txBody>
      </p:sp>
      <p:sp>
        <p:nvSpPr>
          <p:cNvPr id="3" name="Subtitle 2">
            <a:extLst>
              <a:ext uri="{FF2B5EF4-FFF2-40B4-BE49-F238E27FC236}">
                <a16:creationId xmlns:a16="http://schemas.microsoft.com/office/drawing/2014/main" id="{5743C9C0-AE97-406A-8289-8F06853E8608}"/>
              </a:ext>
            </a:extLst>
          </p:cNvPr>
          <p:cNvSpPr>
            <a:spLocks noGrp="1"/>
          </p:cNvSpPr>
          <p:nvPr>
            <p:ph type="subTitle" idx="1"/>
          </p:nvPr>
        </p:nvSpPr>
        <p:spPr>
          <a:xfrm>
            <a:off x="2289353" y="3313642"/>
            <a:ext cx="7613294" cy="1655762"/>
          </a:xfrm>
        </p:spPr>
        <p:txBody>
          <a:bodyPr>
            <a:noAutofit/>
          </a:bodyPr>
          <a:lstStyle/>
          <a:p>
            <a:r>
              <a:rPr lang="es-CO" b="1" dirty="0"/>
              <a:t>Cristian Mauricio Sierra Ramírez </a:t>
            </a:r>
          </a:p>
          <a:p>
            <a:r>
              <a:rPr lang="es-CO" b="1" dirty="0"/>
              <a:t>Médico residente, primer año, Cirugía general</a:t>
            </a:r>
          </a:p>
          <a:p>
            <a:r>
              <a:rPr lang="es-CO" b="1" dirty="0"/>
              <a:t>Universidad de Antioquia</a:t>
            </a:r>
          </a:p>
          <a:p>
            <a:r>
              <a:rPr lang="es-CO" b="1" dirty="0"/>
              <a:t>Junio, 2021</a:t>
            </a:r>
          </a:p>
        </p:txBody>
      </p:sp>
      <p:sp>
        <p:nvSpPr>
          <p:cNvPr id="4" name="Subtitle 2">
            <a:extLst>
              <a:ext uri="{FF2B5EF4-FFF2-40B4-BE49-F238E27FC236}">
                <a16:creationId xmlns:a16="http://schemas.microsoft.com/office/drawing/2014/main" id="{B0D9E2F5-E689-8D46-B3F3-B7C6E6250443}"/>
              </a:ext>
            </a:extLst>
          </p:cNvPr>
          <p:cNvSpPr txBox="1">
            <a:spLocks/>
          </p:cNvSpPr>
          <p:nvPr/>
        </p:nvSpPr>
        <p:spPr>
          <a:xfrm>
            <a:off x="6994166" y="6202397"/>
            <a:ext cx="66294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52B48"/>
                </a:solidFill>
                <a:latin typeface="Montserrat"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52B48"/>
                </a:solidFill>
                <a:latin typeface="Montserrat" panose="02000505000000020004"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52B48"/>
                </a:solidFill>
                <a:latin typeface="Montserrat" panose="02000505000000020004"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52B48"/>
                </a:solidFill>
                <a:latin typeface="Montserrat" panose="02000505000000020004"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52B48"/>
                </a:solidFill>
                <a:latin typeface="Montserrat" panose="0200050500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CO" dirty="0"/>
              <a:t>Futuros Residentes</a:t>
            </a:r>
          </a:p>
        </p:txBody>
      </p:sp>
    </p:spTree>
    <p:extLst>
      <p:ext uri="{BB962C8B-B14F-4D97-AF65-F5344CB8AC3E}">
        <p14:creationId xmlns:p14="http://schemas.microsoft.com/office/powerpoint/2010/main" val="1049300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86408" y="175866"/>
            <a:ext cx="10515600" cy="1325563"/>
          </a:xfrm>
        </p:spPr>
        <p:txBody>
          <a:bodyPr/>
          <a:lstStyle/>
          <a:p>
            <a:r>
              <a:rPr lang="es-CO" dirty="0"/>
              <a:t>Disfagia no aguda: orofaríngea</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1052948" y="1545877"/>
            <a:ext cx="10667997" cy="2090392"/>
          </a:xfrm>
        </p:spPr>
        <p:txBody>
          <a:bodyPr>
            <a:normAutofit/>
          </a:bodyPr>
          <a:lstStyle/>
          <a:p>
            <a:pPr marL="0" indent="0">
              <a:lnSpc>
                <a:spcPct val="100000"/>
              </a:lnSpc>
              <a:buNone/>
            </a:pPr>
            <a:r>
              <a:rPr lang="es-CO" b="1" dirty="0"/>
              <a:t>Miotomía cricofaríngea:</a:t>
            </a:r>
          </a:p>
          <a:p>
            <a:pPr>
              <a:lnSpc>
                <a:spcPct val="100000"/>
              </a:lnSpc>
            </a:pPr>
            <a:r>
              <a:rPr lang="es-CO" sz="1800" dirty="0"/>
              <a:t>Disfunción primaria </a:t>
            </a:r>
            <a:r>
              <a:rPr lang="es-CO" sz="1800" dirty="0">
                <a:sym typeface="Wingdings" pitchFamily="2" charset="2"/>
              </a:rPr>
              <a:t></a:t>
            </a:r>
            <a:r>
              <a:rPr lang="es-CO" sz="1800" dirty="0"/>
              <a:t> contracción inadecuada, falta de coordinación. </a:t>
            </a:r>
          </a:p>
          <a:p>
            <a:pPr>
              <a:lnSpc>
                <a:spcPct val="100000"/>
              </a:lnSpc>
            </a:pPr>
            <a:endParaRPr lang="es-CO" b="1" dirty="0"/>
          </a:p>
          <a:p>
            <a:pPr marL="0" indent="0">
              <a:lnSpc>
                <a:spcPct val="100000"/>
              </a:lnSpc>
              <a:buNone/>
            </a:pPr>
            <a:r>
              <a:rPr lang="es-CO" b="1" dirty="0"/>
              <a:t>Dilatación con balón cricofaríngeo:</a:t>
            </a:r>
          </a:p>
          <a:p>
            <a:pPr>
              <a:lnSpc>
                <a:spcPct val="100000"/>
              </a:lnSpc>
            </a:pPr>
            <a:r>
              <a:rPr lang="es-CO" sz="1800" dirty="0"/>
              <a:t>No candidatos a cirugía.</a:t>
            </a:r>
          </a:p>
          <a:p>
            <a:pPr>
              <a:lnSpc>
                <a:spcPct val="100000"/>
              </a:lnSpc>
            </a:pPr>
            <a:endParaRPr lang="es-CO"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902170" y="3933962"/>
            <a:ext cx="7289830" cy="3102667"/>
          </a:xfrm>
        </p:spPr>
        <p:txBody>
          <a:bodyPr>
            <a:normAutofit/>
          </a:bodyPr>
          <a:lstStyle/>
          <a:p>
            <a:pPr marL="0" indent="0">
              <a:lnSpc>
                <a:spcPct val="100000"/>
              </a:lnSpc>
              <a:buNone/>
            </a:pPr>
            <a:r>
              <a:rPr lang="es-CO" b="1" dirty="0"/>
              <a:t>Botox:</a:t>
            </a:r>
          </a:p>
          <a:p>
            <a:pPr>
              <a:lnSpc>
                <a:spcPct val="100000"/>
              </a:lnSpc>
            </a:pPr>
            <a:r>
              <a:rPr lang="es-CO" sz="1800" dirty="0"/>
              <a:t>No candidatos a cx o dilatación.</a:t>
            </a:r>
          </a:p>
          <a:p>
            <a:pPr>
              <a:lnSpc>
                <a:spcPct val="100000"/>
              </a:lnSpc>
            </a:pPr>
            <a:r>
              <a:rPr lang="es-CO" sz="1800" dirty="0"/>
              <a:t>Disminuye tono muscular.</a:t>
            </a:r>
          </a:p>
          <a:p>
            <a:pPr>
              <a:lnSpc>
                <a:spcPct val="100000"/>
              </a:lnSpc>
            </a:pPr>
            <a:endParaRPr lang="es-CO" dirty="0"/>
          </a:p>
          <a:p>
            <a:pPr marL="0" indent="0">
              <a:lnSpc>
                <a:spcPct val="100000"/>
              </a:lnSpc>
              <a:buNone/>
            </a:pPr>
            <a:r>
              <a:rPr lang="es-CO" b="1" dirty="0"/>
              <a:t>Estimulación eléctrica: </a:t>
            </a:r>
          </a:p>
          <a:p>
            <a:pPr>
              <a:lnSpc>
                <a:spcPct val="100000"/>
              </a:lnSpc>
            </a:pPr>
            <a:r>
              <a:rPr lang="es-CO" sz="1800" dirty="0"/>
              <a:t>Reclutar unidades motoras, aumentar fuerza muscular. </a:t>
            </a:r>
          </a:p>
          <a:p>
            <a:pPr>
              <a:lnSpc>
                <a:spcPct val="100000"/>
              </a:lnSpc>
            </a:pPr>
            <a:endParaRPr lang="es-CO" dirty="0"/>
          </a:p>
        </p:txBody>
      </p:sp>
    </p:spTree>
    <p:extLst>
      <p:ext uri="{BB962C8B-B14F-4D97-AF65-F5344CB8AC3E}">
        <p14:creationId xmlns:p14="http://schemas.microsoft.com/office/powerpoint/2010/main" val="260169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06896" y="49353"/>
            <a:ext cx="10515600" cy="1325563"/>
          </a:xfrm>
        </p:spPr>
        <p:txBody>
          <a:bodyPr/>
          <a:lstStyle/>
          <a:p>
            <a:r>
              <a:rPr lang="es-CO" dirty="0"/>
              <a:t>Disfagia no aguda: esofágica</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762001" y="1165711"/>
            <a:ext cx="11151703" cy="2090392"/>
          </a:xfrm>
        </p:spPr>
        <p:txBody>
          <a:bodyPr/>
          <a:lstStyle/>
          <a:p>
            <a:pPr>
              <a:lnSpc>
                <a:spcPct val="100000"/>
              </a:lnSpc>
            </a:pPr>
            <a:r>
              <a:rPr lang="es-CO" dirty="0"/>
              <a:t>Dentro del esófago, EEI, cardias.</a:t>
            </a:r>
          </a:p>
          <a:p>
            <a:pPr>
              <a:lnSpc>
                <a:spcPct val="100000"/>
              </a:lnSpc>
            </a:pPr>
            <a:r>
              <a:rPr lang="es-CO" dirty="0"/>
              <a:t>Dificultad para tragar varios segundos después.</a:t>
            </a:r>
          </a:p>
          <a:p>
            <a:pPr>
              <a:lnSpc>
                <a:spcPct val="100000"/>
              </a:lnSpc>
            </a:pPr>
            <a:r>
              <a:rPr lang="es-CO" dirty="0"/>
              <a:t>Sensación de obstrucción </a:t>
            </a:r>
            <a:r>
              <a:rPr lang="es-CO" dirty="0">
                <a:sym typeface="Wingdings" pitchFamily="2" charset="2"/>
              </a:rPr>
              <a:t></a:t>
            </a:r>
            <a:r>
              <a:rPr lang="es-CO" dirty="0"/>
              <a:t> desde la parte superior del esófago hasta el estómago.</a:t>
            </a:r>
          </a:p>
          <a:p>
            <a:pPr>
              <a:lnSpc>
                <a:spcPct val="100000"/>
              </a:lnSpc>
            </a:pPr>
            <a:r>
              <a:rPr lang="es-CO" dirty="0"/>
              <a:t>Escotadura supraesternal </a:t>
            </a:r>
            <a:r>
              <a:rPr lang="es-CO" dirty="0">
                <a:sym typeface="Wingdings" pitchFamily="2" charset="2"/>
              </a:rPr>
              <a:t> </a:t>
            </a:r>
            <a:r>
              <a:rPr lang="es-CO" dirty="0"/>
              <a:t>señal.</a:t>
            </a:r>
          </a:p>
        </p:txBody>
      </p:sp>
      <p:graphicFrame>
        <p:nvGraphicFramePr>
          <p:cNvPr id="6" name="Tabla 5">
            <a:extLst>
              <a:ext uri="{FF2B5EF4-FFF2-40B4-BE49-F238E27FC236}">
                <a16:creationId xmlns:a16="http://schemas.microsoft.com/office/drawing/2014/main" id="{0E8C73B7-34C9-E349-8877-01952F739BF3}"/>
              </a:ext>
            </a:extLst>
          </p:cNvPr>
          <p:cNvGraphicFramePr>
            <a:graphicFrameLocks noGrp="1"/>
          </p:cNvGraphicFramePr>
          <p:nvPr>
            <p:extLst>
              <p:ext uri="{D42A27DB-BD31-4B8C-83A1-F6EECF244321}">
                <p14:modId xmlns:p14="http://schemas.microsoft.com/office/powerpoint/2010/main" val="1709037371"/>
              </p:ext>
            </p:extLst>
          </p:nvPr>
        </p:nvGraphicFramePr>
        <p:xfrm>
          <a:off x="4762206" y="3061252"/>
          <a:ext cx="4216920" cy="3690689"/>
        </p:xfrm>
        <a:graphic>
          <a:graphicData uri="http://schemas.openxmlformats.org/drawingml/2006/table">
            <a:tbl>
              <a:tblPr firstRow="1" bandRow="1">
                <a:tableStyleId>{5940675A-B579-460E-94D1-54222C63F5DA}</a:tableStyleId>
              </a:tblPr>
              <a:tblGrid>
                <a:gridCol w="2108460">
                  <a:extLst>
                    <a:ext uri="{9D8B030D-6E8A-4147-A177-3AD203B41FA5}">
                      <a16:colId xmlns:a16="http://schemas.microsoft.com/office/drawing/2014/main" val="3786678293"/>
                    </a:ext>
                  </a:extLst>
                </a:gridCol>
                <a:gridCol w="2108460">
                  <a:extLst>
                    <a:ext uri="{9D8B030D-6E8A-4147-A177-3AD203B41FA5}">
                      <a16:colId xmlns:a16="http://schemas.microsoft.com/office/drawing/2014/main" val="3326272374"/>
                    </a:ext>
                  </a:extLst>
                </a:gridCol>
              </a:tblGrid>
              <a:tr h="392612">
                <a:tc gridSpan="2">
                  <a:txBody>
                    <a:bodyPr/>
                    <a:lstStyle/>
                    <a:p>
                      <a:pPr algn="ctr"/>
                      <a:r>
                        <a:rPr lang="es-CO" sz="1200" b="1" dirty="0">
                          <a:solidFill>
                            <a:srgbClr val="142B48"/>
                          </a:solidFill>
                          <a:latin typeface="Montserrat" pitchFamily="2" charset="77"/>
                        </a:rPr>
                        <a:t>LESIONES MECÁNICAS</a:t>
                      </a:r>
                    </a:p>
                  </a:txBody>
                  <a:tcPr/>
                </a:tc>
                <a:tc hMerge="1">
                  <a:txBody>
                    <a:bodyPr/>
                    <a:lstStyle/>
                    <a:p>
                      <a:endParaRPr lang="es-CO" dirty="0"/>
                    </a:p>
                  </a:txBody>
                  <a:tcPr/>
                </a:tc>
                <a:extLst>
                  <a:ext uri="{0D108BD9-81ED-4DB2-BD59-A6C34878D82A}">
                    <a16:rowId xmlns:a16="http://schemas.microsoft.com/office/drawing/2014/main" val="1105356781"/>
                  </a:ext>
                </a:extLst>
              </a:tr>
              <a:tr h="392612">
                <a:tc>
                  <a:txBody>
                    <a:bodyPr/>
                    <a:lstStyle/>
                    <a:p>
                      <a:pPr algn="ctr"/>
                      <a:r>
                        <a:rPr lang="es-CO" sz="1200" b="1" dirty="0">
                          <a:solidFill>
                            <a:srgbClr val="142B48"/>
                          </a:solidFill>
                          <a:latin typeface="Montserrat" pitchFamily="2" charset="77"/>
                        </a:rPr>
                        <a:t>INTRÍNSECAS</a:t>
                      </a:r>
                    </a:p>
                  </a:txBody>
                  <a:tcPr/>
                </a:tc>
                <a:tc>
                  <a:txBody>
                    <a:bodyPr/>
                    <a:lstStyle/>
                    <a:p>
                      <a:pPr algn="ctr"/>
                      <a:r>
                        <a:rPr lang="es-CO" sz="1200" b="1" dirty="0">
                          <a:solidFill>
                            <a:srgbClr val="142B48"/>
                          </a:solidFill>
                          <a:latin typeface="Montserrat" pitchFamily="2" charset="77"/>
                        </a:rPr>
                        <a:t>EXTRÍNSECAS</a:t>
                      </a:r>
                    </a:p>
                  </a:txBody>
                  <a:tcPr/>
                </a:tc>
                <a:extLst>
                  <a:ext uri="{0D108BD9-81ED-4DB2-BD59-A6C34878D82A}">
                    <a16:rowId xmlns:a16="http://schemas.microsoft.com/office/drawing/2014/main" val="2924143633"/>
                  </a:ext>
                </a:extLst>
              </a:tr>
              <a:tr h="392612">
                <a:tc>
                  <a:txBody>
                    <a:bodyPr/>
                    <a:lstStyle/>
                    <a:p>
                      <a:r>
                        <a:rPr lang="es-CO" sz="1200" dirty="0">
                          <a:solidFill>
                            <a:srgbClr val="142B48"/>
                          </a:solidFill>
                          <a:latin typeface="Montserrat" pitchFamily="2" charset="77"/>
                        </a:rPr>
                        <a:t>Tumores benignos.</a:t>
                      </a:r>
                    </a:p>
                  </a:txBody>
                  <a:tcPr/>
                </a:tc>
                <a:tc>
                  <a:txBody>
                    <a:bodyPr/>
                    <a:lstStyle/>
                    <a:p>
                      <a:r>
                        <a:rPr lang="es-CO" sz="1200" dirty="0">
                          <a:solidFill>
                            <a:srgbClr val="142B48"/>
                          </a:solidFill>
                          <a:latin typeface="Montserrat" pitchFamily="2" charset="77"/>
                        </a:rPr>
                        <a:t>Subclavia aberrante.</a:t>
                      </a:r>
                    </a:p>
                  </a:txBody>
                  <a:tcPr/>
                </a:tc>
                <a:extLst>
                  <a:ext uri="{0D108BD9-81ED-4DB2-BD59-A6C34878D82A}">
                    <a16:rowId xmlns:a16="http://schemas.microsoft.com/office/drawing/2014/main" val="654199194"/>
                  </a:ext>
                </a:extLst>
              </a:tr>
              <a:tr h="481873">
                <a:tc>
                  <a:txBody>
                    <a:bodyPr/>
                    <a:lstStyle/>
                    <a:p>
                      <a:r>
                        <a:rPr lang="es-CO" sz="1200" dirty="0">
                          <a:solidFill>
                            <a:srgbClr val="142B48"/>
                          </a:solidFill>
                          <a:latin typeface="Montserrat" pitchFamily="2" charset="77"/>
                        </a:rPr>
                        <a:t>Esofagitis/estenosis cáustica.</a:t>
                      </a:r>
                    </a:p>
                  </a:txBody>
                  <a:tcPr/>
                </a:tc>
                <a:tc>
                  <a:txBody>
                    <a:bodyPr/>
                    <a:lstStyle/>
                    <a:p>
                      <a:r>
                        <a:rPr lang="es-CO" sz="1200" dirty="0">
                          <a:solidFill>
                            <a:srgbClr val="142B48"/>
                          </a:solidFill>
                          <a:latin typeface="Montserrat" pitchFamily="2" charset="77"/>
                        </a:rPr>
                        <a:t>Osteofitos cervicales. </a:t>
                      </a:r>
                    </a:p>
                  </a:txBody>
                  <a:tcPr/>
                </a:tc>
                <a:extLst>
                  <a:ext uri="{0D108BD9-81ED-4DB2-BD59-A6C34878D82A}">
                    <a16:rowId xmlns:a16="http://schemas.microsoft.com/office/drawing/2014/main" val="136963457"/>
                  </a:ext>
                </a:extLst>
              </a:tr>
              <a:tr h="392612">
                <a:tc>
                  <a:txBody>
                    <a:bodyPr/>
                    <a:lstStyle/>
                    <a:p>
                      <a:r>
                        <a:rPr lang="es-CO" sz="1200" dirty="0">
                          <a:solidFill>
                            <a:srgbClr val="142B48"/>
                          </a:solidFill>
                          <a:latin typeface="Montserrat" pitchFamily="2" charset="77"/>
                        </a:rPr>
                        <a:t>Malignidad.</a:t>
                      </a:r>
                    </a:p>
                  </a:txBody>
                  <a:tcPr/>
                </a:tc>
                <a:tc>
                  <a:txBody>
                    <a:bodyPr/>
                    <a:lstStyle/>
                    <a:p>
                      <a:r>
                        <a:rPr lang="es-CO" sz="1200" dirty="0">
                          <a:solidFill>
                            <a:srgbClr val="142B48"/>
                          </a:solidFill>
                          <a:latin typeface="Montserrat" pitchFamily="2" charset="77"/>
                        </a:rPr>
                        <a:t>Aorta agrandada.</a:t>
                      </a:r>
                    </a:p>
                  </a:txBody>
                  <a:tcPr/>
                </a:tc>
                <a:extLst>
                  <a:ext uri="{0D108BD9-81ED-4DB2-BD59-A6C34878D82A}">
                    <a16:rowId xmlns:a16="http://schemas.microsoft.com/office/drawing/2014/main" val="3619054948"/>
                  </a:ext>
                </a:extLst>
              </a:tr>
              <a:tr h="481873">
                <a:tc>
                  <a:txBody>
                    <a:bodyPr/>
                    <a:lstStyle/>
                    <a:p>
                      <a:r>
                        <a:rPr lang="es-CO" sz="1200" dirty="0">
                          <a:solidFill>
                            <a:srgbClr val="142B48"/>
                          </a:solidFill>
                          <a:latin typeface="Montserrat" pitchFamily="2" charset="77"/>
                        </a:rPr>
                        <a:t>Estenosis péptica/radiación.</a:t>
                      </a:r>
                    </a:p>
                  </a:txBody>
                  <a:tcPr/>
                </a:tc>
                <a:tc>
                  <a:txBody>
                    <a:bodyPr/>
                    <a:lstStyle/>
                    <a:p>
                      <a:r>
                        <a:rPr lang="es-CO" sz="1200" dirty="0">
                          <a:solidFill>
                            <a:srgbClr val="142B48"/>
                          </a:solidFill>
                          <a:latin typeface="Montserrat" pitchFamily="2" charset="77"/>
                        </a:rPr>
                        <a:t>Aurícula izquierda agrandada.</a:t>
                      </a:r>
                    </a:p>
                  </a:txBody>
                  <a:tcPr/>
                </a:tc>
                <a:extLst>
                  <a:ext uri="{0D108BD9-81ED-4DB2-BD59-A6C34878D82A}">
                    <a16:rowId xmlns:a16="http://schemas.microsoft.com/office/drawing/2014/main" val="3278892165"/>
                  </a:ext>
                </a:extLst>
              </a:tr>
              <a:tr h="674622">
                <a:tc>
                  <a:txBody>
                    <a:bodyPr/>
                    <a:lstStyle/>
                    <a:p>
                      <a:r>
                        <a:rPr lang="es-CO" sz="1200" dirty="0">
                          <a:solidFill>
                            <a:srgbClr val="142B48"/>
                          </a:solidFill>
                          <a:latin typeface="Montserrat" pitchFamily="2" charset="77"/>
                        </a:rPr>
                        <a:t>Esofagitis eosinofílica/infecciosa/ linfocítica.</a:t>
                      </a:r>
                    </a:p>
                  </a:txBody>
                  <a:tcPr/>
                </a:tc>
                <a:tc>
                  <a:txBody>
                    <a:bodyPr/>
                    <a:lstStyle/>
                    <a:p>
                      <a:r>
                        <a:rPr lang="es-CO" sz="1200" dirty="0">
                          <a:solidFill>
                            <a:srgbClr val="142B48"/>
                          </a:solidFill>
                          <a:latin typeface="Montserrat" pitchFamily="2" charset="77"/>
                        </a:rPr>
                        <a:t>Masa mediastínica.</a:t>
                      </a:r>
                    </a:p>
                  </a:txBody>
                  <a:tcPr/>
                </a:tc>
                <a:extLst>
                  <a:ext uri="{0D108BD9-81ED-4DB2-BD59-A6C34878D82A}">
                    <a16:rowId xmlns:a16="http://schemas.microsoft.com/office/drawing/2014/main" val="1324417655"/>
                  </a:ext>
                </a:extLst>
              </a:tr>
              <a:tr h="481873">
                <a:tc>
                  <a:txBody>
                    <a:bodyPr/>
                    <a:lstStyle/>
                    <a:p>
                      <a:r>
                        <a:rPr lang="es-CO" sz="1200" dirty="0">
                          <a:solidFill>
                            <a:srgbClr val="142B48"/>
                          </a:solidFill>
                          <a:latin typeface="Montserrat" pitchFamily="2" charset="77"/>
                        </a:rPr>
                        <a:t>Postcx (laríngea, esofágica, gástrica).</a:t>
                      </a:r>
                    </a:p>
                  </a:txBody>
                  <a:tcPr/>
                </a:tc>
                <a:tc>
                  <a:txBody>
                    <a:bodyPr/>
                    <a:lstStyle/>
                    <a:p>
                      <a:r>
                        <a:rPr lang="es-CO" sz="1200" dirty="0">
                          <a:solidFill>
                            <a:srgbClr val="142B48"/>
                          </a:solidFill>
                          <a:latin typeface="Montserrat" pitchFamily="2" charset="77"/>
                        </a:rPr>
                        <a:t>Post cx: laríngea, espinal.</a:t>
                      </a:r>
                    </a:p>
                  </a:txBody>
                  <a:tcPr/>
                </a:tc>
                <a:extLst>
                  <a:ext uri="{0D108BD9-81ED-4DB2-BD59-A6C34878D82A}">
                    <a16:rowId xmlns:a16="http://schemas.microsoft.com/office/drawing/2014/main" val="3480015615"/>
                  </a:ext>
                </a:extLst>
              </a:tr>
            </a:tbl>
          </a:graphicData>
        </a:graphic>
      </p:graphicFrame>
      <p:graphicFrame>
        <p:nvGraphicFramePr>
          <p:cNvPr id="7" name="Tabla 6">
            <a:extLst>
              <a:ext uri="{FF2B5EF4-FFF2-40B4-BE49-F238E27FC236}">
                <a16:creationId xmlns:a16="http://schemas.microsoft.com/office/drawing/2014/main" id="{8E019A70-7436-804D-B1EF-33E6CF7B8853}"/>
              </a:ext>
            </a:extLst>
          </p:cNvPr>
          <p:cNvGraphicFramePr>
            <a:graphicFrameLocks noGrp="1"/>
          </p:cNvGraphicFramePr>
          <p:nvPr>
            <p:extLst>
              <p:ext uri="{D42A27DB-BD31-4B8C-83A1-F6EECF244321}">
                <p14:modId xmlns:p14="http://schemas.microsoft.com/office/powerpoint/2010/main" val="583250352"/>
              </p:ext>
            </p:extLst>
          </p:nvPr>
        </p:nvGraphicFramePr>
        <p:xfrm>
          <a:off x="9276050" y="3478432"/>
          <a:ext cx="2637654" cy="2213857"/>
        </p:xfrm>
        <a:graphic>
          <a:graphicData uri="http://schemas.openxmlformats.org/drawingml/2006/table">
            <a:tbl>
              <a:tblPr firstRow="1" bandRow="1">
                <a:tableStyleId>{5940675A-B579-460E-94D1-54222C63F5DA}</a:tableStyleId>
              </a:tblPr>
              <a:tblGrid>
                <a:gridCol w="2637654">
                  <a:extLst>
                    <a:ext uri="{9D8B030D-6E8A-4147-A177-3AD203B41FA5}">
                      <a16:colId xmlns:a16="http://schemas.microsoft.com/office/drawing/2014/main" val="1541252351"/>
                    </a:ext>
                  </a:extLst>
                </a:gridCol>
              </a:tblGrid>
              <a:tr h="561867">
                <a:tc>
                  <a:txBody>
                    <a:bodyPr/>
                    <a:lstStyle/>
                    <a:p>
                      <a:pPr algn="ctr"/>
                      <a:r>
                        <a:rPr lang="es-CO" sz="1200" b="1" dirty="0">
                          <a:solidFill>
                            <a:srgbClr val="142B48"/>
                          </a:solidFill>
                          <a:latin typeface="Montserrat" pitchFamily="2" charset="77"/>
                        </a:rPr>
                        <a:t>TRANSTORNOS DE LA MOTILIDAD</a:t>
                      </a:r>
                    </a:p>
                  </a:txBody>
                  <a:tcPr/>
                </a:tc>
                <a:extLst>
                  <a:ext uri="{0D108BD9-81ED-4DB2-BD59-A6C34878D82A}">
                    <a16:rowId xmlns:a16="http://schemas.microsoft.com/office/drawing/2014/main" val="596547703"/>
                  </a:ext>
                </a:extLst>
              </a:tr>
              <a:tr h="561867">
                <a:tc>
                  <a:txBody>
                    <a:bodyPr/>
                    <a:lstStyle/>
                    <a:p>
                      <a:r>
                        <a:rPr lang="es-CO" sz="1200" dirty="0">
                          <a:solidFill>
                            <a:srgbClr val="142B48"/>
                          </a:solidFill>
                          <a:latin typeface="Montserrat" pitchFamily="2" charset="77"/>
                        </a:rPr>
                        <a:t>Acalasia.</a:t>
                      </a:r>
                    </a:p>
                  </a:txBody>
                  <a:tcPr/>
                </a:tc>
                <a:extLst>
                  <a:ext uri="{0D108BD9-81ED-4DB2-BD59-A6C34878D82A}">
                    <a16:rowId xmlns:a16="http://schemas.microsoft.com/office/drawing/2014/main" val="3820113326"/>
                  </a:ext>
                </a:extLst>
              </a:tr>
              <a:tr h="561867">
                <a:tc>
                  <a:txBody>
                    <a:bodyPr/>
                    <a:lstStyle/>
                    <a:p>
                      <a:r>
                        <a:rPr lang="es-CO" sz="1200" dirty="0">
                          <a:solidFill>
                            <a:srgbClr val="142B48"/>
                          </a:solidFill>
                          <a:latin typeface="Montserrat" pitchFamily="2" charset="77"/>
                        </a:rPr>
                        <a:t>Enfermedad de Chagas.</a:t>
                      </a:r>
                    </a:p>
                  </a:txBody>
                  <a:tcPr/>
                </a:tc>
                <a:extLst>
                  <a:ext uri="{0D108BD9-81ED-4DB2-BD59-A6C34878D82A}">
                    <a16:rowId xmlns:a16="http://schemas.microsoft.com/office/drawing/2014/main" val="374710511"/>
                  </a:ext>
                </a:extLst>
              </a:tr>
              <a:tr h="528256">
                <a:tc>
                  <a:txBody>
                    <a:bodyPr/>
                    <a:lstStyle/>
                    <a:p>
                      <a:r>
                        <a:rPr lang="es-CO" sz="1200" dirty="0">
                          <a:solidFill>
                            <a:srgbClr val="142B48"/>
                          </a:solidFill>
                          <a:latin typeface="Montserrat" pitchFamily="2" charset="77"/>
                        </a:rPr>
                        <a:t>Transtornos primarios y secundarios de la motilidad.</a:t>
                      </a:r>
                    </a:p>
                  </a:txBody>
                  <a:tcPr/>
                </a:tc>
                <a:extLst>
                  <a:ext uri="{0D108BD9-81ED-4DB2-BD59-A6C34878D82A}">
                    <a16:rowId xmlns:a16="http://schemas.microsoft.com/office/drawing/2014/main" val="3323317505"/>
                  </a:ext>
                </a:extLst>
              </a:tr>
            </a:tbl>
          </a:graphicData>
        </a:graphic>
      </p:graphicFrame>
      <p:graphicFrame>
        <p:nvGraphicFramePr>
          <p:cNvPr id="8" name="Tabla 7">
            <a:extLst>
              <a:ext uri="{FF2B5EF4-FFF2-40B4-BE49-F238E27FC236}">
                <a16:creationId xmlns:a16="http://schemas.microsoft.com/office/drawing/2014/main" id="{681829D5-EC6D-514C-BBA3-1EFC668D5CF0}"/>
              </a:ext>
            </a:extLst>
          </p:cNvPr>
          <p:cNvGraphicFramePr>
            <a:graphicFrameLocks noGrp="1"/>
          </p:cNvGraphicFramePr>
          <p:nvPr>
            <p:extLst>
              <p:ext uri="{D42A27DB-BD31-4B8C-83A1-F6EECF244321}">
                <p14:modId xmlns:p14="http://schemas.microsoft.com/office/powerpoint/2010/main" val="2757194437"/>
              </p:ext>
            </p:extLst>
          </p:nvPr>
        </p:nvGraphicFramePr>
        <p:xfrm>
          <a:off x="9297858" y="6024591"/>
          <a:ext cx="2297113" cy="370840"/>
        </p:xfrm>
        <a:graphic>
          <a:graphicData uri="http://schemas.openxmlformats.org/drawingml/2006/table">
            <a:tbl>
              <a:tblPr firstRow="1" bandRow="1">
                <a:tableStyleId>{5940675A-B579-460E-94D1-54222C63F5DA}</a:tableStyleId>
              </a:tblPr>
              <a:tblGrid>
                <a:gridCol w="2297113">
                  <a:extLst>
                    <a:ext uri="{9D8B030D-6E8A-4147-A177-3AD203B41FA5}">
                      <a16:colId xmlns:a16="http://schemas.microsoft.com/office/drawing/2014/main" val="53109579"/>
                    </a:ext>
                  </a:extLst>
                </a:gridCol>
              </a:tblGrid>
              <a:tr h="370840">
                <a:tc>
                  <a:txBody>
                    <a:bodyPr/>
                    <a:lstStyle/>
                    <a:p>
                      <a:pPr algn="ctr"/>
                      <a:r>
                        <a:rPr lang="es-CO" sz="1200" b="1" dirty="0">
                          <a:latin typeface="Montserrat" pitchFamily="2" charset="77"/>
                        </a:rPr>
                        <a:t>DISFAGIA FUNCIONAL</a:t>
                      </a:r>
                    </a:p>
                  </a:txBody>
                  <a:tcPr/>
                </a:tc>
                <a:extLst>
                  <a:ext uri="{0D108BD9-81ED-4DB2-BD59-A6C34878D82A}">
                    <a16:rowId xmlns:a16="http://schemas.microsoft.com/office/drawing/2014/main" val="1496480726"/>
                  </a:ext>
                </a:extLst>
              </a:tr>
            </a:tbl>
          </a:graphicData>
        </a:graphic>
      </p:graphicFrame>
    </p:spTree>
    <p:extLst>
      <p:ext uri="{BB962C8B-B14F-4D97-AF65-F5344CB8AC3E}">
        <p14:creationId xmlns:p14="http://schemas.microsoft.com/office/powerpoint/2010/main" val="481951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665922" y="175024"/>
            <a:ext cx="10515600" cy="1325563"/>
          </a:xfrm>
        </p:spPr>
        <p:txBody>
          <a:bodyPr/>
          <a:lstStyle/>
          <a:p>
            <a:r>
              <a:rPr lang="es-CO" dirty="0"/>
              <a:t>Caracterización</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6283478" y="1701051"/>
            <a:ext cx="6684145" cy="2413346"/>
          </a:xfrm>
        </p:spPr>
        <p:txBody>
          <a:bodyPr/>
          <a:lstStyle/>
          <a:p>
            <a:pPr marL="0" indent="0">
              <a:buNone/>
            </a:pPr>
            <a:r>
              <a:rPr lang="es-CO" dirty="0"/>
              <a:t>.</a:t>
            </a:r>
          </a:p>
        </p:txBody>
      </p:sp>
      <p:sp>
        <p:nvSpPr>
          <p:cNvPr id="6" name="Marcador de contenido 3">
            <a:extLst>
              <a:ext uri="{FF2B5EF4-FFF2-40B4-BE49-F238E27FC236}">
                <a16:creationId xmlns:a16="http://schemas.microsoft.com/office/drawing/2014/main" id="{6D92FB12-3000-D642-A337-3864A12A9EE9}"/>
              </a:ext>
            </a:extLst>
          </p:cNvPr>
          <p:cNvSpPr txBox="1">
            <a:spLocks/>
          </p:cNvSpPr>
          <p:nvPr/>
        </p:nvSpPr>
        <p:spPr>
          <a:xfrm>
            <a:off x="5094199" y="4686429"/>
            <a:ext cx="6684145" cy="2413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7" name="Marcador de contenido 3">
            <a:extLst>
              <a:ext uri="{FF2B5EF4-FFF2-40B4-BE49-F238E27FC236}">
                <a16:creationId xmlns:a16="http://schemas.microsoft.com/office/drawing/2014/main" id="{EFF21A11-C106-3344-AA0F-498B0352A05D}"/>
              </a:ext>
            </a:extLst>
          </p:cNvPr>
          <p:cNvSpPr txBox="1">
            <a:spLocks/>
          </p:cNvSpPr>
          <p:nvPr/>
        </p:nvSpPr>
        <p:spPr>
          <a:xfrm>
            <a:off x="5758543" y="5286202"/>
            <a:ext cx="6684145" cy="2413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8" name="Rectángulo redondeado 7">
            <a:extLst>
              <a:ext uri="{FF2B5EF4-FFF2-40B4-BE49-F238E27FC236}">
                <a16:creationId xmlns:a16="http://schemas.microsoft.com/office/drawing/2014/main" id="{0DB12B69-9BBB-704E-8CD1-532ECE1792C0}"/>
              </a:ext>
            </a:extLst>
          </p:cNvPr>
          <p:cNvSpPr/>
          <p:nvPr/>
        </p:nvSpPr>
        <p:spPr>
          <a:xfrm>
            <a:off x="544863" y="1608998"/>
            <a:ext cx="3287802" cy="6957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solidFill>
                  <a:srgbClr val="142B48"/>
                </a:solidFill>
                <a:latin typeface="Montserrat" pitchFamily="2" charset="77"/>
              </a:rPr>
              <a:t>Progresivo vs intermitente. </a:t>
            </a:r>
          </a:p>
        </p:txBody>
      </p:sp>
      <p:sp>
        <p:nvSpPr>
          <p:cNvPr id="9" name="Rectángulo redondeado 8">
            <a:extLst>
              <a:ext uri="{FF2B5EF4-FFF2-40B4-BE49-F238E27FC236}">
                <a16:creationId xmlns:a16="http://schemas.microsoft.com/office/drawing/2014/main" id="{6BB09DF7-24DD-3A40-9FE8-23D09BEECC7D}"/>
              </a:ext>
            </a:extLst>
          </p:cNvPr>
          <p:cNvSpPr/>
          <p:nvPr/>
        </p:nvSpPr>
        <p:spPr>
          <a:xfrm>
            <a:off x="1770270" y="2559844"/>
            <a:ext cx="3287802" cy="6957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CO" dirty="0">
                <a:solidFill>
                  <a:srgbClr val="142B48"/>
                </a:solidFill>
                <a:latin typeface="Montserrat" pitchFamily="2" charset="77"/>
              </a:rPr>
              <a:t>Gravedad y síntomas asociados.</a:t>
            </a:r>
          </a:p>
        </p:txBody>
      </p:sp>
      <p:sp>
        <p:nvSpPr>
          <p:cNvPr id="10" name="Rectángulo redondeado 9">
            <a:extLst>
              <a:ext uri="{FF2B5EF4-FFF2-40B4-BE49-F238E27FC236}">
                <a16:creationId xmlns:a16="http://schemas.microsoft.com/office/drawing/2014/main" id="{FDDBE54A-E029-F244-932C-1BBDA3DBD229}"/>
              </a:ext>
            </a:extLst>
          </p:cNvPr>
          <p:cNvSpPr/>
          <p:nvPr/>
        </p:nvSpPr>
        <p:spPr>
          <a:xfrm>
            <a:off x="6715436" y="1211134"/>
            <a:ext cx="3706294" cy="175071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CO" dirty="0">
                <a:solidFill>
                  <a:srgbClr val="142B48"/>
                </a:solidFill>
                <a:latin typeface="Montserrat" pitchFamily="2" charset="77"/>
              </a:rPr>
              <a:t>¿Sólido, líquido, ambos?:</a:t>
            </a:r>
          </a:p>
          <a:p>
            <a:pPr marL="285750" indent="-285750">
              <a:buFont typeface="Arial" panose="020B0604020202020204" pitchFamily="34" charset="0"/>
              <a:buChar char="•"/>
            </a:pPr>
            <a:r>
              <a:rPr lang="es-CO" dirty="0">
                <a:solidFill>
                  <a:srgbClr val="142B48"/>
                </a:solidFill>
                <a:latin typeface="Montserrat" pitchFamily="2" charset="77"/>
              </a:rPr>
              <a:t>Desde el inicio </a:t>
            </a:r>
            <a:r>
              <a:rPr lang="es-CO" dirty="0">
                <a:solidFill>
                  <a:srgbClr val="142B48"/>
                </a:solidFill>
                <a:latin typeface="Montserrat" pitchFamily="2" charset="77"/>
                <a:sym typeface="Wingdings" pitchFamily="2" charset="2"/>
              </a:rPr>
              <a:t></a:t>
            </a:r>
            <a:r>
              <a:rPr lang="es-CO" dirty="0">
                <a:solidFill>
                  <a:srgbClr val="142B48"/>
                </a:solidFill>
                <a:latin typeface="Montserrat" pitchFamily="2" charset="77"/>
              </a:rPr>
              <a:t> trastornos motilidad.</a:t>
            </a:r>
          </a:p>
          <a:p>
            <a:pPr marL="285750" indent="-285750">
              <a:buFont typeface="Arial" panose="020B0604020202020204" pitchFamily="34" charset="0"/>
              <a:buChar char="•"/>
            </a:pPr>
            <a:r>
              <a:rPr lang="es-CO" dirty="0">
                <a:solidFill>
                  <a:srgbClr val="142B48"/>
                </a:solidFill>
                <a:latin typeface="Montserrat" pitchFamily="2" charset="77"/>
              </a:rPr>
              <a:t>Sólidos: estrechez esofágica, 13 mm o menos.</a:t>
            </a:r>
          </a:p>
        </p:txBody>
      </p:sp>
      <p:sp>
        <p:nvSpPr>
          <p:cNvPr id="11" name="Rectángulo redondeado 10">
            <a:extLst>
              <a:ext uri="{FF2B5EF4-FFF2-40B4-BE49-F238E27FC236}">
                <a16:creationId xmlns:a16="http://schemas.microsoft.com/office/drawing/2014/main" id="{DA552D35-08EA-1A40-A9CB-759E622D9533}"/>
              </a:ext>
            </a:extLst>
          </p:cNvPr>
          <p:cNvSpPr/>
          <p:nvPr/>
        </p:nvSpPr>
        <p:spPr>
          <a:xfrm>
            <a:off x="5264322" y="3723436"/>
            <a:ext cx="6574523" cy="28670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s-CO" dirty="0">
                <a:solidFill>
                  <a:srgbClr val="142B48"/>
                </a:solidFill>
                <a:latin typeface="Montserrat" pitchFamily="2" charset="77"/>
              </a:rPr>
              <a:t>¿Progresivo, intermitente o gradual?:</a:t>
            </a:r>
          </a:p>
          <a:p>
            <a:pPr marL="285750" indent="-285750">
              <a:buFont typeface="Arial" panose="020B0604020202020204" pitchFamily="34" charset="0"/>
              <a:buChar char="•"/>
            </a:pPr>
            <a:r>
              <a:rPr lang="es-CO" dirty="0">
                <a:solidFill>
                  <a:srgbClr val="142B48"/>
                </a:solidFill>
                <a:latin typeface="Montserrat" pitchFamily="2" charset="77"/>
              </a:rPr>
              <a:t>Sólidos o líquidos: obstrucción, estenosis péptica.</a:t>
            </a:r>
          </a:p>
          <a:p>
            <a:pPr marL="285750" indent="-285750">
              <a:buFont typeface="Arial" panose="020B0604020202020204" pitchFamily="34" charset="0"/>
              <a:buChar char="•"/>
            </a:pPr>
            <a:r>
              <a:rPr lang="es-CO" dirty="0">
                <a:solidFill>
                  <a:srgbClr val="142B48"/>
                </a:solidFill>
                <a:latin typeface="Montserrat" pitchFamily="2" charset="77"/>
              </a:rPr>
              <a:t>Intermitente: anillo, membrana esofágica.</a:t>
            </a:r>
          </a:p>
          <a:p>
            <a:pPr marL="285750" indent="-285750">
              <a:buFont typeface="Arial" panose="020B0604020202020204" pitchFamily="34" charset="0"/>
              <a:buChar char="•"/>
            </a:pPr>
            <a:r>
              <a:rPr lang="es-CO" dirty="0">
                <a:solidFill>
                  <a:srgbClr val="142B48"/>
                </a:solidFill>
                <a:latin typeface="Montserrat" pitchFamily="2" charset="77"/>
              </a:rPr>
              <a:t>Progresiva: acalasia.</a:t>
            </a:r>
          </a:p>
          <a:p>
            <a:pPr marL="285750" indent="-285750">
              <a:buFont typeface="Arial" panose="020B0604020202020204" pitchFamily="34" charset="0"/>
              <a:buChar char="•"/>
            </a:pPr>
            <a:r>
              <a:rPr lang="es-CO" dirty="0">
                <a:solidFill>
                  <a:srgbClr val="142B48"/>
                </a:solidFill>
                <a:latin typeface="Montserrat" pitchFamily="2" charset="77"/>
              </a:rPr>
              <a:t>Intermitente no pogresiva: espasmo esofágico distal. </a:t>
            </a:r>
          </a:p>
        </p:txBody>
      </p:sp>
    </p:spTree>
    <p:extLst>
      <p:ext uri="{BB962C8B-B14F-4D97-AF65-F5344CB8AC3E}">
        <p14:creationId xmlns:p14="http://schemas.microsoft.com/office/powerpoint/2010/main" val="214340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662723" y="190766"/>
            <a:ext cx="10515600" cy="1325563"/>
          </a:xfrm>
        </p:spPr>
        <p:txBody>
          <a:bodyPr/>
          <a:lstStyle/>
          <a:p>
            <a:r>
              <a:rPr lang="es-CO" dirty="0"/>
              <a:t>Caracterización</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4989064" y="3993044"/>
            <a:ext cx="6540213" cy="3375027"/>
          </a:xfrm>
        </p:spPr>
        <p:txBody>
          <a:bodyPr>
            <a:normAutofit/>
          </a:bodyPr>
          <a:lstStyle/>
          <a:p>
            <a:pPr marL="0" indent="0">
              <a:buNone/>
            </a:pPr>
            <a:r>
              <a:rPr lang="es-CO" b="1" dirty="0"/>
              <a:t>Síntomas asociados: </a:t>
            </a:r>
          </a:p>
          <a:p>
            <a:r>
              <a:rPr lang="es-CO" sz="1800" dirty="0"/>
              <a:t>Acidez </a:t>
            </a:r>
            <a:r>
              <a:rPr lang="es-CO" sz="1800" dirty="0">
                <a:sym typeface="Wingdings" pitchFamily="2" charset="2"/>
              </a:rPr>
              <a:t></a:t>
            </a:r>
            <a:r>
              <a:rPr lang="es-CO" sz="1800" dirty="0"/>
              <a:t> dispepsia.</a:t>
            </a:r>
          </a:p>
          <a:p>
            <a:r>
              <a:rPr lang="es-CO" sz="1800" dirty="0"/>
              <a:t>Pérdida de peso. </a:t>
            </a:r>
          </a:p>
          <a:p>
            <a:r>
              <a:rPr lang="es-CO" sz="1800" dirty="0"/>
              <a:t>Hematemesis. </a:t>
            </a:r>
          </a:p>
          <a:p>
            <a:r>
              <a:rPr lang="es-CO" sz="1800" dirty="0"/>
              <a:t>Anemia.</a:t>
            </a:r>
          </a:p>
          <a:p>
            <a:r>
              <a:rPr lang="es-CO" sz="1800" dirty="0"/>
              <a:t>Regurgitación.</a:t>
            </a:r>
          </a:p>
          <a:p>
            <a:r>
              <a:rPr lang="es-CO" sz="1800" dirty="0"/>
              <a:t>Síntomas respiratorios.</a:t>
            </a:r>
          </a:p>
          <a:p>
            <a:endParaRPr lang="es-CO" dirty="0"/>
          </a:p>
          <a:p>
            <a:endParaRPr lang="es-CO"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720620" y="1516329"/>
            <a:ext cx="6684145" cy="2413346"/>
          </a:xfrm>
        </p:spPr>
        <p:txBody>
          <a:bodyPr>
            <a:normAutofit/>
          </a:bodyPr>
          <a:lstStyle/>
          <a:p>
            <a:pPr>
              <a:lnSpc>
                <a:spcPct val="100000"/>
              </a:lnSpc>
            </a:pPr>
            <a:endParaRPr lang="es-CO" dirty="0"/>
          </a:p>
          <a:p>
            <a:pPr marL="0" indent="0">
              <a:lnSpc>
                <a:spcPct val="100000"/>
              </a:lnSpc>
              <a:buNone/>
            </a:pPr>
            <a:r>
              <a:rPr lang="es-CO" b="1" dirty="0"/>
              <a:t>Factores psicológicos: </a:t>
            </a:r>
          </a:p>
          <a:p>
            <a:pPr>
              <a:lnSpc>
                <a:spcPct val="100000"/>
              </a:lnSpc>
            </a:pPr>
            <a:r>
              <a:rPr lang="es-CO" sz="1800" dirty="0"/>
              <a:t>Influir en expresión y gravedad. </a:t>
            </a:r>
          </a:p>
          <a:p>
            <a:pPr>
              <a:lnSpc>
                <a:spcPct val="100000"/>
              </a:lnSpc>
            </a:pPr>
            <a:r>
              <a:rPr lang="es-CO" sz="1800" dirty="0"/>
              <a:t>Hipervigilancia esofágica y ansiedad visceral. </a:t>
            </a:r>
          </a:p>
          <a:p>
            <a:pPr marL="0" indent="0">
              <a:lnSpc>
                <a:spcPct val="100000"/>
              </a:lnSpc>
              <a:buNone/>
            </a:pPr>
            <a:r>
              <a:rPr lang="es-CO" dirty="0"/>
              <a:t> </a:t>
            </a:r>
          </a:p>
        </p:txBody>
      </p:sp>
      <p:pic>
        <p:nvPicPr>
          <p:cNvPr id="6" name="Imagen 5">
            <a:extLst>
              <a:ext uri="{FF2B5EF4-FFF2-40B4-BE49-F238E27FC236}">
                <a16:creationId xmlns:a16="http://schemas.microsoft.com/office/drawing/2014/main" id="{4C93B181-6740-E84D-8BA7-75BD4B71042C}"/>
              </a:ext>
            </a:extLst>
          </p:cNvPr>
          <p:cNvPicPr>
            <a:picLocks noChangeAspect="1"/>
          </p:cNvPicPr>
          <p:nvPr/>
        </p:nvPicPr>
        <p:blipFill>
          <a:blip r:embed="rId3"/>
          <a:stretch>
            <a:fillRect/>
          </a:stretch>
        </p:blipFill>
        <p:spPr>
          <a:xfrm>
            <a:off x="6928056" y="1111079"/>
            <a:ext cx="4601221" cy="2576684"/>
          </a:xfrm>
          <a:prstGeom prst="rect">
            <a:avLst/>
          </a:prstGeom>
        </p:spPr>
      </p:pic>
    </p:spTree>
    <p:extLst>
      <p:ext uri="{BB962C8B-B14F-4D97-AF65-F5344CB8AC3E}">
        <p14:creationId xmlns:p14="http://schemas.microsoft.com/office/powerpoint/2010/main" val="1931268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433458" y="38843"/>
            <a:ext cx="10515600" cy="1325563"/>
          </a:xfrm>
        </p:spPr>
        <p:txBody>
          <a:bodyPr/>
          <a:lstStyle/>
          <a:p>
            <a:r>
              <a:rPr lang="es-CO" dirty="0"/>
              <a:t>Pruebas diagnósticas</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583370" y="993913"/>
            <a:ext cx="6983621" cy="2997062"/>
          </a:xfrm>
        </p:spPr>
        <p:txBody>
          <a:bodyPr>
            <a:normAutofit fontScale="92500" lnSpcReduction="20000"/>
          </a:bodyPr>
          <a:lstStyle/>
          <a:p>
            <a:pPr marL="0" indent="0">
              <a:lnSpc>
                <a:spcPct val="110000"/>
              </a:lnSpc>
              <a:buNone/>
            </a:pPr>
            <a:r>
              <a:rPr lang="es-CO" sz="2600" b="1" dirty="0"/>
              <a:t>Basados en historia clínica</a:t>
            </a:r>
          </a:p>
          <a:p>
            <a:pPr>
              <a:lnSpc>
                <a:spcPct val="110000"/>
              </a:lnSpc>
            </a:pPr>
            <a:endParaRPr lang="es-CO" dirty="0"/>
          </a:p>
          <a:p>
            <a:pPr marL="0" indent="0">
              <a:lnSpc>
                <a:spcPct val="110000"/>
              </a:lnSpc>
              <a:buNone/>
            </a:pPr>
            <a:r>
              <a:rPr lang="es-CO" sz="2200" b="1" dirty="0"/>
              <a:t>Esofagograma:</a:t>
            </a:r>
          </a:p>
          <a:p>
            <a:pPr>
              <a:lnSpc>
                <a:spcPct val="110000"/>
              </a:lnSpc>
            </a:pPr>
            <a:r>
              <a:rPr lang="es-CO" sz="1900" dirty="0"/>
              <a:t>Previo a EDS.</a:t>
            </a:r>
          </a:p>
          <a:p>
            <a:pPr>
              <a:lnSpc>
                <a:spcPct val="110000"/>
              </a:lnSpc>
            </a:pPr>
            <a:r>
              <a:rPr lang="es-CO" sz="1900" dirty="0"/>
              <a:t>Lesión esofágica proxima: Cx x Ca de laringe, esófago, divertículo de Zenker, Rt.</a:t>
            </a:r>
          </a:p>
          <a:p>
            <a:pPr>
              <a:lnSpc>
                <a:spcPct val="110000"/>
              </a:lnSpc>
            </a:pPr>
            <a:r>
              <a:rPr lang="es-CO" sz="1900" dirty="0"/>
              <a:t>Estenosis compleja </a:t>
            </a:r>
            <a:r>
              <a:rPr lang="es-CO" sz="1900" dirty="0">
                <a:sym typeface="Wingdings" pitchFamily="2" charset="2"/>
              </a:rPr>
              <a:t></a:t>
            </a:r>
            <a:r>
              <a:rPr lang="es-CO" sz="1900" dirty="0"/>
              <a:t> tortuosa conocida </a:t>
            </a:r>
            <a:r>
              <a:rPr lang="es-CO" sz="1900" dirty="0">
                <a:sym typeface="Wingdings" pitchFamily="2" charset="2"/>
              </a:rPr>
              <a:t></a:t>
            </a:r>
            <a:r>
              <a:rPr lang="es-CO" sz="1900" dirty="0"/>
              <a:t> Rt, post-cáustica. </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758593" y="4234241"/>
            <a:ext cx="7191042" cy="2584916"/>
          </a:xfrm>
        </p:spPr>
        <p:txBody>
          <a:bodyPr>
            <a:normAutofit lnSpcReduction="10000"/>
          </a:bodyPr>
          <a:lstStyle/>
          <a:p>
            <a:pPr>
              <a:lnSpc>
                <a:spcPct val="110000"/>
              </a:lnSpc>
            </a:pPr>
            <a:r>
              <a:rPr lang="es-CO" sz="1800" dirty="0"/>
              <a:t>Trago de bario </a:t>
            </a:r>
            <a:r>
              <a:rPr lang="es-CO" sz="1800" dirty="0">
                <a:sym typeface="Wingdings" pitchFamily="2" charset="2"/>
              </a:rPr>
              <a:t> s</a:t>
            </a:r>
            <a:r>
              <a:rPr lang="es-CO" sz="1800" dirty="0"/>
              <a:t>ecuencia de rayos X en puntos fijos de tiempo.</a:t>
            </a:r>
          </a:p>
          <a:p>
            <a:pPr>
              <a:lnSpc>
                <a:spcPct val="110000"/>
              </a:lnSpc>
            </a:pPr>
            <a:r>
              <a:rPr lang="es-CO" sz="1800" dirty="0"/>
              <a:t>No ha demostrado reducir la tasa de complicaciones endoscópicas. </a:t>
            </a:r>
          </a:p>
          <a:p>
            <a:pPr>
              <a:lnSpc>
                <a:spcPct val="110000"/>
              </a:lnSpc>
            </a:pPr>
            <a:r>
              <a:rPr lang="es-CO" sz="1800" dirty="0"/>
              <a:t>“Presbífago” </a:t>
            </a:r>
            <a:r>
              <a:rPr lang="es-CO" sz="1800" dirty="0">
                <a:sym typeface="Wingdings" pitchFamily="2" charset="2"/>
              </a:rPr>
              <a:t></a:t>
            </a:r>
            <a:r>
              <a:rPr lang="es-CO" sz="1800" dirty="0"/>
              <a:t> no requiere manejo adicional. </a:t>
            </a:r>
          </a:p>
          <a:p>
            <a:pPr>
              <a:lnSpc>
                <a:spcPct val="110000"/>
              </a:lnSpc>
            </a:pPr>
            <a:r>
              <a:rPr lang="es-CO" sz="1800" dirty="0"/>
              <a:t>Método: decúbito/prono oblícuo. </a:t>
            </a:r>
          </a:p>
          <a:p>
            <a:pPr>
              <a:lnSpc>
                <a:spcPct val="110000"/>
              </a:lnSpc>
            </a:pPr>
            <a:r>
              <a:rPr lang="es-CO" sz="1800" dirty="0"/>
              <a:t>Ingestión de comprimidos de bario de 13 mm.</a:t>
            </a:r>
          </a:p>
        </p:txBody>
      </p:sp>
      <p:pic>
        <p:nvPicPr>
          <p:cNvPr id="7" name="Imagen 6">
            <a:extLst>
              <a:ext uri="{FF2B5EF4-FFF2-40B4-BE49-F238E27FC236}">
                <a16:creationId xmlns:a16="http://schemas.microsoft.com/office/drawing/2014/main" id="{5863AC8C-5A85-6544-A8E9-D8A55DE633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6991" y="220042"/>
            <a:ext cx="4382644" cy="3916016"/>
          </a:xfrm>
          <a:prstGeom prst="rect">
            <a:avLst/>
          </a:prstGeom>
        </p:spPr>
      </p:pic>
    </p:spTree>
    <p:extLst>
      <p:ext uri="{BB962C8B-B14F-4D97-AF65-F5344CB8AC3E}">
        <p14:creationId xmlns:p14="http://schemas.microsoft.com/office/powerpoint/2010/main" val="382016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59905" y="220069"/>
            <a:ext cx="10515600" cy="1325563"/>
          </a:xfrm>
        </p:spPr>
        <p:txBody>
          <a:bodyPr/>
          <a:lstStyle/>
          <a:p>
            <a:r>
              <a:rPr lang="es-CO" dirty="0"/>
              <a:t>Pruebas diagnósticas</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762001" y="1620589"/>
            <a:ext cx="10667997" cy="2090392"/>
          </a:xfrm>
        </p:spPr>
        <p:txBody>
          <a:bodyPr/>
          <a:lstStyle/>
          <a:p>
            <a:pPr marL="0" indent="0">
              <a:lnSpc>
                <a:spcPct val="100000"/>
              </a:lnSpc>
              <a:buNone/>
            </a:pPr>
            <a:r>
              <a:rPr lang="es-CO" b="1" dirty="0"/>
              <a:t>Endoscopia:</a:t>
            </a:r>
          </a:p>
          <a:p>
            <a:pPr>
              <a:lnSpc>
                <a:spcPct val="100000"/>
              </a:lnSpc>
            </a:pPr>
            <a:r>
              <a:rPr lang="es-CO" sz="1800" dirty="0"/>
              <a:t>Determinar causa.</a:t>
            </a:r>
          </a:p>
          <a:p>
            <a:pPr>
              <a:lnSpc>
                <a:spcPct val="100000"/>
              </a:lnSpc>
            </a:pPr>
            <a:r>
              <a:rPr lang="es-CO" sz="1800" dirty="0"/>
              <a:t>Excluir neoplasias.</a:t>
            </a:r>
          </a:p>
          <a:p>
            <a:pPr>
              <a:lnSpc>
                <a:spcPct val="100000"/>
              </a:lnSpc>
            </a:pPr>
            <a:r>
              <a:rPr lang="es-CO" sz="1800" dirty="0"/>
              <a:t>Terapéutico </a:t>
            </a:r>
            <a:r>
              <a:rPr lang="es-CO" sz="1800" dirty="0">
                <a:sym typeface="Wingdings" pitchFamily="2" charset="2"/>
              </a:rPr>
              <a:t> </a:t>
            </a:r>
            <a:r>
              <a:rPr lang="es-CO" sz="1800" dirty="0"/>
              <a:t>dilataciones. </a:t>
            </a:r>
          </a:p>
          <a:p>
            <a:pPr>
              <a:lnSpc>
                <a:spcPct val="100000"/>
              </a:lnSpc>
            </a:pPr>
            <a:r>
              <a:rPr lang="es-CO" sz="1800" dirty="0"/>
              <a:t>Rendimiento dx: 54%.</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669655" y="4918649"/>
            <a:ext cx="4233046" cy="2463799"/>
          </a:xfrm>
        </p:spPr>
        <p:txBody>
          <a:bodyPr>
            <a:normAutofit/>
          </a:bodyPr>
          <a:lstStyle/>
          <a:p>
            <a:r>
              <a:rPr lang="es-CO" sz="1800" dirty="0"/>
              <a:t>Factores de riesgo de patología importante: sexo masculino, pirosis, odinofagia. </a:t>
            </a:r>
          </a:p>
        </p:txBody>
      </p:sp>
      <p:pic>
        <p:nvPicPr>
          <p:cNvPr id="6" name="Imagen 5">
            <a:extLst>
              <a:ext uri="{FF2B5EF4-FFF2-40B4-BE49-F238E27FC236}">
                <a16:creationId xmlns:a16="http://schemas.microsoft.com/office/drawing/2014/main" id="{DB7C16D6-9DDA-1D47-99B5-B2F7FD5155F3}"/>
              </a:ext>
            </a:extLst>
          </p:cNvPr>
          <p:cNvPicPr>
            <a:picLocks noChangeAspect="1"/>
          </p:cNvPicPr>
          <p:nvPr/>
        </p:nvPicPr>
        <p:blipFill>
          <a:blip r:embed="rId2"/>
          <a:stretch>
            <a:fillRect/>
          </a:stretch>
        </p:blipFill>
        <p:spPr>
          <a:xfrm>
            <a:off x="8758659" y="245969"/>
            <a:ext cx="3213775" cy="2931865"/>
          </a:xfrm>
          <a:prstGeom prst="rect">
            <a:avLst/>
          </a:prstGeom>
        </p:spPr>
      </p:pic>
      <p:pic>
        <p:nvPicPr>
          <p:cNvPr id="7" name="Imagen 6">
            <a:extLst>
              <a:ext uri="{FF2B5EF4-FFF2-40B4-BE49-F238E27FC236}">
                <a16:creationId xmlns:a16="http://schemas.microsoft.com/office/drawing/2014/main" id="{8DED72EA-F204-1C4C-91DF-07939FC32327}"/>
              </a:ext>
            </a:extLst>
          </p:cNvPr>
          <p:cNvPicPr>
            <a:picLocks noChangeAspect="1"/>
          </p:cNvPicPr>
          <p:nvPr/>
        </p:nvPicPr>
        <p:blipFill>
          <a:blip r:embed="rId3"/>
          <a:stretch>
            <a:fillRect/>
          </a:stretch>
        </p:blipFill>
        <p:spPr>
          <a:xfrm>
            <a:off x="5327924" y="1620589"/>
            <a:ext cx="3289300" cy="2463800"/>
          </a:xfrm>
          <a:prstGeom prst="rect">
            <a:avLst/>
          </a:prstGeom>
        </p:spPr>
      </p:pic>
      <p:pic>
        <p:nvPicPr>
          <p:cNvPr id="9" name="Imagen 8">
            <a:extLst>
              <a:ext uri="{FF2B5EF4-FFF2-40B4-BE49-F238E27FC236}">
                <a16:creationId xmlns:a16="http://schemas.microsoft.com/office/drawing/2014/main" id="{889D6A43-D89C-C945-9F96-25C09EA54890}"/>
              </a:ext>
            </a:extLst>
          </p:cNvPr>
          <p:cNvPicPr>
            <a:picLocks noChangeAspect="1"/>
          </p:cNvPicPr>
          <p:nvPr/>
        </p:nvPicPr>
        <p:blipFill>
          <a:blip r:embed="rId4"/>
          <a:stretch>
            <a:fillRect/>
          </a:stretch>
        </p:blipFill>
        <p:spPr>
          <a:xfrm>
            <a:off x="8793938" y="3320554"/>
            <a:ext cx="3289300" cy="2463800"/>
          </a:xfrm>
          <a:prstGeom prst="rect">
            <a:avLst/>
          </a:prstGeom>
        </p:spPr>
      </p:pic>
    </p:spTree>
    <p:extLst>
      <p:ext uri="{BB962C8B-B14F-4D97-AF65-F5344CB8AC3E}">
        <p14:creationId xmlns:p14="http://schemas.microsoft.com/office/powerpoint/2010/main" val="2849095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642341" y="56150"/>
            <a:ext cx="10515600" cy="1325563"/>
          </a:xfrm>
        </p:spPr>
        <p:txBody>
          <a:bodyPr/>
          <a:lstStyle/>
          <a:p>
            <a:r>
              <a:rPr lang="es-CO" dirty="0"/>
              <a:t>Pruebas diagnósticas</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881662" y="1253067"/>
            <a:ext cx="10667997" cy="2090392"/>
          </a:xfrm>
        </p:spPr>
        <p:txBody>
          <a:bodyPr/>
          <a:lstStyle/>
          <a:p>
            <a:pPr marL="0" indent="0">
              <a:lnSpc>
                <a:spcPct val="100000"/>
              </a:lnSpc>
              <a:buNone/>
            </a:pPr>
            <a:r>
              <a:rPr lang="es-CO" b="1" dirty="0"/>
              <a:t>Esofagograma post endoscopia:</a:t>
            </a:r>
          </a:p>
          <a:p>
            <a:pPr>
              <a:lnSpc>
                <a:spcPct val="100000"/>
              </a:lnSpc>
            </a:pPr>
            <a:r>
              <a:rPr lang="es-CO" sz="1800" dirty="0"/>
              <a:t>EDS negativa.</a:t>
            </a:r>
          </a:p>
          <a:p>
            <a:pPr>
              <a:lnSpc>
                <a:spcPct val="100000"/>
              </a:lnSpc>
            </a:pPr>
            <a:r>
              <a:rPr lang="es-CO" sz="1800" dirty="0"/>
              <a:t>Sospecha de obstrucción mecánica.</a:t>
            </a:r>
          </a:p>
          <a:p>
            <a:pPr>
              <a:lnSpc>
                <a:spcPct val="100000"/>
              </a:lnSpc>
            </a:pPr>
            <a:r>
              <a:rPr lang="es-CO" sz="1800" dirty="0"/>
              <a:t>A descartar anillos esofágicos inferiores o compresión extrínseca.</a:t>
            </a:r>
          </a:p>
          <a:p>
            <a:pPr>
              <a:lnSpc>
                <a:spcPct val="100000"/>
              </a:lnSpc>
            </a:pPr>
            <a:r>
              <a:rPr lang="es-CO" sz="1800" dirty="0"/>
              <a:t>Tableta de bario. </a:t>
            </a:r>
          </a:p>
          <a:p>
            <a:pPr>
              <a:lnSpc>
                <a:spcPct val="100000"/>
              </a:lnSpc>
            </a:pPr>
            <a:endParaRPr lang="es-CO" sz="1800" dirty="0"/>
          </a:p>
        </p:txBody>
      </p:sp>
      <p:pic>
        <p:nvPicPr>
          <p:cNvPr id="6" name="Imagen 5">
            <a:extLst>
              <a:ext uri="{FF2B5EF4-FFF2-40B4-BE49-F238E27FC236}">
                <a16:creationId xmlns:a16="http://schemas.microsoft.com/office/drawing/2014/main" id="{61AC29F0-0721-D74B-B533-3ED250F68D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1115" y="3074458"/>
            <a:ext cx="7237334" cy="3568992"/>
          </a:xfrm>
          <a:prstGeom prst="rect">
            <a:avLst/>
          </a:prstGeom>
        </p:spPr>
      </p:pic>
    </p:spTree>
    <p:extLst>
      <p:ext uri="{BB962C8B-B14F-4D97-AF65-F5344CB8AC3E}">
        <p14:creationId xmlns:p14="http://schemas.microsoft.com/office/powerpoint/2010/main" val="61904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414130" y="-114112"/>
            <a:ext cx="10515600" cy="1325563"/>
          </a:xfrm>
        </p:spPr>
        <p:txBody>
          <a:bodyPr/>
          <a:lstStyle/>
          <a:p>
            <a:r>
              <a:rPr lang="es-CO" dirty="0"/>
              <a:t>Pruebas diagnósticas</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508001" y="1021915"/>
            <a:ext cx="5841999" cy="3153817"/>
          </a:xfrm>
        </p:spPr>
        <p:txBody>
          <a:bodyPr>
            <a:normAutofit fontScale="70000" lnSpcReduction="20000"/>
          </a:bodyPr>
          <a:lstStyle/>
          <a:p>
            <a:pPr marL="0" indent="0">
              <a:lnSpc>
                <a:spcPct val="120000"/>
              </a:lnSpc>
              <a:buNone/>
            </a:pPr>
            <a:r>
              <a:rPr lang="es-CO" sz="2600" b="1" dirty="0"/>
              <a:t>Manometría de alta resolución con trazado de topografía de presión esofágica:</a:t>
            </a:r>
          </a:p>
          <a:p>
            <a:pPr>
              <a:lnSpc>
                <a:spcPct val="120000"/>
              </a:lnSpc>
            </a:pPr>
            <a:r>
              <a:rPr lang="es-CO" sz="2300" dirty="0"/>
              <a:t>Disfagia o dolor torácico no cardíaco.</a:t>
            </a:r>
          </a:p>
          <a:p>
            <a:pPr>
              <a:lnSpc>
                <a:spcPct val="120000"/>
              </a:lnSpc>
            </a:pPr>
            <a:r>
              <a:rPr lang="es-CO" sz="2300" dirty="0"/>
              <a:t>Sin evidencia de obstrucción, ulceración o inflamación.</a:t>
            </a:r>
          </a:p>
          <a:p>
            <a:pPr>
              <a:lnSpc>
                <a:spcPct val="120000"/>
              </a:lnSpc>
            </a:pPr>
            <a:r>
              <a:rPr lang="es-CO" sz="2300" dirty="0"/>
              <a:t>Evaluación cuantitativa de las presiones y el T relativo en la contracción faríngea, y relajación del EES.</a:t>
            </a:r>
          </a:p>
          <a:p>
            <a:pPr>
              <a:lnSpc>
                <a:spcPct val="120000"/>
              </a:lnSpc>
            </a:pPr>
            <a:r>
              <a:rPr lang="es-CO" sz="2300" dirty="0"/>
              <a:t>EDS no reveladora.</a:t>
            </a:r>
          </a:p>
          <a:p>
            <a:pPr>
              <a:lnSpc>
                <a:spcPct val="120000"/>
              </a:lnSpc>
            </a:pPr>
            <a:r>
              <a:rPr lang="es-CO" sz="2300" dirty="0"/>
              <a:t>Sospecha de trastorno de la motilidad. </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669654" y="4512377"/>
            <a:ext cx="7204294" cy="2647414"/>
          </a:xfrm>
        </p:spPr>
        <p:txBody>
          <a:bodyPr>
            <a:normAutofit/>
          </a:bodyPr>
          <a:lstStyle/>
          <a:p>
            <a:pPr>
              <a:lnSpc>
                <a:spcPct val="100000"/>
              </a:lnSpc>
            </a:pPr>
            <a:r>
              <a:rPr lang="es-CO" sz="1600" dirty="0"/>
              <a:t>Presión de relajación integrada, integridad contráctil distal, latencia distal.</a:t>
            </a:r>
          </a:p>
          <a:p>
            <a:pPr>
              <a:lnSpc>
                <a:spcPct val="100000"/>
              </a:lnSpc>
            </a:pPr>
            <a:r>
              <a:rPr lang="es-CO" sz="1600" dirty="0"/>
              <a:t>Tono: hipertonía (ERGE), hipotonía (miastenia, ELA).</a:t>
            </a:r>
          </a:p>
          <a:p>
            <a:pPr>
              <a:lnSpc>
                <a:spcPct val="100000"/>
              </a:lnSpc>
            </a:pPr>
            <a:r>
              <a:rPr lang="es-CO" sz="1600" dirty="0"/>
              <a:t>Anomalía del EES </a:t>
            </a:r>
            <a:r>
              <a:rPr lang="es-CO" sz="1600" dirty="0">
                <a:sym typeface="Wingdings" pitchFamily="2" charset="2"/>
              </a:rPr>
              <a:t></a:t>
            </a:r>
            <a:r>
              <a:rPr lang="es-CO" sz="1600" dirty="0"/>
              <a:t> sin onda faríngea.</a:t>
            </a:r>
          </a:p>
          <a:p>
            <a:pPr>
              <a:lnSpc>
                <a:spcPct val="100000"/>
              </a:lnSpc>
            </a:pPr>
            <a:r>
              <a:rPr lang="es-CO" sz="1600" dirty="0"/>
              <a:t>Relajación: Zenker, acalasia.</a:t>
            </a:r>
          </a:p>
          <a:p>
            <a:pPr>
              <a:lnSpc>
                <a:spcPct val="100000"/>
              </a:lnSpc>
            </a:pPr>
            <a:r>
              <a:rPr lang="es-CO" sz="1600" dirty="0"/>
              <a:t>Combinada con impedancia intraluminal multicanal </a:t>
            </a:r>
            <a:r>
              <a:rPr lang="es-CO" sz="1600" dirty="0">
                <a:sym typeface="Wingdings" pitchFamily="2" charset="2"/>
              </a:rPr>
              <a:t></a:t>
            </a:r>
            <a:r>
              <a:rPr lang="es-CO" sz="1600" dirty="0"/>
              <a:t> deglución faríngea ineficaz.</a:t>
            </a:r>
          </a:p>
        </p:txBody>
      </p:sp>
      <p:graphicFrame>
        <p:nvGraphicFramePr>
          <p:cNvPr id="6" name="Tabla 5">
            <a:extLst>
              <a:ext uri="{FF2B5EF4-FFF2-40B4-BE49-F238E27FC236}">
                <a16:creationId xmlns:a16="http://schemas.microsoft.com/office/drawing/2014/main" id="{673ACDD3-C00F-3A41-856A-18F9087D4DDC}"/>
              </a:ext>
            </a:extLst>
          </p:cNvPr>
          <p:cNvGraphicFramePr>
            <a:graphicFrameLocks noGrp="1"/>
          </p:cNvGraphicFramePr>
          <p:nvPr>
            <p:extLst>
              <p:ext uri="{D42A27DB-BD31-4B8C-83A1-F6EECF244321}">
                <p14:modId xmlns:p14="http://schemas.microsoft.com/office/powerpoint/2010/main" val="675174762"/>
              </p:ext>
            </p:extLst>
          </p:nvPr>
        </p:nvGraphicFramePr>
        <p:xfrm>
          <a:off x="6350000" y="948362"/>
          <a:ext cx="5682973" cy="3490459"/>
        </p:xfrm>
        <a:graphic>
          <a:graphicData uri="http://schemas.openxmlformats.org/drawingml/2006/table">
            <a:tbl>
              <a:tblPr firstRow="1" bandRow="1">
                <a:tableStyleId>{5C22544A-7EE6-4342-B048-85BDC9FD1C3A}</a:tableStyleId>
              </a:tblPr>
              <a:tblGrid>
                <a:gridCol w="1296504">
                  <a:extLst>
                    <a:ext uri="{9D8B030D-6E8A-4147-A177-3AD203B41FA5}">
                      <a16:colId xmlns:a16="http://schemas.microsoft.com/office/drawing/2014/main" val="1999495882"/>
                    </a:ext>
                  </a:extLst>
                </a:gridCol>
                <a:gridCol w="1409085">
                  <a:extLst>
                    <a:ext uri="{9D8B030D-6E8A-4147-A177-3AD203B41FA5}">
                      <a16:colId xmlns:a16="http://schemas.microsoft.com/office/drawing/2014/main" val="2979807895"/>
                    </a:ext>
                  </a:extLst>
                </a:gridCol>
                <a:gridCol w="2977384">
                  <a:extLst>
                    <a:ext uri="{9D8B030D-6E8A-4147-A177-3AD203B41FA5}">
                      <a16:colId xmlns:a16="http://schemas.microsoft.com/office/drawing/2014/main" val="1575249328"/>
                    </a:ext>
                  </a:extLst>
                </a:gridCol>
              </a:tblGrid>
              <a:tr h="337188">
                <a:tc>
                  <a:txBody>
                    <a:bodyPr/>
                    <a:lstStyle/>
                    <a:p>
                      <a:r>
                        <a:rPr lang="es-CO" sz="1000" dirty="0">
                          <a:latin typeface="Montserrat" pitchFamily="2" charset="77"/>
                        </a:rPr>
                        <a:t>CLASIFICACIÓN</a:t>
                      </a:r>
                    </a:p>
                  </a:txBody>
                  <a:tcPr/>
                </a:tc>
                <a:tc>
                  <a:txBody>
                    <a:bodyPr/>
                    <a:lstStyle/>
                    <a:p>
                      <a:r>
                        <a:rPr lang="es-CO" sz="1000" dirty="0">
                          <a:latin typeface="Montserrat" pitchFamily="2" charset="77"/>
                        </a:rPr>
                        <a:t>TRASTORNO</a:t>
                      </a:r>
                    </a:p>
                  </a:txBody>
                  <a:tcPr/>
                </a:tc>
                <a:tc>
                  <a:txBody>
                    <a:bodyPr/>
                    <a:lstStyle/>
                    <a:p>
                      <a:r>
                        <a:rPr lang="es-CO" sz="1000" dirty="0">
                          <a:latin typeface="Montserrat" pitchFamily="2" charset="77"/>
                        </a:rPr>
                        <a:t>DEFINICIÓN</a:t>
                      </a:r>
                    </a:p>
                  </a:txBody>
                  <a:tcPr/>
                </a:tc>
                <a:extLst>
                  <a:ext uri="{0D108BD9-81ED-4DB2-BD59-A6C34878D82A}">
                    <a16:rowId xmlns:a16="http://schemas.microsoft.com/office/drawing/2014/main" val="2135190055"/>
                  </a:ext>
                </a:extLst>
              </a:tr>
              <a:tr h="250828">
                <a:tc rowSpan="4">
                  <a:txBody>
                    <a:bodyPr/>
                    <a:lstStyle/>
                    <a:p>
                      <a:r>
                        <a:rPr lang="es-CO" sz="800" b="1" dirty="0">
                          <a:solidFill>
                            <a:srgbClr val="142B48"/>
                          </a:solidFill>
                          <a:latin typeface="Montserrat" pitchFamily="2" charset="77"/>
                        </a:rPr>
                        <a:t>Trastornos flujo de salida unión GE.</a:t>
                      </a:r>
                    </a:p>
                  </a:txBody>
                  <a:tcPr/>
                </a:tc>
                <a:tc>
                  <a:txBody>
                    <a:bodyPr/>
                    <a:lstStyle/>
                    <a:p>
                      <a:r>
                        <a:rPr lang="es-CO" sz="800" dirty="0">
                          <a:latin typeface="Montserrat" pitchFamily="2" charset="77"/>
                        </a:rPr>
                        <a:t>Acalasia tipo I</a:t>
                      </a:r>
                    </a:p>
                  </a:txBody>
                  <a:tcPr/>
                </a:tc>
                <a:tc>
                  <a:txBody>
                    <a:bodyPr/>
                    <a:lstStyle/>
                    <a:p>
                      <a:r>
                        <a:rPr lang="es-CO" sz="800" dirty="0">
                          <a:latin typeface="Montserrat" pitchFamily="2" charset="77"/>
                        </a:rPr>
                        <a:t>IRP mediana anormal y 100% de peristaltismo fallido. </a:t>
                      </a:r>
                    </a:p>
                  </a:txBody>
                  <a:tcPr/>
                </a:tc>
                <a:extLst>
                  <a:ext uri="{0D108BD9-81ED-4DB2-BD59-A6C34878D82A}">
                    <a16:rowId xmlns:a16="http://schemas.microsoft.com/office/drawing/2014/main" val="3643987386"/>
                  </a:ext>
                </a:extLst>
              </a:tr>
              <a:tr h="394159">
                <a:tc vMerge="1">
                  <a:txBody>
                    <a:bodyPr/>
                    <a:lstStyle/>
                    <a:p>
                      <a:endParaRPr lang="es-CO"/>
                    </a:p>
                  </a:txBody>
                  <a:tcPr/>
                </a:tc>
                <a:tc>
                  <a:txBody>
                    <a:bodyPr/>
                    <a:lstStyle/>
                    <a:p>
                      <a:r>
                        <a:rPr lang="es-CO" sz="800" dirty="0">
                          <a:solidFill>
                            <a:srgbClr val="142B48"/>
                          </a:solidFill>
                          <a:latin typeface="Montserrat" pitchFamily="2" charset="77"/>
                        </a:rPr>
                        <a:t>Acalasia tipo II</a:t>
                      </a:r>
                    </a:p>
                  </a:txBody>
                  <a:tcPr/>
                </a:tc>
                <a:tc>
                  <a:txBody>
                    <a:bodyPr/>
                    <a:lstStyle/>
                    <a:p>
                      <a:r>
                        <a:rPr lang="es-CO" sz="800" dirty="0">
                          <a:solidFill>
                            <a:srgbClr val="142B48"/>
                          </a:solidFill>
                          <a:latin typeface="Montserrat" pitchFamily="2" charset="77"/>
                        </a:rPr>
                        <a:t>IRP mediana anormal, 100% peristaltismo faciilo y &gt; = 20% degluciones con presurización panesofágica.</a:t>
                      </a:r>
                    </a:p>
                  </a:txBody>
                  <a:tcPr/>
                </a:tc>
                <a:extLst>
                  <a:ext uri="{0D108BD9-81ED-4DB2-BD59-A6C34878D82A}">
                    <a16:rowId xmlns:a16="http://schemas.microsoft.com/office/drawing/2014/main" val="2235233960"/>
                  </a:ext>
                </a:extLst>
              </a:tr>
              <a:tr h="537489">
                <a:tc vMerge="1">
                  <a:txBody>
                    <a:bodyPr/>
                    <a:lstStyle/>
                    <a:p>
                      <a:endParaRPr lang="es-CO"/>
                    </a:p>
                  </a:txBody>
                  <a:tcPr/>
                </a:tc>
                <a:tc>
                  <a:txBody>
                    <a:bodyPr/>
                    <a:lstStyle/>
                    <a:p>
                      <a:r>
                        <a:rPr lang="es-CO" sz="800" dirty="0">
                          <a:solidFill>
                            <a:srgbClr val="142B48"/>
                          </a:solidFill>
                          <a:latin typeface="Montserrat" pitchFamily="2" charset="77"/>
                        </a:rPr>
                        <a:t>Acalasia tipo III</a:t>
                      </a:r>
                    </a:p>
                  </a:txBody>
                  <a:tcPr/>
                </a:tc>
                <a:tc>
                  <a:txBody>
                    <a:bodyPr/>
                    <a:lstStyle/>
                    <a:p>
                      <a:r>
                        <a:rPr lang="es-CO" sz="800" dirty="0">
                          <a:solidFill>
                            <a:srgbClr val="142B48"/>
                          </a:solidFill>
                          <a:latin typeface="Montserrat" pitchFamily="2" charset="77"/>
                        </a:rPr>
                        <a:t>IPR mediana anormal y degluciones &gt; = 20% con contracción prematura/espàstica, y sin evidencia de peristaltismo. </a:t>
                      </a:r>
                    </a:p>
                  </a:txBody>
                  <a:tcPr/>
                </a:tc>
                <a:extLst>
                  <a:ext uri="{0D108BD9-81ED-4DB2-BD59-A6C34878D82A}">
                    <a16:rowId xmlns:a16="http://schemas.microsoft.com/office/drawing/2014/main" val="2960038553"/>
                  </a:ext>
                </a:extLst>
              </a:tr>
              <a:tr h="394159">
                <a:tc vMerge="1">
                  <a:txBody>
                    <a:bodyPr/>
                    <a:lstStyle/>
                    <a:p>
                      <a:endParaRPr lang="es-CO"/>
                    </a:p>
                  </a:txBody>
                  <a:tcPr/>
                </a:tc>
                <a:tc>
                  <a:txBody>
                    <a:bodyPr/>
                    <a:lstStyle/>
                    <a:p>
                      <a:r>
                        <a:rPr lang="es-CO" sz="800" dirty="0">
                          <a:solidFill>
                            <a:srgbClr val="142B48"/>
                          </a:solidFill>
                          <a:latin typeface="Montserrat" pitchFamily="2" charset="77"/>
                        </a:rPr>
                        <a:t>Obstrucción flujo de salida GE</a:t>
                      </a:r>
                    </a:p>
                  </a:txBody>
                  <a:tcPr/>
                </a:tc>
                <a:tc>
                  <a:txBody>
                    <a:bodyPr/>
                    <a:lstStyle/>
                    <a:p>
                      <a:r>
                        <a:rPr lang="es-CO" sz="800" dirty="0">
                          <a:solidFill>
                            <a:srgbClr val="142B48"/>
                          </a:solidFill>
                          <a:latin typeface="Montserrat" pitchFamily="2" charset="77"/>
                        </a:rPr>
                        <a:t>IRP mediana anormal, presión intrabolus elevada &gt; 20% ,y no cumple criterios de acalasia.</a:t>
                      </a:r>
                    </a:p>
                  </a:txBody>
                  <a:tcPr/>
                </a:tc>
                <a:extLst>
                  <a:ext uri="{0D108BD9-81ED-4DB2-BD59-A6C34878D82A}">
                    <a16:rowId xmlns:a16="http://schemas.microsoft.com/office/drawing/2014/main" val="2912421627"/>
                  </a:ext>
                </a:extLst>
              </a:tr>
              <a:tr h="394159">
                <a:tc rowSpan="4">
                  <a:txBody>
                    <a:bodyPr/>
                    <a:lstStyle/>
                    <a:p>
                      <a:r>
                        <a:rPr lang="es-CO" sz="800" b="1" dirty="0">
                          <a:solidFill>
                            <a:srgbClr val="142B48"/>
                          </a:solidFill>
                          <a:latin typeface="Montserrat" pitchFamily="2" charset="77"/>
                        </a:rPr>
                        <a:t>Trastorno de la perisltasis.</a:t>
                      </a:r>
                    </a:p>
                  </a:txBody>
                  <a:tcPr/>
                </a:tc>
                <a:tc>
                  <a:txBody>
                    <a:bodyPr/>
                    <a:lstStyle/>
                    <a:p>
                      <a:r>
                        <a:rPr lang="es-CO" sz="800" dirty="0">
                          <a:solidFill>
                            <a:srgbClr val="142B48"/>
                          </a:solidFill>
                          <a:latin typeface="Montserrat" pitchFamily="2" charset="77"/>
                        </a:rPr>
                        <a:t>Ausencia contractilidad</a:t>
                      </a:r>
                    </a:p>
                  </a:txBody>
                  <a:tcPr/>
                </a:tc>
                <a:tc>
                  <a:txBody>
                    <a:bodyPr/>
                    <a:lstStyle/>
                    <a:p>
                      <a:r>
                        <a:rPr lang="es-CO" sz="800" dirty="0">
                          <a:solidFill>
                            <a:srgbClr val="142B48"/>
                          </a:solidFill>
                          <a:latin typeface="Montserrat" pitchFamily="2" charset="77"/>
                        </a:rPr>
                        <a:t>IRP mediana normal y 100% peristaltis fallida.</a:t>
                      </a:r>
                    </a:p>
                  </a:txBody>
                  <a:tcPr/>
                </a:tc>
                <a:extLst>
                  <a:ext uri="{0D108BD9-81ED-4DB2-BD59-A6C34878D82A}">
                    <a16:rowId xmlns:a16="http://schemas.microsoft.com/office/drawing/2014/main" val="76535416"/>
                  </a:ext>
                </a:extLst>
              </a:tr>
              <a:tr h="394159">
                <a:tc vMerge="1">
                  <a:txBody>
                    <a:bodyPr/>
                    <a:lstStyle/>
                    <a:p>
                      <a:endParaRPr lang="es-CO"/>
                    </a:p>
                  </a:txBody>
                  <a:tcPr/>
                </a:tc>
                <a:tc>
                  <a:txBody>
                    <a:bodyPr/>
                    <a:lstStyle/>
                    <a:p>
                      <a:r>
                        <a:rPr lang="es-CO" sz="800" dirty="0">
                          <a:solidFill>
                            <a:srgbClr val="142B48"/>
                          </a:solidFill>
                          <a:latin typeface="Montserrat" pitchFamily="2" charset="77"/>
                        </a:rPr>
                        <a:t>Espasmo esofágico distal</a:t>
                      </a:r>
                    </a:p>
                  </a:txBody>
                  <a:tcPr/>
                </a:tc>
                <a:tc>
                  <a:txBody>
                    <a:bodyPr/>
                    <a:lstStyle/>
                    <a:p>
                      <a:r>
                        <a:rPr lang="es-CO" sz="800" dirty="0">
                          <a:solidFill>
                            <a:srgbClr val="142B48"/>
                          </a:solidFill>
                          <a:latin typeface="Montserrat" pitchFamily="2" charset="77"/>
                        </a:rPr>
                        <a:t>IRP medio normal y deglución &gt; 20% con contracción prematura /espástica.</a:t>
                      </a:r>
                    </a:p>
                  </a:txBody>
                  <a:tcPr/>
                </a:tc>
                <a:extLst>
                  <a:ext uri="{0D108BD9-81ED-4DB2-BD59-A6C34878D82A}">
                    <a16:rowId xmlns:a16="http://schemas.microsoft.com/office/drawing/2014/main" val="2593720653"/>
                  </a:ext>
                </a:extLst>
              </a:tr>
              <a:tr h="394159">
                <a:tc vMerge="1">
                  <a:txBody>
                    <a:bodyPr/>
                    <a:lstStyle/>
                    <a:p>
                      <a:endParaRPr lang="es-CO"/>
                    </a:p>
                  </a:txBody>
                  <a:tcPr/>
                </a:tc>
                <a:tc>
                  <a:txBody>
                    <a:bodyPr/>
                    <a:lstStyle/>
                    <a:p>
                      <a:r>
                        <a:rPr lang="es-CO" sz="800" dirty="0">
                          <a:solidFill>
                            <a:srgbClr val="142B48"/>
                          </a:solidFill>
                          <a:latin typeface="Montserrat" pitchFamily="2" charset="77"/>
                        </a:rPr>
                        <a:t>Esófago hipercontráctil</a:t>
                      </a:r>
                    </a:p>
                  </a:txBody>
                  <a:tcPr/>
                </a:tc>
                <a:tc>
                  <a:txBody>
                    <a:bodyPr/>
                    <a:lstStyle/>
                    <a:p>
                      <a:r>
                        <a:rPr lang="es-CO" sz="800" dirty="0">
                          <a:solidFill>
                            <a:srgbClr val="142B48"/>
                          </a:solidFill>
                          <a:latin typeface="Montserrat" pitchFamily="2" charset="77"/>
                        </a:rPr>
                        <a:t>IPR medio normal y &gt; 20% degluciones hipercontráctiles</a:t>
                      </a:r>
                    </a:p>
                  </a:txBody>
                  <a:tcPr/>
                </a:tc>
                <a:extLst>
                  <a:ext uri="{0D108BD9-81ED-4DB2-BD59-A6C34878D82A}">
                    <a16:rowId xmlns:a16="http://schemas.microsoft.com/office/drawing/2014/main" val="2944762326"/>
                  </a:ext>
                </a:extLst>
              </a:tr>
              <a:tr h="394159">
                <a:tc vMerge="1">
                  <a:txBody>
                    <a:bodyPr/>
                    <a:lstStyle/>
                    <a:p>
                      <a:endParaRPr lang="es-CO"/>
                    </a:p>
                  </a:txBody>
                  <a:tcPr/>
                </a:tc>
                <a:tc>
                  <a:txBody>
                    <a:bodyPr/>
                    <a:lstStyle/>
                    <a:p>
                      <a:r>
                        <a:rPr lang="es-CO" sz="800" dirty="0">
                          <a:solidFill>
                            <a:srgbClr val="142B48"/>
                          </a:solidFill>
                          <a:latin typeface="Montserrat" pitchFamily="2" charset="77"/>
                        </a:rPr>
                        <a:t>Motilidad esofágica ineficaz</a:t>
                      </a:r>
                    </a:p>
                  </a:txBody>
                  <a:tcPr/>
                </a:tc>
                <a:tc>
                  <a:txBody>
                    <a:bodyPr/>
                    <a:lstStyle/>
                    <a:p>
                      <a:r>
                        <a:rPr lang="es-CO" sz="800" dirty="0">
                          <a:solidFill>
                            <a:srgbClr val="142B48"/>
                          </a:solidFill>
                          <a:latin typeface="Montserrat" pitchFamily="2" charset="77"/>
                        </a:rPr>
                        <a:t>IRP mediana normal, 70% de degluciones ineficaces o &gt; 50% de peristaltismo fallido.</a:t>
                      </a:r>
                    </a:p>
                  </a:txBody>
                  <a:tcPr/>
                </a:tc>
                <a:extLst>
                  <a:ext uri="{0D108BD9-81ED-4DB2-BD59-A6C34878D82A}">
                    <a16:rowId xmlns:a16="http://schemas.microsoft.com/office/drawing/2014/main" val="557038911"/>
                  </a:ext>
                </a:extLst>
              </a:tr>
            </a:tbl>
          </a:graphicData>
        </a:graphic>
      </p:graphicFrame>
    </p:spTree>
    <p:extLst>
      <p:ext uri="{BB962C8B-B14F-4D97-AF65-F5344CB8AC3E}">
        <p14:creationId xmlns:p14="http://schemas.microsoft.com/office/powerpoint/2010/main" val="1540721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86409" y="139838"/>
            <a:ext cx="10515600" cy="1325563"/>
          </a:xfrm>
        </p:spPr>
        <p:txBody>
          <a:bodyPr/>
          <a:lstStyle/>
          <a:p>
            <a:r>
              <a:rPr lang="es-CO" dirty="0"/>
              <a:t>Pruebas diagnósticas</a:t>
            </a:r>
          </a:p>
        </p:txBody>
      </p:sp>
      <p:pic>
        <p:nvPicPr>
          <p:cNvPr id="6" name="Imagen 5">
            <a:extLst>
              <a:ext uri="{FF2B5EF4-FFF2-40B4-BE49-F238E27FC236}">
                <a16:creationId xmlns:a16="http://schemas.microsoft.com/office/drawing/2014/main" id="{EA57A7E7-97C3-7347-9B45-2DB4C2284288}"/>
              </a:ext>
            </a:extLst>
          </p:cNvPr>
          <p:cNvPicPr>
            <a:picLocks noChangeAspect="1"/>
          </p:cNvPicPr>
          <p:nvPr/>
        </p:nvPicPr>
        <p:blipFill>
          <a:blip r:embed="rId3"/>
          <a:stretch>
            <a:fillRect/>
          </a:stretch>
        </p:blipFill>
        <p:spPr>
          <a:xfrm>
            <a:off x="4851400" y="1260474"/>
            <a:ext cx="7061200" cy="5619204"/>
          </a:xfrm>
          <a:prstGeom prst="rect">
            <a:avLst/>
          </a:prstGeom>
        </p:spPr>
      </p:pic>
      <p:pic>
        <p:nvPicPr>
          <p:cNvPr id="7" name="Imagen 6">
            <a:extLst>
              <a:ext uri="{FF2B5EF4-FFF2-40B4-BE49-F238E27FC236}">
                <a16:creationId xmlns:a16="http://schemas.microsoft.com/office/drawing/2014/main" id="{F1E1CF4B-6A73-DB44-BC83-881032CB9D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9654" y="1192211"/>
            <a:ext cx="7451637" cy="5597525"/>
          </a:xfrm>
          <a:prstGeom prst="rect">
            <a:avLst/>
          </a:prstGeom>
        </p:spPr>
      </p:pic>
    </p:spTree>
    <p:extLst>
      <p:ext uri="{BB962C8B-B14F-4D97-AF65-F5344CB8AC3E}">
        <p14:creationId xmlns:p14="http://schemas.microsoft.com/office/powerpoint/2010/main" val="143866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27444" y="13045"/>
            <a:ext cx="10515600" cy="1325563"/>
          </a:xfrm>
        </p:spPr>
        <p:txBody>
          <a:bodyPr/>
          <a:lstStyle/>
          <a:p>
            <a:r>
              <a:rPr dirty="0" lang="es-CO"/>
              <a:t>Pruebas diagnósticas</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770186" y="1199789"/>
            <a:ext cx="6429948" cy="2652366"/>
          </a:xfrm>
        </p:spPr>
        <p:txBody>
          <a:bodyPr>
            <a:normAutofit fontScale="85000" lnSpcReduction="10000"/>
          </a:bodyPr>
          <a:lstStyle/>
          <a:p>
            <a:pPr indent="0" marL="0">
              <a:lnSpc>
                <a:spcPct val="110000"/>
              </a:lnSpc>
              <a:buNone/>
            </a:pPr>
            <a:r>
              <a:rPr b="1" dirty="0" lang="es-CO" sz="2400"/>
              <a:t>Deglución con bario modificada </a:t>
            </a:r>
            <a:r>
              <a:rPr b="1" dirty="0" lang="es-CO" sz="2400">
                <a:sym charset="2" pitchFamily="2" typeface="Wingdings"/>
              </a:rPr>
              <a:t></a:t>
            </a:r>
            <a:r>
              <a:rPr b="1" dirty="0" lang="es-CO" sz="2400"/>
              <a:t> videofluoroscopia:</a:t>
            </a:r>
          </a:p>
          <a:p>
            <a:pPr>
              <a:lnSpc>
                <a:spcPct val="110000"/>
              </a:lnSpc>
            </a:pPr>
            <a:r>
              <a:rPr dirty="0" lang="es-CO" sz="2100"/>
              <a:t>Evaluación funcional de la deglución </a:t>
            </a:r>
            <a:r>
              <a:rPr dirty="0" lang="es-CO" sz="2100">
                <a:sym charset="2" pitchFamily="2" typeface="Wingdings"/>
              </a:rPr>
              <a:t> </a:t>
            </a:r>
            <a:r>
              <a:rPr dirty="0" lang="es-CO" sz="2100"/>
              <a:t>análisis de secuencia rápida.</a:t>
            </a:r>
          </a:p>
          <a:p>
            <a:pPr>
              <a:lnSpc>
                <a:spcPct val="110000"/>
              </a:lnSpc>
            </a:pPr>
            <a:r>
              <a:rPr dirty="0" lang="es-CO" sz="2100"/>
              <a:t>Disfunción orofaríngea </a:t>
            </a:r>
            <a:r>
              <a:rPr dirty="0" lang="es-CO" sz="2100">
                <a:sym charset="2" pitchFamily="2" typeface="Wingdings"/>
              </a:rPr>
              <a:t></a:t>
            </a:r>
            <a:r>
              <a:rPr dirty="0" lang="es-CO" sz="2100"/>
              <a:t> grado y gravedad.</a:t>
            </a:r>
          </a:p>
          <a:p>
            <a:pPr>
              <a:lnSpc>
                <a:spcPct val="110000"/>
              </a:lnSpc>
            </a:pPr>
            <a:r>
              <a:rPr dirty="0" lang="es-CO" sz="2100"/>
              <a:t>Evaluación más precisa de la penetración laríngea.  </a:t>
            </a:r>
          </a:p>
          <a:p>
            <a:pPr>
              <a:lnSpc>
                <a:spcPct val="110000"/>
              </a:lnSpc>
            </a:pPr>
            <a:r>
              <a:rPr dirty="0" lang="es-CO" sz="2100"/>
              <a:t>Video AP y lateral.</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908194" y="4312132"/>
            <a:ext cx="7044462" cy="2413346"/>
          </a:xfrm>
        </p:spPr>
        <p:txBody>
          <a:bodyPr>
            <a:normAutofit/>
          </a:bodyPr>
          <a:lstStyle/>
          <a:p>
            <a:pPr>
              <a:lnSpc>
                <a:spcPct val="100000"/>
              </a:lnSpc>
            </a:pPr>
            <a:r>
              <a:rPr dirty="0" lang="es-CO" sz="1800"/>
              <a:t>Diferentes consistencias.</a:t>
            </a:r>
          </a:p>
          <a:p>
            <a:pPr>
              <a:lnSpc>
                <a:spcPct val="100000"/>
              </a:lnSpc>
            </a:pPr>
            <a:r>
              <a:rPr dirty="0" lang="es-CO" sz="1800"/>
              <a:t>Elevación hiodes y laringe, relajación EES, contracción faríngea. </a:t>
            </a:r>
          </a:p>
          <a:p>
            <a:pPr>
              <a:lnSpc>
                <a:spcPct val="100000"/>
              </a:lnSpc>
            </a:pPr>
            <a:r>
              <a:rPr dirty="0" lang="es-CO" sz="1800"/>
              <a:t>Tiempos exactos de tránsito oral y faríngeo. </a:t>
            </a:r>
          </a:p>
          <a:p>
            <a:pPr>
              <a:lnSpc>
                <a:spcPct val="100000"/>
              </a:lnSpc>
            </a:pPr>
            <a:r>
              <a:rPr dirty="0" lang="es-CO" sz="1800"/>
              <a:t>Identificar el movimiento anormal del bolo </a:t>
            </a:r>
            <a:r>
              <a:rPr dirty="0" lang="es-CO" sz="1800">
                <a:sym charset="2" pitchFamily="2" typeface="Wingdings"/>
              </a:rPr>
              <a:t></a:t>
            </a:r>
            <a:r>
              <a:rPr dirty="0" lang="es-CO" sz="1800"/>
              <a:t> aspiración. </a:t>
            </a:r>
          </a:p>
          <a:p>
            <a:pPr>
              <a:lnSpc>
                <a:spcPct val="100000"/>
              </a:lnSpc>
            </a:pPr>
            <a:r>
              <a:rPr dirty="0" lang="es-CO" sz="1800"/>
              <a:t>Limitaciones: esófago cervical, no estandarizado.</a:t>
            </a:r>
          </a:p>
          <a:p>
            <a:pPr>
              <a:lnSpc>
                <a:spcPct val="100000"/>
              </a:lnSpc>
            </a:pPr>
            <a:endParaRPr dirty="0" lang="es-CO" sz="1800"/>
          </a:p>
        </p:txBody>
      </p:sp>
      <p:pic>
        <p:nvPicPr>
          <p:cNvPr descr="VIdeocinedeglución.mov" id="6" name="Elementos multimedia en línea 5">
            <a:hlinkClick action="ppaction://media" r:id=""/>
            <a:extLst>
              <a:ext uri="{FF2B5EF4-FFF2-40B4-BE49-F238E27FC236}">
                <a16:creationId xmlns:a16="http://schemas.microsoft.com/office/drawing/2014/main" id="{4D2DAE3F-E73D-104E-BAE8-1F2E5B2554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35"/>
          <a:stretch/>
        </p:blipFill>
        <p:spPr>
          <a:xfrm>
            <a:off x="7442876" y="530135"/>
            <a:ext cx="4509780" cy="3636879"/>
          </a:xfrm>
          <a:prstGeom prst="rect">
            <a:avLst/>
          </a:prstGeom>
        </p:spPr>
      </p:pic>
    </p:spTree>
    <p:extLst>
      <p:ext uri="{BB962C8B-B14F-4D97-AF65-F5344CB8AC3E}">
        <p14:creationId xmlns:p14="http://schemas.microsoft.com/office/powerpoint/2010/main" val="4050947011"/>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cmd="playFrom(0.0)" type="call">
                                      <p:cBhvr>
                                        <p:cTn dur="150455" fill="hold" id="6"/>
                                        <p:tgtEl>
                                          <p:spTgt spid="6"/>
                                        </p:tgtEl>
                                      </p:cBhvr>
                                    </p:cmd>
                                  </p:childTnLst>
                                </p:cTn>
                              </p:par>
                            </p:childTnLst>
                          </p:cTn>
                        </p:par>
                      </p:childTnLst>
                    </p:cTn>
                  </p:par>
                </p:childTnLst>
              </p:cTn>
              <p:prevCondLst>
                <p:cond delay="0" evt="onPrev">
                  <p:tgtEl>
                    <p:sldTgt/>
                  </p:tgtEl>
                </p:cond>
              </p:prevCondLst>
              <p:nextCondLst>
                <p:cond delay="0" evt="onNext">
                  <p:tgtEl>
                    <p:sldTgt/>
                  </p:tgtEl>
                </p:cond>
              </p:nextCondLst>
            </p:seq>
            <p:video>
              <p:cMediaNode vol="80000">
                <p:cTn display="0" fill="hold" id="7">
                  <p:stCondLst>
                    <p:cond delay="indefinite"/>
                  </p:stCondLst>
                </p:cTn>
                <p:tgtEl>
                  <p:spTgt spid="6"/>
                </p:tgtEl>
              </p:cMediaNode>
            </p:video>
            <p:seq concurrent="1" nextAc="seek">
              <p:cTn evtFilter="cancelBubble" fill="hold" id="8" nodeType="interactiveSeq" restart="whenNotActive">
                <p:stCondLst>
                  <p:cond delay="0" evt="onClick">
                    <p:tgtEl>
                      <p:spTgt spid="6"/>
                    </p:tgtEl>
                  </p:cond>
                </p:stCondLst>
                <p:endSync delay="0" evt="end">
                  <p:rtn val="all"/>
                </p:endSync>
                <p:childTnLst>
                  <p:par>
                    <p:cTn fill="hold" id="9">
                      <p:stCondLst>
                        <p:cond delay="0"/>
                      </p:stCondLst>
                      <p:childTnLst>
                        <p:par>
                          <p:cTn fill="hold" id="10">
                            <p:stCondLst>
                              <p:cond delay="0"/>
                            </p:stCondLst>
                            <p:childTnLst>
                              <p:par>
                                <p:cTn fill="hold" id="11" nodeType="clickEffect" presetClass="mediacall" presetID="2" presetSubtype="0">
                                  <p:stCondLst>
                                    <p:cond delay="0"/>
                                  </p:stCondLst>
                                  <p:childTnLst>
                                    <p:cmd cmd="togglePause" type="call">
                                      <p:cBhvr>
                                        <p:cTn dur="1" fill="hold" id="12"/>
                                        <p:tgtEl>
                                          <p:spTgt spid="6"/>
                                        </p:tgtEl>
                                      </p:cBhvr>
                                    </p:cmd>
                                  </p:childTnLst>
                                </p:cTn>
                              </p:par>
                            </p:childTnLst>
                          </p:cTn>
                        </p:par>
                      </p:childTnLst>
                    </p:cTn>
                  </p:par>
                </p:childTnLst>
              </p:cTn>
              <p:nextCondLst>
                <p:cond delay="0" evt="onClick">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614884" y="140533"/>
            <a:ext cx="10515600" cy="1325563"/>
          </a:xfrm>
        </p:spPr>
        <p:txBody>
          <a:bodyPr/>
          <a:lstStyle/>
          <a:p>
            <a:r>
              <a:rPr lang="es-CO" dirty="0"/>
              <a:t>Introducción</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877484" y="1354574"/>
            <a:ext cx="7657046" cy="2636400"/>
          </a:xfrm>
        </p:spPr>
        <p:txBody>
          <a:bodyPr>
            <a:noAutofit/>
          </a:bodyPr>
          <a:lstStyle/>
          <a:p>
            <a:pPr fontAlgn="base">
              <a:lnSpc>
                <a:spcPct val="100000"/>
              </a:lnSpc>
            </a:pPr>
            <a:r>
              <a:rPr lang="es-CO" dirty="0">
                <a:solidFill>
                  <a:srgbClr val="142B48"/>
                </a:solidFill>
              </a:rPr>
              <a:t>Sensación subjetiva de dificultad o anomalía para tragar.</a:t>
            </a:r>
          </a:p>
          <a:p>
            <a:pPr fontAlgn="base">
              <a:lnSpc>
                <a:spcPct val="100000"/>
              </a:lnSpc>
            </a:pPr>
            <a:r>
              <a:rPr lang="es-CO" dirty="0">
                <a:solidFill>
                  <a:srgbClr val="142B48"/>
                </a:solidFill>
              </a:rPr>
              <a:t>Síntoma de alarma </a:t>
            </a:r>
            <a:r>
              <a:rPr lang="es-CO" dirty="0">
                <a:solidFill>
                  <a:srgbClr val="142B48"/>
                </a:solidFill>
                <a:sym typeface="Wingdings" pitchFamily="2" charset="2"/>
              </a:rPr>
              <a:t> ¡</a:t>
            </a:r>
            <a:r>
              <a:rPr lang="es-CO" dirty="0">
                <a:solidFill>
                  <a:srgbClr val="142B48"/>
                </a:solidFill>
              </a:rPr>
              <a:t>evaluación inmediata!</a:t>
            </a:r>
          </a:p>
          <a:p>
            <a:pPr fontAlgn="base">
              <a:lnSpc>
                <a:spcPct val="100000"/>
              </a:lnSpc>
            </a:pPr>
            <a:r>
              <a:rPr lang="es-CO" dirty="0">
                <a:solidFill>
                  <a:srgbClr val="142B48"/>
                </a:solidFill>
              </a:rPr>
              <a:t>Definir la causa exacta e iniciar la terapia adecuada. </a:t>
            </a:r>
          </a:p>
          <a:p>
            <a:pPr marL="0" indent="0" fontAlgn="base">
              <a:lnSpc>
                <a:spcPct val="100000"/>
              </a:lnSpc>
              <a:buNone/>
            </a:pPr>
            <a:br>
              <a:rPr lang="es-CO" dirty="0">
                <a:solidFill>
                  <a:srgbClr val="142B48"/>
                </a:solidFill>
              </a:rPr>
            </a:br>
            <a:endParaRPr lang="es-CO" dirty="0">
              <a:solidFill>
                <a:srgbClr val="142B48"/>
              </a:solidFill>
            </a:endParaRPr>
          </a:p>
          <a:p>
            <a:pPr>
              <a:lnSpc>
                <a:spcPct val="100000"/>
              </a:lnSpc>
            </a:pPr>
            <a:endParaRPr lang="es-CO" dirty="0">
              <a:solidFill>
                <a:srgbClr val="142B48"/>
              </a:solidFill>
            </a:endParaRP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877484" y="2670659"/>
            <a:ext cx="10135073" cy="2413346"/>
          </a:xfrm>
        </p:spPr>
        <p:txBody>
          <a:bodyPr/>
          <a:lstStyle/>
          <a:p>
            <a:pPr fontAlgn="base">
              <a:lnSpc>
                <a:spcPct val="100000"/>
              </a:lnSpc>
            </a:pPr>
            <a:r>
              <a:rPr lang="es-CO" dirty="0">
                <a:solidFill>
                  <a:srgbClr val="142B48"/>
                </a:solidFill>
              </a:rPr>
              <a:t>Anomalía estructural.</a:t>
            </a:r>
          </a:p>
          <a:p>
            <a:pPr fontAlgn="base">
              <a:lnSpc>
                <a:spcPct val="100000"/>
              </a:lnSpc>
            </a:pPr>
            <a:r>
              <a:rPr lang="es-CO" dirty="0">
                <a:solidFill>
                  <a:srgbClr val="142B48"/>
                </a:solidFill>
              </a:rPr>
              <a:t>Anomalía motilidad: paso de sólidos o líquidos de la boca al estómago. </a:t>
            </a:r>
          </a:p>
          <a:p>
            <a:pPr>
              <a:lnSpc>
                <a:spcPct val="100000"/>
              </a:lnSpc>
            </a:pPr>
            <a:endParaRPr lang="es-CO" dirty="0">
              <a:solidFill>
                <a:srgbClr val="142B48"/>
              </a:solidFill>
            </a:endParaRPr>
          </a:p>
        </p:txBody>
      </p:sp>
      <p:pic>
        <p:nvPicPr>
          <p:cNvPr id="6" name="Imagen 5">
            <a:extLst>
              <a:ext uri="{FF2B5EF4-FFF2-40B4-BE49-F238E27FC236}">
                <a16:creationId xmlns:a16="http://schemas.microsoft.com/office/drawing/2014/main" id="{EDF925EC-FAD6-B44D-9D2F-CB5639E41942}"/>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8724424" y="625683"/>
            <a:ext cx="2852692" cy="2130010"/>
          </a:xfrm>
          <a:prstGeom prst="rect">
            <a:avLst/>
          </a:prstGeom>
        </p:spPr>
      </p:pic>
      <p:graphicFrame>
        <p:nvGraphicFramePr>
          <p:cNvPr id="7" name="Diagrama 6">
            <a:extLst>
              <a:ext uri="{FF2B5EF4-FFF2-40B4-BE49-F238E27FC236}">
                <a16:creationId xmlns:a16="http://schemas.microsoft.com/office/drawing/2014/main" id="{DC814A08-3F34-2646-9AD0-4754E66BB4E8}"/>
              </a:ext>
            </a:extLst>
          </p:cNvPr>
          <p:cNvGraphicFramePr/>
          <p:nvPr>
            <p:extLst>
              <p:ext uri="{D42A27DB-BD31-4B8C-83A1-F6EECF244321}">
                <p14:modId xmlns:p14="http://schemas.microsoft.com/office/powerpoint/2010/main" val="2028830413"/>
              </p:ext>
            </p:extLst>
          </p:nvPr>
        </p:nvGraphicFramePr>
        <p:xfrm>
          <a:off x="5547138" y="3870589"/>
          <a:ext cx="5655313" cy="2897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9943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480391" y="133176"/>
            <a:ext cx="10515600" cy="1325563"/>
          </a:xfrm>
        </p:spPr>
        <p:txBody>
          <a:bodyPr/>
          <a:lstStyle/>
          <a:p>
            <a:r>
              <a:rPr lang="es-CO" dirty="0"/>
              <a:t>Pruebas diagnósticas</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685802" y="1458739"/>
            <a:ext cx="10667997" cy="2090392"/>
          </a:xfrm>
        </p:spPr>
        <p:txBody>
          <a:bodyPr/>
          <a:lstStyle/>
          <a:p>
            <a:pPr marL="0" indent="0">
              <a:lnSpc>
                <a:spcPct val="100000"/>
              </a:lnSpc>
              <a:buNone/>
            </a:pPr>
            <a:r>
              <a:rPr lang="es-CO" b="1" dirty="0"/>
              <a:t>Laringoscopia nasofaríngea: </a:t>
            </a:r>
          </a:p>
          <a:p>
            <a:pPr>
              <a:lnSpc>
                <a:spcPct val="100000"/>
              </a:lnSpc>
            </a:pPr>
            <a:r>
              <a:rPr lang="es-CO" sz="1800" dirty="0"/>
              <a:t>Oro </a:t>
            </a:r>
            <a:r>
              <a:rPr lang="es-CO" sz="1800" dirty="0">
                <a:sym typeface="Wingdings" pitchFamily="2" charset="2"/>
              </a:rPr>
              <a:t></a:t>
            </a:r>
            <a:r>
              <a:rPr lang="es-CO" sz="1800" dirty="0"/>
              <a:t> hipofaringe, laringe, esófago proximal.</a:t>
            </a:r>
          </a:p>
          <a:p>
            <a:pPr>
              <a:lnSpc>
                <a:spcPct val="100000"/>
              </a:lnSpc>
            </a:pPr>
            <a:r>
              <a:rPr lang="es-CO" sz="1800" dirty="0"/>
              <a:t>Descartar lesión estructural.</a:t>
            </a:r>
          </a:p>
          <a:p>
            <a:pPr>
              <a:lnSpc>
                <a:spcPct val="100000"/>
              </a:lnSpc>
            </a:pPr>
            <a:r>
              <a:rPr lang="es-CO" sz="1800" dirty="0"/>
              <a:t>Valléculas, senos piriformes, regiones perilaríngeas.</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5120228" y="3990974"/>
            <a:ext cx="6684145" cy="2413346"/>
          </a:xfrm>
        </p:spPr>
        <p:txBody>
          <a:bodyPr>
            <a:normAutofit/>
          </a:bodyPr>
          <a:lstStyle/>
          <a:p>
            <a:pPr marL="0" indent="0">
              <a:lnSpc>
                <a:spcPct val="100000"/>
              </a:lnSpc>
              <a:buNone/>
            </a:pPr>
            <a:r>
              <a:rPr lang="es-CO" b="1" dirty="0"/>
              <a:t>Nasoendoscopia </a:t>
            </a:r>
            <a:r>
              <a:rPr lang="es-CO" b="1" dirty="0">
                <a:sym typeface="Wingdings" pitchFamily="2" charset="2"/>
              </a:rPr>
              <a:t></a:t>
            </a:r>
            <a:r>
              <a:rPr lang="es-CO" b="1" dirty="0"/>
              <a:t> fibra óptica:</a:t>
            </a:r>
          </a:p>
          <a:p>
            <a:pPr>
              <a:lnSpc>
                <a:spcPct val="100000"/>
              </a:lnSpc>
            </a:pPr>
            <a:r>
              <a:rPr lang="es-CO" sz="1800" dirty="0"/>
              <a:t>Anomalías estructurales. </a:t>
            </a:r>
          </a:p>
          <a:p>
            <a:pPr>
              <a:lnSpc>
                <a:spcPct val="100000"/>
              </a:lnSpc>
            </a:pPr>
            <a:r>
              <a:rPr lang="es-CO" sz="1800" dirty="0"/>
              <a:t>Bx.</a:t>
            </a:r>
          </a:p>
          <a:p>
            <a:pPr>
              <a:lnSpc>
                <a:spcPct val="100000"/>
              </a:lnSpc>
            </a:pPr>
            <a:r>
              <a:rPr lang="es-CO" sz="1800" dirty="0"/>
              <a:t>Vía transnasal.</a:t>
            </a:r>
          </a:p>
          <a:p>
            <a:pPr>
              <a:lnSpc>
                <a:spcPct val="100000"/>
              </a:lnSpc>
            </a:pPr>
            <a:r>
              <a:rPr lang="es-CO" sz="1800" dirty="0"/>
              <a:t>Bolos de alimentos y líquidos.</a:t>
            </a:r>
          </a:p>
          <a:p>
            <a:pPr>
              <a:lnSpc>
                <a:spcPct val="100000"/>
              </a:lnSpc>
            </a:pPr>
            <a:r>
              <a:rPr lang="es-CO" sz="1800" dirty="0"/>
              <a:t>Estructura y función de la orofaringe (fase faríngea).</a:t>
            </a:r>
          </a:p>
          <a:p>
            <a:pPr>
              <a:lnSpc>
                <a:spcPct val="100000"/>
              </a:lnSpc>
            </a:pPr>
            <a:endParaRPr lang="es-CO" dirty="0"/>
          </a:p>
        </p:txBody>
      </p:sp>
      <p:pic>
        <p:nvPicPr>
          <p:cNvPr id="6" name="Imagen 5">
            <a:extLst>
              <a:ext uri="{FF2B5EF4-FFF2-40B4-BE49-F238E27FC236}">
                <a16:creationId xmlns:a16="http://schemas.microsoft.com/office/drawing/2014/main" id="{7CCA634A-B2D1-A44E-AB3A-DC4EA0B0ACB1}"/>
              </a:ext>
            </a:extLst>
          </p:cNvPr>
          <p:cNvPicPr>
            <a:picLocks noChangeAspect="1"/>
          </p:cNvPicPr>
          <p:nvPr/>
        </p:nvPicPr>
        <p:blipFill>
          <a:blip r:embed="rId3"/>
          <a:stretch>
            <a:fillRect/>
          </a:stretch>
        </p:blipFill>
        <p:spPr>
          <a:xfrm>
            <a:off x="7164888" y="1091854"/>
            <a:ext cx="4828012" cy="2295527"/>
          </a:xfrm>
          <a:prstGeom prst="rect">
            <a:avLst/>
          </a:prstGeom>
        </p:spPr>
      </p:pic>
    </p:spTree>
    <p:extLst>
      <p:ext uri="{BB962C8B-B14F-4D97-AF65-F5344CB8AC3E}">
        <p14:creationId xmlns:p14="http://schemas.microsoft.com/office/powerpoint/2010/main" val="3464925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33400" y="95077"/>
            <a:ext cx="10515600" cy="1325563"/>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623573" y="1225065"/>
            <a:ext cx="7327731" cy="3641381"/>
          </a:xfrm>
        </p:spPr>
        <p:txBody>
          <a:bodyPr>
            <a:normAutofit/>
          </a:bodyPr>
          <a:lstStyle/>
          <a:p>
            <a:pPr marL="0" indent="0">
              <a:lnSpc>
                <a:spcPct val="100000"/>
              </a:lnSpc>
              <a:buNone/>
            </a:pPr>
            <a:r>
              <a:rPr lang="es-CO" b="1" dirty="0"/>
              <a:t>Estenosis esofágica: </a:t>
            </a:r>
          </a:p>
          <a:p>
            <a:pPr>
              <a:lnSpc>
                <a:spcPct val="100000"/>
              </a:lnSpc>
            </a:pPr>
            <a:r>
              <a:rPr lang="es-CO" sz="1800" dirty="0"/>
              <a:t>Disfagia a sólidos </a:t>
            </a:r>
            <a:r>
              <a:rPr lang="es-CO" sz="1800" dirty="0">
                <a:sym typeface="Wingdings" pitchFamily="2" charset="2"/>
              </a:rPr>
              <a:t> </a:t>
            </a:r>
            <a:r>
              <a:rPr lang="es-CO" sz="1800" dirty="0"/>
              <a:t>progresión gradual.</a:t>
            </a:r>
          </a:p>
          <a:p>
            <a:pPr>
              <a:lnSpc>
                <a:spcPct val="100000"/>
              </a:lnSpc>
            </a:pPr>
            <a:r>
              <a:rPr lang="es-CO" sz="1800" dirty="0"/>
              <a:t>ERGE, Rt, esofagitis eosinofílica.</a:t>
            </a:r>
          </a:p>
          <a:p>
            <a:pPr>
              <a:lnSpc>
                <a:spcPct val="100000"/>
              </a:lnSpc>
            </a:pPr>
            <a:r>
              <a:rPr lang="es-CO" sz="1800" dirty="0"/>
              <a:t>Rt extra esofágica </a:t>
            </a:r>
            <a:r>
              <a:rPr lang="es-CO" sz="1800" dirty="0">
                <a:sym typeface="Wingdings" pitchFamily="2" charset="2"/>
              </a:rPr>
              <a:t></a:t>
            </a:r>
            <a:r>
              <a:rPr lang="es-CO" sz="1800" dirty="0"/>
              <a:t> esofagitis crónica por radiación </a:t>
            </a:r>
            <a:r>
              <a:rPr lang="es-CO" sz="1800" dirty="0">
                <a:sym typeface="Wingdings" pitchFamily="2" charset="2"/>
              </a:rPr>
              <a:t></a:t>
            </a:r>
            <a:r>
              <a:rPr lang="es-CO" sz="1800" dirty="0"/>
              <a:t> proximal.</a:t>
            </a:r>
          </a:p>
          <a:p>
            <a:pPr>
              <a:lnSpc>
                <a:spcPct val="100000"/>
              </a:lnSpc>
            </a:pPr>
            <a:r>
              <a:rPr lang="es-CO" sz="1800" dirty="0"/>
              <a:t>Ingestión de cáusticos.</a:t>
            </a:r>
          </a:p>
          <a:p>
            <a:pPr>
              <a:lnSpc>
                <a:spcPct val="100000"/>
              </a:lnSpc>
            </a:pPr>
            <a:endParaRPr lang="es-CO" dirty="0"/>
          </a:p>
        </p:txBody>
      </p:sp>
      <p:sp>
        <p:nvSpPr>
          <p:cNvPr id="6" name="Marcador de contenido 2">
            <a:extLst>
              <a:ext uri="{FF2B5EF4-FFF2-40B4-BE49-F238E27FC236}">
                <a16:creationId xmlns:a16="http://schemas.microsoft.com/office/drawing/2014/main" id="{60C39C26-4B44-DC40-8A39-15136219AC74}"/>
              </a:ext>
            </a:extLst>
          </p:cNvPr>
          <p:cNvSpPr txBox="1">
            <a:spLocks/>
          </p:cNvSpPr>
          <p:nvPr/>
        </p:nvSpPr>
        <p:spPr>
          <a:xfrm>
            <a:off x="4669654" y="3429000"/>
            <a:ext cx="4046082" cy="3641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CO" b="1" dirty="0"/>
              <a:t>Estenosis péptica </a:t>
            </a:r>
            <a:r>
              <a:rPr lang="es-CO" b="1" dirty="0">
                <a:sym typeface="Wingdings" pitchFamily="2" charset="2"/>
              </a:rPr>
              <a:t></a:t>
            </a:r>
            <a:r>
              <a:rPr lang="es-CO" b="1" dirty="0"/>
              <a:t> esofagitis erosiva: </a:t>
            </a:r>
          </a:p>
          <a:p>
            <a:pPr>
              <a:lnSpc>
                <a:spcPct val="100000"/>
              </a:lnSpc>
            </a:pPr>
            <a:r>
              <a:rPr lang="es-CO" sz="1800" dirty="0"/>
              <a:t>Benigna </a:t>
            </a:r>
            <a:r>
              <a:rPr lang="es-CO" sz="1800" dirty="0">
                <a:sym typeface="Wingdings" pitchFamily="2" charset="2"/>
              </a:rPr>
              <a:t></a:t>
            </a:r>
            <a:r>
              <a:rPr lang="es-CO" sz="1800" dirty="0"/>
              <a:t> unión EG.</a:t>
            </a:r>
          </a:p>
          <a:p>
            <a:pPr>
              <a:lnSpc>
                <a:spcPct val="100000"/>
              </a:lnSpc>
            </a:pPr>
            <a:r>
              <a:rPr lang="es-CO" sz="1800" dirty="0"/>
              <a:t>Edad avanzada, hombres, mayor duración de síntomas.</a:t>
            </a:r>
          </a:p>
          <a:p>
            <a:pPr>
              <a:lnSpc>
                <a:spcPct val="100000"/>
              </a:lnSpc>
            </a:pPr>
            <a:r>
              <a:rPr lang="es-CO" sz="1800" dirty="0"/>
              <a:t>Esclerosis sistémica, ax Zollinger-Ellison.</a:t>
            </a:r>
          </a:p>
          <a:p>
            <a:pPr>
              <a:lnSpc>
                <a:spcPct val="100000"/>
              </a:lnSpc>
            </a:pPr>
            <a:r>
              <a:rPr lang="es-CO" sz="1800" dirty="0"/>
              <a:t>Sondas nasogástrica.</a:t>
            </a:r>
          </a:p>
          <a:p>
            <a:pPr>
              <a:lnSpc>
                <a:spcPct val="100000"/>
              </a:lnSpc>
            </a:pPr>
            <a:r>
              <a:rPr lang="es-CO" sz="1800" dirty="0"/>
              <a:t>Miotomía de Heller.</a:t>
            </a:r>
          </a:p>
        </p:txBody>
      </p:sp>
      <p:pic>
        <p:nvPicPr>
          <p:cNvPr id="7" name="Imagen 6">
            <a:extLst>
              <a:ext uri="{FF2B5EF4-FFF2-40B4-BE49-F238E27FC236}">
                <a16:creationId xmlns:a16="http://schemas.microsoft.com/office/drawing/2014/main" id="{BCBDF5C2-CCF7-3644-A04E-FE55694D87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51054" y="1109201"/>
            <a:ext cx="2797946" cy="2048934"/>
          </a:xfrm>
          <a:prstGeom prst="rect">
            <a:avLst/>
          </a:prstGeom>
        </p:spPr>
      </p:pic>
      <p:pic>
        <p:nvPicPr>
          <p:cNvPr id="9" name="Imagen 8">
            <a:extLst>
              <a:ext uri="{FF2B5EF4-FFF2-40B4-BE49-F238E27FC236}">
                <a16:creationId xmlns:a16="http://schemas.microsoft.com/office/drawing/2014/main" id="{79E57F58-7303-E842-9730-C8A0AC6ED7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74877" y="3929536"/>
            <a:ext cx="3409113" cy="2473918"/>
          </a:xfrm>
          <a:prstGeom prst="rect">
            <a:avLst/>
          </a:prstGeom>
        </p:spPr>
      </p:pic>
    </p:spTree>
    <p:extLst>
      <p:ext uri="{BB962C8B-B14F-4D97-AF65-F5344CB8AC3E}">
        <p14:creationId xmlns:p14="http://schemas.microsoft.com/office/powerpoint/2010/main" val="3237043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482601" y="73514"/>
            <a:ext cx="10515600" cy="1325563"/>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4881733" y="4247358"/>
            <a:ext cx="6855039" cy="3641381"/>
          </a:xfrm>
        </p:spPr>
        <p:txBody>
          <a:bodyPr>
            <a:normAutofit/>
          </a:bodyPr>
          <a:lstStyle/>
          <a:p>
            <a:pPr marL="0" indent="0">
              <a:lnSpc>
                <a:spcPct val="100000"/>
              </a:lnSpc>
              <a:buNone/>
            </a:pPr>
            <a:r>
              <a:rPr lang="es-CO" b="1" dirty="0"/>
              <a:t>Pseudoacalasia </a:t>
            </a:r>
            <a:r>
              <a:rPr lang="es-CO" b="1" dirty="0">
                <a:sym typeface="Wingdings" pitchFamily="2" charset="2"/>
              </a:rPr>
              <a:t></a:t>
            </a:r>
            <a:r>
              <a:rPr lang="es-CO" b="1" dirty="0"/>
              <a:t> infiltración plexo mientérico:</a:t>
            </a:r>
          </a:p>
          <a:p>
            <a:pPr>
              <a:lnSpc>
                <a:spcPct val="100000"/>
              </a:lnSpc>
            </a:pPr>
            <a:r>
              <a:rPr lang="es-CO" sz="1800" dirty="0"/>
              <a:t>Síntomas de corta duración (&lt; 6 meses), &gt; 60 años, pérdida de peso excesiva, dificultad para el paso del endoscopio.</a:t>
            </a:r>
          </a:p>
          <a:p>
            <a:pPr>
              <a:lnSpc>
                <a:spcPct val="100000"/>
              </a:lnSpc>
            </a:pPr>
            <a:r>
              <a:rPr lang="es-CO" sz="1800" dirty="0"/>
              <a:t>EUS + aspiración con aguja fina.</a:t>
            </a:r>
          </a:p>
        </p:txBody>
      </p:sp>
      <p:sp>
        <p:nvSpPr>
          <p:cNvPr id="6" name="Marcador de contenido 2">
            <a:extLst>
              <a:ext uri="{FF2B5EF4-FFF2-40B4-BE49-F238E27FC236}">
                <a16:creationId xmlns:a16="http://schemas.microsoft.com/office/drawing/2014/main" id="{60C39C26-4B44-DC40-8A39-15136219AC74}"/>
              </a:ext>
            </a:extLst>
          </p:cNvPr>
          <p:cNvSpPr txBox="1">
            <a:spLocks/>
          </p:cNvSpPr>
          <p:nvPr/>
        </p:nvSpPr>
        <p:spPr>
          <a:xfrm>
            <a:off x="4974454" y="3489668"/>
            <a:ext cx="6762318" cy="3641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CO" dirty="0"/>
          </a:p>
        </p:txBody>
      </p:sp>
      <p:sp>
        <p:nvSpPr>
          <p:cNvPr id="7" name="Marcador de contenido 2">
            <a:extLst>
              <a:ext uri="{FF2B5EF4-FFF2-40B4-BE49-F238E27FC236}">
                <a16:creationId xmlns:a16="http://schemas.microsoft.com/office/drawing/2014/main" id="{68A05907-6C96-3949-A2A4-2362717AF0F4}"/>
              </a:ext>
            </a:extLst>
          </p:cNvPr>
          <p:cNvSpPr txBox="1">
            <a:spLocks/>
          </p:cNvSpPr>
          <p:nvPr/>
        </p:nvSpPr>
        <p:spPr>
          <a:xfrm>
            <a:off x="784307" y="1399077"/>
            <a:ext cx="6235925" cy="3641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CO" b="1" dirty="0"/>
              <a:t>Carcinoma:</a:t>
            </a:r>
          </a:p>
          <a:p>
            <a:pPr>
              <a:lnSpc>
                <a:spcPct val="100000"/>
              </a:lnSpc>
            </a:pPr>
            <a:r>
              <a:rPr lang="es-CO" sz="1800" dirty="0"/>
              <a:t>De esófago o cardias.</a:t>
            </a:r>
          </a:p>
          <a:p>
            <a:pPr>
              <a:lnSpc>
                <a:spcPct val="100000"/>
              </a:lnSpc>
            </a:pPr>
            <a:r>
              <a:rPr lang="es-CO" sz="1800" dirty="0"/>
              <a:t>Rápidamente progresiva.</a:t>
            </a:r>
          </a:p>
          <a:p>
            <a:pPr>
              <a:lnSpc>
                <a:spcPct val="100000"/>
              </a:lnSpc>
            </a:pPr>
            <a:r>
              <a:rPr lang="es-CO" sz="1800" dirty="0"/>
              <a:t>Dolor torácico, odinofagia, anemia, anorexia, pérdida de peso. </a:t>
            </a:r>
          </a:p>
          <a:p>
            <a:pPr>
              <a:lnSpc>
                <a:spcPct val="100000"/>
              </a:lnSpc>
            </a:pPr>
            <a:endParaRPr lang="es-CO" dirty="0"/>
          </a:p>
        </p:txBody>
      </p:sp>
      <p:pic>
        <p:nvPicPr>
          <p:cNvPr id="4" name="Imagen 3">
            <a:extLst>
              <a:ext uri="{FF2B5EF4-FFF2-40B4-BE49-F238E27FC236}">
                <a16:creationId xmlns:a16="http://schemas.microsoft.com/office/drawing/2014/main" id="{6257A418-15D5-F443-A220-770C752DEC16}"/>
              </a:ext>
            </a:extLst>
          </p:cNvPr>
          <p:cNvPicPr>
            <a:picLocks noChangeAspect="1"/>
          </p:cNvPicPr>
          <p:nvPr/>
        </p:nvPicPr>
        <p:blipFill>
          <a:blip r:embed="rId3"/>
          <a:stretch>
            <a:fillRect/>
          </a:stretch>
        </p:blipFill>
        <p:spPr>
          <a:xfrm>
            <a:off x="7232311" y="1333108"/>
            <a:ext cx="3180364" cy="2382203"/>
          </a:xfrm>
          <a:prstGeom prst="rect">
            <a:avLst/>
          </a:prstGeom>
        </p:spPr>
      </p:pic>
    </p:spTree>
    <p:extLst>
      <p:ext uri="{BB962C8B-B14F-4D97-AF65-F5344CB8AC3E}">
        <p14:creationId xmlns:p14="http://schemas.microsoft.com/office/powerpoint/2010/main" val="288361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20734" y="-85906"/>
            <a:ext cx="10515600" cy="1204217"/>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613530" y="835835"/>
            <a:ext cx="4597543" cy="3289721"/>
          </a:xfrm>
        </p:spPr>
        <p:txBody>
          <a:bodyPr>
            <a:normAutofit fontScale="62500" lnSpcReduction="20000"/>
          </a:bodyPr>
          <a:lstStyle/>
          <a:p>
            <a:pPr marL="0" indent="0">
              <a:lnSpc>
                <a:spcPct val="120000"/>
              </a:lnSpc>
              <a:buNone/>
            </a:pPr>
            <a:r>
              <a:rPr lang="es-CO" sz="2900" b="1" dirty="0">
                <a:latin typeface="Montserrat" pitchFamily="2" charset="77"/>
              </a:rPr>
              <a:t>Esofagitis eosinofílica: </a:t>
            </a:r>
          </a:p>
          <a:p>
            <a:pPr>
              <a:lnSpc>
                <a:spcPct val="120000"/>
              </a:lnSpc>
            </a:pPr>
            <a:r>
              <a:rPr lang="es-CO" sz="2600" dirty="0"/>
              <a:t>Enfermedad crónica, inmunitaria, mediada por ags.</a:t>
            </a:r>
          </a:p>
          <a:p>
            <a:pPr>
              <a:lnSpc>
                <a:spcPct val="120000"/>
              </a:lnSpc>
            </a:pPr>
            <a:r>
              <a:rPr lang="es-CO" sz="2600" dirty="0"/>
              <a:t>Disfunción esofágica</a:t>
            </a:r>
          </a:p>
          <a:p>
            <a:pPr>
              <a:lnSpc>
                <a:spcPct val="120000"/>
              </a:lnSpc>
            </a:pPr>
            <a:r>
              <a:rPr lang="es-CO" sz="2600" dirty="0"/>
              <a:t>15%, H: 20 a 30 años.</a:t>
            </a:r>
          </a:p>
          <a:p>
            <a:pPr>
              <a:lnSpc>
                <a:spcPct val="120000"/>
              </a:lnSpc>
            </a:pPr>
            <a:r>
              <a:rPr lang="es-CO" sz="2600" dirty="0"/>
              <a:t>Sólidos con síntomas intermitentes.</a:t>
            </a:r>
          </a:p>
          <a:p>
            <a:pPr>
              <a:lnSpc>
                <a:spcPct val="120000"/>
              </a:lnSpc>
            </a:pPr>
            <a:r>
              <a:rPr lang="es-CO" sz="2600" dirty="0"/>
              <a:t>Estenosis proximal.</a:t>
            </a:r>
          </a:p>
          <a:p>
            <a:pPr>
              <a:lnSpc>
                <a:spcPct val="120000"/>
              </a:lnSpc>
            </a:pPr>
            <a:r>
              <a:rPr lang="es-CO" sz="2600" dirty="0"/>
              <a:t>Surcos lineales.</a:t>
            </a:r>
          </a:p>
          <a:p>
            <a:pPr>
              <a:lnSpc>
                <a:spcPct val="120000"/>
              </a:lnSpc>
            </a:pPr>
            <a:r>
              <a:rPr lang="es-CO" sz="2600" dirty="0"/>
              <a:t>Pápulas blanquecinas.</a:t>
            </a:r>
          </a:p>
          <a:p>
            <a:pPr>
              <a:lnSpc>
                <a:spcPct val="120000"/>
              </a:lnSpc>
            </a:pPr>
            <a:endParaRPr lang="es-CO"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762417" y="4964901"/>
            <a:ext cx="7322475" cy="3030155"/>
          </a:xfrm>
        </p:spPr>
        <p:txBody>
          <a:bodyPr>
            <a:normAutofit/>
          </a:bodyPr>
          <a:lstStyle/>
          <a:p>
            <a:pPr>
              <a:lnSpc>
                <a:spcPct val="100000"/>
              </a:lnSpc>
            </a:pPr>
            <a:r>
              <a:rPr lang="es-CO" sz="1600" dirty="0"/>
              <a:t>Esófago de pequeño calibre.</a:t>
            </a:r>
          </a:p>
          <a:p>
            <a:pPr>
              <a:lnSpc>
                <a:spcPct val="100000"/>
              </a:lnSpc>
            </a:pPr>
            <a:r>
              <a:rPr lang="es-CO" sz="1600" dirty="0"/>
              <a:t>Dx: EDS + Bx = &gt; # de Eos (&gt; 15 x C)</a:t>
            </a:r>
          </a:p>
          <a:p>
            <a:pPr>
              <a:lnSpc>
                <a:spcPct val="100000"/>
              </a:lnSpc>
            </a:pPr>
            <a:r>
              <a:rPr lang="es-CO" sz="1600" dirty="0"/>
              <a:t>S 15% - 48%, E 90% - 95%</a:t>
            </a:r>
          </a:p>
          <a:p>
            <a:pPr>
              <a:lnSpc>
                <a:spcPct val="100000"/>
              </a:lnSpc>
            </a:pPr>
            <a:r>
              <a:rPr lang="es-CO" sz="1600" dirty="0"/>
              <a:t>Síndrome de Boerhaave.</a:t>
            </a:r>
          </a:p>
          <a:p>
            <a:pPr>
              <a:lnSpc>
                <a:spcPct val="100000"/>
              </a:lnSpc>
            </a:pPr>
            <a:r>
              <a:rPr lang="es-CO" sz="1600" dirty="0"/>
              <a:t>Tto: alergología, IBP, fluticasona/budesonida ingerida, dilataciones.</a:t>
            </a:r>
          </a:p>
        </p:txBody>
      </p:sp>
      <p:pic>
        <p:nvPicPr>
          <p:cNvPr id="6" name="Imagen 5">
            <a:extLst>
              <a:ext uri="{FF2B5EF4-FFF2-40B4-BE49-F238E27FC236}">
                <a16:creationId xmlns:a16="http://schemas.microsoft.com/office/drawing/2014/main" id="{2D973D39-FD27-794A-A5E0-41859BE0B5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27889" y="2131714"/>
            <a:ext cx="2857004" cy="2812363"/>
          </a:xfrm>
          <a:prstGeom prst="rect">
            <a:avLst/>
          </a:prstGeom>
        </p:spPr>
      </p:pic>
      <p:pic>
        <p:nvPicPr>
          <p:cNvPr id="7" name="Imagen 6">
            <a:extLst>
              <a:ext uri="{FF2B5EF4-FFF2-40B4-BE49-F238E27FC236}">
                <a16:creationId xmlns:a16="http://schemas.microsoft.com/office/drawing/2014/main" id="{D73C1317-8974-9347-871C-2BDF9FCCC9FF}"/>
              </a:ext>
            </a:extLst>
          </p:cNvPr>
          <p:cNvPicPr>
            <a:picLocks noChangeAspect="1"/>
          </p:cNvPicPr>
          <p:nvPr/>
        </p:nvPicPr>
        <p:blipFill>
          <a:blip r:embed="rId4"/>
          <a:stretch>
            <a:fillRect/>
          </a:stretch>
        </p:blipFill>
        <p:spPr>
          <a:xfrm>
            <a:off x="5276983" y="1505869"/>
            <a:ext cx="3774659" cy="3289721"/>
          </a:xfrm>
          <a:prstGeom prst="rect">
            <a:avLst/>
          </a:prstGeom>
        </p:spPr>
      </p:pic>
      <p:pic>
        <p:nvPicPr>
          <p:cNvPr id="8" name="Imagen 7">
            <a:extLst>
              <a:ext uri="{FF2B5EF4-FFF2-40B4-BE49-F238E27FC236}">
                <a16:creationId xmlns:a16="http://schemas.microsoft.com/office/drawing/2014/main" id="{BEBE5A66-C631-704B-B1EF-EF8A1E491397}"/>
              </a:ext>
            </a:extLst>
          </p:cNvPr>
          <p:cNvPicPr>
            <a:picLocks noChangeAspect="1"/>
          </p:cNvPicPr>
          <p:nvPr/>
        </p:nvPicPr>
        <p:blipFill>
          <a:blip r:embed="rId5"/>
          <a:stretch>
            <a:fillRect/>
          </a:stretch>
        </p:blipFill>
        <p:spPr>
          <a:xfrm>
            <a:off x="5385950" y="1325563"/>
            <a:ext cx="3556724" cy="3556724"/>
          </a:xfrm>
          <a:prstGeom prst="rect">
            <a:avLst/>
          </a:prstGeom>
        </p:spPr>
      </p:pic>
      <p:pic>
        <p:nvPicPr>
          <p:cNvPr id="9" name="Imagen 8">
            <a:extLst>
              <a:ext uri="{FF2B5EF4-FFF2-40B4-BE49-F238E27FC236}">
                <a16:creationId xmlns:a16="http://schemas.microsoft.com/office/drawing/2014/main" id="{E02DC11F-488D-A343-8F40-2CBC4246A0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94149" y="1134172"/>
            <a:ext cx="2724834" cy="4033116"/>
          </a:xfrm>
          <a:prstGeom prst="rect">
            <a:avLst/>
          </a:prstGeom>
        </p:spPr>
      </p:pic>
    </p:spTree>
    <p:extLst>
      <p:ext uri="{BB962C8B-B14F-4D97-AF65-F5344CB8AC3E}">
        <p14:creationId xmlns:p14="http://schemas.microsoft.com/office/powerpoint/2010/main" val="4254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59904" y="77916"/>
            <a:ext cx="10515600" cy="1325563"/>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740340" y="1123798"/>
            <a:ext cx="8287660" cy="3181141"/>
          </a:xfrm>
        </p:spPr>
        <p:txBody>
          <a:bodyPr>
            <a:normAutofit/>
          </a:bodyPr>
          <a:lstStyle/>
          <a:p>
            <a:pPr marL="0" indent="0">
              <a:buNone/>
            </a:pPr>
            <a:r>
              <a:rPr lang="es-CO" b="1" dirty="0"/>
              <a:t>Membranas y anillos esofágicos:</a:t>
            </a:r>
          </a:p>
          <a:p>
            <a:r>
              <a:rPr lang="es-CO" sz="1800" dirty="0"/>
              <a:t>Red: pliegue mucoso delgado </a:t>
            </a:r>
            <a:r>
              <a:rPr lang="es-CO" sz="1800" dirty="0">
                <a:sym typeface="Wingdings" pitchFamily="2" charset="2"/>
              </a:rPr>
              <a:t></a:t>
            </a:r>
            <a:r>
              <a:rPr lang="es-CO" sz="1800" dirty="0"/>
              <a:t>sobresale a la luz </a:t>
            </a:r>
            <a:r>
              <a:rPr lang="es-CO" sz="1800" dirty="0">
                <a:sym typeface="Wingdings" pitchFamily="2" charset="2"/>
              </a:rPr>
              <a:t></a:t>
            </a:r>
            <a:r>
              <a:rPr lang="es-CO" sz="1800" dirty="0"/>
              <a:t> epitelio escamoso.</a:t>
            </a:r>
          </a:p>
          <a:p>
            <a:r>
              <a:rPr lang="es-CO" sz="1800" dirty="0"/>
              <a:t>Parte anterior esófago cervical </a:t>
            </a:r>
            <a:r>
              <a:rPr lang="es-CO" sz="1800" dirty="0">
                <a:sym typeface="Wingdings" pitchFamily="2" charset="2"/>
              </a:rPr>
              <a:t></a:t>
            </a:r>
            <a:r>
              <a:rPr lang="es-CO" sz="1800" dirty="0"/>
              <a:t> estrechamiento focal.</a:t>
            </a:r>
          </a:p>
          <a:p>
            <a:endParaRPr lang="es-CO" dirty="0"/>
          </a:p>
          <a:p>
            <a:pPr marL="0" indent="0">
              <a:buNone/>
            </a:pPr>
            <a:r>
              <a:rPr lang="es-CO" b="1" dirty="0"/>
              <a:t>Anillos: estructuras mucosas o musculares:</a:t>
            </a:r>
          </a:p>
          <a:p>
            <a:r>
              <a:rPr lang="es-CO" sz="1800" dirty="0"/>
              <a:t>Unión GE, lisos, delgados, cubiertos por mucosa escamosa y epitelio columnar.</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669654" y="4025258"/>
            <a:ext cx="4036797" cy="3647955"/>
          </a:xfrm>
        </p:spPr>
        <p:txBody>
          <a:bodyPr>
            <a:normAutofit/>
          </a:bodyPr>
          <a:lstStyle/>
          <a:p>
            <a:pPr>
              <a:lnSpc>
                <a:spcPct val="100000"/>
              </a:lnSpc>
            </a:pPr>
            <a:r>
              <a:rPr lang="es-CO" sz="1800" dirty="0"/>
              <a:t>Disfagia intermitente para sólidos.</a:t>
            </a:r>
          </a:p>
          <a:p>
            <a:pPr>
              <a:lnSpc>
                <a:spcPct val="100000"/>
              </a:lnSpc>
            </a:pPr>
            <a:r>
              <a:rPr lang="es-CO" sz="1800" dirty="0"/>
              <a:t>Deficiencia de Fe (Plummer Vinson).</a:t>
            </a:r>
          </a:p>
          <a:p>
            <a:pPr>
              <a:lnSpc>
                <a:spcPct val="100000"/>
              </a:lnSpc>
            </a:pPr>
            <a:r>
              <a:rPr lang="es-CO" sz="1800" dirty="0"/>
              <a:t>Anemia, coiloniquia.</a:t>
            </a:r>
          </a:p>
          <a:p>
            <a:pPr>
              <a:lnSpc>
                <a:spcPct val="100000"/>
              </a:lnSpc>
            </a:pPr>
            <a:r>
              <a:rPr lang="es-CO" sz="1800" dirty="0"/>
              <a:t>Comprometer parcial o completamente la luz.</a:t>
            </a:r>
          </a:p>
          <a:p>
            <a:pPr>
              <a:lnSpc>
                <a:spcPct val="100000"/>
              </a:lnSpc>
            </a:pPr>
            <a:endParaRPr lang="es-CO" sz="1800" dirty="0"/>
          </a:p>
        </p:txBody>
      </p:sp>
      <p:pic>
        <p:nvPicPr>
          <p:cNvPr id="7" name="Imagen 6">
            <a:extLst>
              <a:ext uri="{FF2B5EF4-FFF2-40B4-BE49-F238E27FC236}">
                <a16:creationId xmlns:a16="http://schemas.microsoft.com/office/drawing/2014/main" id="{61AF69A2-8555-DB43-84C4-9E0AFAE40AEB}"/>
              </a:ext>
            </a:extLst>
          </p:cNvPr>
          <p:cNvPicPr>
            <a:picLocks noChangeAspect="1"/>
          </p:cNvPicPr>
          <p:nvPr/>
        </p:nvPicPr>
        <p:blipFill>
          <a:blip r:embed="rId3"/>
          <a:stretch>
            <a:fillRect/>
          </a:stretch>
        </p:blipFill>
        <p:spPr>
          <a:xfrm>
            <a:off x="9399228" y="250661"/>
            <a:ext cx="2525486" cy="3496827"/>
          </a:xfrm>
          <a:prstGeom prst="rect">
            <a:avLst/>
          </a:prstGeom>
        </p:spPr>
      </p:pic>
      <p:pic>
        <p:nvPicPr>
          <p:cNvPr id="8" name="Imagen 7">
            <a:extLst>
              <a:ext uri="{FF2B5EF4-FFF2-40B4-BE49-F238E27FC236}">
                <a16:creationId xmlns:a16="http://schemas.microsoft.com/office/drawing/2014/main" id="{556E9E60-9333-8E4E-97B9-46063487E9E5}"/>
              </a:ext>
            </a:extLst>
          </p:cNvPr>
          <p:cNvPicPr>
            <a:picLocks noChangeAspect="1"/>
          </p:cNvPicPr>
          <p:nvPr/>
        </p:nvPicPr>
        <p:blipFill>
          <a:blip r:embed="rId4"/>
          <a:stretch>
            <a:fillRect/>
          </a:stretch>
        </p:blipFill>
        <p:spPr>
          <a:xfrm>
            <a:off x="9448907" y="2483556"/>
            <a:ext cx="2525486" cy="4308183"/>
          </a:xfrm>
          <a:prstGeom prst="rect">
            <a:avLst/>
          </a:prstGeom>
        </p:spPr>
      </p:pic>
      <p:pic>
        <p:nvPicPr>
          <p:cNvPr id="9" name="Imagen 8">
            <a:extLst>
              <a:ext uri="{FF2B5EF4-FFF2-40B4-BE49-F238E27FC236}">
                <a16:creationId xmlns:a16="http://schemas.microsoft.com/office/drawing/2014/main" id="{1B4B4BAC-FB18-6240-838E-F754D6422CEA}"/>
              </a:ext>
            </a:extLst>
          </p:cNvPr>
          <p:cNvPicPr>
            <a:picLocks noChangeAspect="1"/>
          </p:cNvPicPr>
          <p:nvPr/>
        </p:nvPicPr>
        <p:blipFill>
          <a:blip r:embed="rId5"/>
          <a:stretch>
            <a:fillRect/>
          </a:stretch>
        </p:blipFill>
        <p:spPr>
          <a:xfrm>
            <a:off x="9299871" y="452574"/>
            <a:ext cx="2724200" cy="2724200"/>
          </a:xfrm>
          <a:prstGeom prst="rect">
            <a:avLst/>
          </a:prstGeom>
        </p:spPr>
      </p:pic>
      <p:pic>
        <p:nvPicPr>
          <p:cNvPr id="10" name="Imagen 9">
            <a:extLst>
              <a:ext uri="{FF2B5EF4-FFF2-40B4-BE49-F238E27FC236}">
                <a16:creationId xmlns:a16="http://schemas.microsoft.com/office/drawing/2014/main" id="{A39DE502-7734-DC49-9FDC-7D589D4588B7}"/>
              </a:ext>
            </a:extLst>
          </p:cNvPr>
          <p:cNvPicPr>
            <a:picLocks noChangeAspect="1"/>
          </p:cNvPicPr>
          <p:nvPr/>
        </p:nvPicPr>
        <p:blipFill>
          <a:blip r:embed="rId6"/>
          <a:stretch>
            <a:fillRect/>
          </a:stretch>
        </p:blipFill>
        <p:spPr>
          <a:xfrm>
            <a:off x="8909365" y="3518887"/>
            <a:ext cx="3194218" cy="3181141"/>
          </a:xfrm>
          <a:prstGeom prst="rect">
            <a:avLst/>
          </a:prstGeom>
        </p:spPr>
      </p:pic>
    </p:spTree>
    <p:extLst>
      <p:ext uri="{BB962C8B-B14F-4D97-AF65-F5344CB8AC3E}">
        <p14:creationId xmlns:p14="http://schemas.microsoft.com/office/powerpoint/2010/main" val="282228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01063" y="103584"/>
            <a:ext cx="10515600" cy="1325563"/>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790364" y="1222031"/>
            <a:ext cx="6432071" cy="2693986"/>
          </a:xfrm>
        </p:spPr>
        <p:txBody>
          <a:bodyPr/>
          <a:lstStyle/>
          <a:p>
            <a:pPr marL="0" indent="0">
              <a:lnSpc>
                <a:spcPct val="100000"/>
              </a:lnSpc>
              <a:buNone/>
            </a:pPr>
            <a:r>
              <a:rPr lang="es-CO" b="1" dirty="0"/>
              <a:t>Anomalías cardiovasculares:</a:t>
            </a:r>
          </a:p>
          <a:p>
            <a:pPr>
              <a:lnSpc>
                <a:spcPct val="100000"/>
              </a:lnSpc>
            </a:pPr>
            <a:r>
              <a:rPr lang="es-CO" sz="1800" dirty="0"/>
              <a:t>Compresión extrínseca.</a:t>
            </a:r>
          </a:p>
          <a:p>
            <a:pPr>
              <a:lnSpc>
                <a:spcPct val="100000"/>
              </a:lnSpc>
            </a:pPr>
            <a:r>
              <a:rPr lang="es-CO" sz="1800" dirty="0"/>
              <a:t>Anillos vasculares completos: arco aórtico doble, derecho, subclavia izquierda retroesofágica, ligamento arterioso izquierdo.</a:t>
            </a:r>
          </a:p>
          <a:p>
            <a:pPr>
              <a:lnSpc>
                <a:spcPct val="100000"/>
              </a:lnSpc>
            </a:pPr>
            <a:r>
              <a:rPr lang="es-CO" sz="1800" dirty="0"/>
              <a:t>EUS, TAC.</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5014211" y="4502010"/>
            <a:ext cx="6684145" cy="2413346"/>
          </a:xfrm>
        </p:spPr>
        <p:txBody>
          <a:bodyPr>
            <a:normAutofit/>
          </a:bodyPr>
          <a:lstStyle/>
          <a:p>
            <a:pPr>
              <a:lnSpc>
                <a:spcPct val="100000"/>
              </a:lnSpc>
            </a:pPr>
            <a:r>
              <a:rPr lang="es-CO" sz="1800" dirty="0"/>
              <a:t>Disfagia lusoria </a:t>
            </a:r>
            <a:r>
              <a:rPr lang="es-CO" sz="1800" dirty="0">
                <a:sym typeface="Wingdings" pitchFamily="2" charset="2"/>
              </a:rPr>
              <a:t> </a:t>
            </a:r>
            <a:r>
              <a:rPr lang="es-CO" sz="1800" dirty="0"/>
              <a:t>subclavia derecha aberrante.</a:t>
            </a:r>
          </a:p>
          <a:p>
            <a:pPr>
              <a:lnSpc>
                <a:spcPct val="100000"/>
              </a:lnSpc>
            </a:pPr>
            <a:r>
              <a:rPr lang="es-CO" sz="1800" dirty="0"/>
              <a:t>Ateroesclerosis grave.</a:t>
            </a:r>
          </a:p>
          <a:p>
            <a:pPr>
              <a:lnSpc>
                <a:spcPct val="100000"/>
              </a:lnSpc>
            </a:pPr>
            <a:r>
              <a:rPr lang="es-CO" sz="1800" dirty="0"/>
              <a:t>Aneurisma aorta torácica </a:t>
            </a:r>
            <a:r>
              <a:rPr lang="es-CO" sz="1800" dirty="0">
                <a:sym typeface="Wingdings" pitchFamily="2" charset="2"/>
              </a:rPr>
              <a:t></a:t>
            </a:r>
            <a:r>
              <a:rPr lang="es-CO" sz="1800" dirty="0"/>
              <a:t> disfagia aórtica.</a:t>
            </a:r>
          </a:p>
          <a:p>
            <a:pPr>
              <a:lnSpc>
                <a:spcPct val="100000"/>
              </a:lnSpc>
            </a:pPr>
            <a:r>
              <a:rPr lang="es-CO" sz="1800" dirty="0"/>
              <a:t>Causas congénitas: tos, disfagia, dolor torácico, sx de Horner.</a:t>
            </a:r>
          </a:p>
        </p:txBody>
      </p:sp>
      <p:pic>
        <p:nvPicPr>
          <p:cNvPr id="6" name="Imagen 5">
            <a:extLst>
              <a:ext uri="{FF2B5EF4-FFF2-40B4-BE49-F238E27FC236}">
                <a16:creationId xmlns:a16="http://schemas.microsoft.com/office/drawing/2014/main" id="{A95A7098-75C8-9247-B802-DF0776E8C1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43"/>
          <a:stretch/>
        </p:blipFill>
        <p:spPr>
          <a:xfrm>
            <a:off x="7511736" y="1291784"/>
            <a:ext cx="4380351" cy="2963508"/>
          </a:xfrm>
          <a:prstGeom prst="rect">
            <a:avLst/>
          </a:prstGeom>
        </p:spPr>
      </p:pic>
    </p:spTree>
    <p:extLst>
      <p:ext uri="{BB962C8B-B14F-4D97-AF65-F5344CB8AC3E}">
        <p14:creationId xmlns:p14="http://schemas.microsoft.com/office/powerpoint/2010/main" val="901272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496389" y="10320"/>
            <a:ext cx="10515600" cy="1325563"/>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838202" y="1064367"/>
            <a:ext cx="10857409" cy="3030556"/>
          </a:xfrm>
        </p:spPr>
        <p:txBody>
          <a:bodyPr>
            <a:normAutofit fontScale="92500" lnSpcReduction="10000"/>
          </a:bodyPr>
          <a:lstStyle/>
          <a:p>
            <a:pPr marL="0" indent="0">
              <a:lnSpc>
                <a:spcPct val="120000"/>
              </a:lnSpc>
              <a:buNone/>
            </a:pPr>
            <a:r>
              <a:rPr lang="es-CO" sz="2200" b="1" dirty="0"/>
              <a:t>Acalasia:</a:t>
            </a:r>
          </a:p>
          <a:p>
            <a:pPr>
              <a:lnSpc>
                <a:spcPct val="120000"/>
              </a:lnSpc>
            </a:pPr>
            <a:r>
              <a:rPr lang="es-CO" sz="1900" dirty="0"/>
              <a:t>Trastorno de motilidad.</a:t>
            </a:r>
          </a:p>
          <a:p>
            <a:pPr>
              <a:lnSpc>
                <a:spcPct val="120000"/>
              </a:lnSpc>
            </a:pPr>
            <a:r>
              <a:rPr lang="es-CO" sz="1900" dirty="0"/>
              <a:t>Disfagia a líquidos solos, sólidos y líquidos.</a:t>
            </a:r>
          </a:p>
          <a:p>
            <a:pPr>
              <a:lnSpc>
                <a:spcPct val="120000"/>
              </a:lnSpc>
            </a:pPr>
            <a:r>
              <a:rPr lang="es-CO" sz="1900" dirty="0"/>
              <a:t>Empeoramiento progresivo.</a:t>
            </a:r>
          </a:p>
          <a:p>
            <a:pPr>
              <a:lnSpc>
                <a:spcPct val="120000"/>
              </a:lnSpc>
            </a:pPr>
            <a:r>
              <a:rPr lang="es-CO" sz="1900" dirty="0"/>
              <a:t>Primaria </a:t>
            </a:r>
            <a:r>
              <a:rPr lang="es-CO" sz="1900" dirty="0">
                <a:sym typeface="Wingdings" pitchFamily="2" charset="2"/>
              </a:rPr>
              <a:t> </a:t>
            </a:r>
            <a:r>
              <a:rPr lang="es-CO" sz="1900" dirty="0"/>
              <a:t>etiología desconocida.</a:t>
            </a:r>
          </a:p>
          <a:p>
            <a:pPr>
              <a:lnSpc>
                <a:spcPct val="120000"/>
              </a:lnSpc>
            </a:pPr>
            <a:r>
              <a:rPr lang="es-CO" sz="1900" dirty="0"/>
              <a:t>Pérdida de peristalsis normal esófago distal.</a:t>
            </a:r>
          </a:p>
          <a:p>
            <a:pPr>
              <a:lnSpc>
                <a:spcPct val="120000"/>
              </a:lnSpc>
            </a:pPr>
            <a:r>
              <a:rPr lang="es-CO" sz="1900" dirty="0"/>
              <a:t>Falla relajación EEI.</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669654" y="4494196"/>
            <a:ext cx="7668120" cy="2413346"/>
          </a:xfrm>
        </p:spPr>
        <p:txBody>
          <a:bodyPr>
            <a:noAutofit/>
          </a:bodyPr>
          <a:lstStyle/>
          <a:p>
            <a:pPr>
              <a:lnSpc>
                <a:spcPct val="100000"/>
              </a:lnSpc>
            </a:pPr>
            <a:r>
              <a:rPr lang="es-CO" sz="1800" dirty="0"/>
              <a:t>Cualquier edad: 25 – 60 años.</a:t>
            </a:r>
          </a:p>
          <a:p>
            <a:pPr>
              <a:lnSpc>
                <a:spcPct val="100000"/>
              </a:lnSpc>
            </a:pPr>
            <a:r>
              <a:rPr lang="es-CO" sz="1800" dirty="0"/>
              <a:t>H = M.</a:t>
            </a:r>
          </a:p>
          <a:p>
            <a:pPr>
              <a:lnSpc>
                <a:spcPct val="100000"/>
              </a:lnSpc>
            </a:pPr>
            <a:r>
              <a:rPr lang="es-CO" sz="1800" dirty="0"/>
              <a:t>Regurgitación, dolor en pecho, acidez, dificultad para eructar.</a:t>
            </a:r>
          </a:p>
          <a:p>
            <a:pPr>
              <a:lnSpc>
                <a:spcPct val="100000"/>
              </a:lnSpc>
            </a:pPr>
            <a:r>
              <a:rPr lang="es-CO" sz="1800" dirty="0"/>
              <a:t>Manometría (sin obstrucción mecánica) + EDS, esofagograma.</a:t>
            </a:r>
          </a:p>
          <a:p>
            <a:pPr>
              <a:lnSpc>
                <a:spcPct val="100000"/>
              </a:lnSpc>
            </a:pPr>
            <a:r>
              <a:rPr lang="es-CO" sz="1800" dirty="0"/>
              <a:t>”Pico de pájaro”, aperistalsis, vaciado deficiente, relajación incompleta.</a:t>
            </a:r>
          </a:p>
          <a:p>
            <a:pPr>
              <a:lnSpc>
                <a:spcPct val="100000"/>
              </a:lnSpc>
            </a:pPr>
            <a:endParaRPr lang="es-CO" sz="1800" dirty="0"/>
          </a:p>
          <a:p>
            <a:pPr>
              <a:lnSpc>
                <a:spcPct val="100000"/>
              </a:lnSpc>
            </a:pPr>
            <a:endParaRPr lang="es-CO" sz="1800" dirty="0"/>
          </a:p>
        </p:txBody>
      </p:sp>
      <p:pic>
        <p:nvPicPr>
          <p:cNvPr id="6" name="Imagen 5">
            <a:extLst>
              <a:ext uri="{FF2B5EF4-FFF2-40B4-BE49-F238E27FC236}">
                <a16:creationId xmlns:a16="http://schemas.microsoft.com/office/drawing/2014/main" id="{0AFB46D3-692B-2B4A-A992-AC54344B0F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00917" y="1894745"/>
            <a:ext cx="2537177" cy="2096229"/>
          </a:xfrm>
          <a:prstGeom prst="rect">
            <a:avLst/>
          </a:prstGeom>
        </p:spPr>
      </p:pic>
      <p:pic>
        <p:nvPicPr>
          <p:cNvPr id="7" name="Imagen 6">
            <a:extLst>
              <a:ext uri="{FF2B5EF4-FFF2-40B4-BE49-F238E27FC236}">
                <a16:creationId xmlns:a16="http://schemas.microsoft.com/office/drawing/2014/main" id="{963B90D9-642B-174E-933C-A24EF14E0C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38094" y="1157131"/>
            <a:ext cx="2981766" cy="3271660"/>
          </a:xfrm>
          <a:prstGeom prst="rect">
            <a:avLst/>
          </a:prstGeom>
        </p:spPr>
      </p:pic>
    </p:spTree>
    <p:extLst>
      <p:ext uri="{BB962C8B-B14F-4D97-AF65-F5344CB8AC3E}">
        <p14:creationId xmlns:p14="http://schemas.microsoft.com/office/powerpoint/2010/main" val="455339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480391" y="-156697"/>
            <a:ext cx="10515600" cy="1325563"/>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681748" y="984371"/>
            <a:ext cx="10314243" cy="3191099"/>
          </a:xfrm>
        </p:spPr>
        <p:txBody>
          <a:bodyPr>
            <a:normAutofit fontScale="70000" lnSpcReduction="20000"/>
          </a:bodyPr>
          <a:lstStyle/>
          <a:p>
            <a:pPr marL="0" indent="0">
              <a:buNone/>
            </a:pPr>
            <a:r>
              <a:rPr lang="es-CO" sz="2900" b="1" dirty="0"/>
              <a:t>Trastornos de la motilidad:</a:t>
            </a:r>
          </a:p>
          <a:p>
            <a:r>
              <a:rPr lang="es-CO" sz="2600" dirty="0"/>
              <a:t>EDS + Bx – normal = manometría o esofagograma.</a:t>
            </a:r>
          </a:p>
          <a:p>
            <a:pPr marL="0" indent="0">
              <a:buNone/>
            </a:pPr>
            <a:endParaRPr lang="es-CO" dirty="0"/>
          </a:p>
          <a:p>
            <a:pPr marL="0" indent="0">
              <a:buNone/>
            </a:pPr>
            <a:r>
              <a:rPr lang="es-CO" sz="2900" b="1" dirty="0"/>
              <a:t>Trastorno motilidad hipertensiva o espástica: Dx con manometría.</a:t>
            </a:r>
          </a:p>
          <a:p>
            <a:pPr marL="0" indent="0">
              <a:buNone/>
            </a:pPr>
            <a:endParaRPr lang="es-CO" dirty="0"/>
          </a:p>
          <a:p>
            <a:pPr marL="0" indent="0">
              <a:buNone/>
            </a:pPr>
            <a:r>
              <a:rPr lang="es-CO" sz="2900" b="1" dirty="0"/>
              <a:t>Martillo neumático </a:t>
            </a:r>
            <a:r>
              <a:rPr lang="es-CO" sz="2900" b="1" dirty="0">
                <a:sym typeface="Wingdings" pitchFamily="2" charset="2"/>
              </a:rPr>
              <a:t></a:t>
            </a:r>
            <a:r>
              <a:rPr lang="es-CO" sz="2900" b="1" dirty="0"/>
              <a:t> espasmo esofágico distal y esófago hipercontráctil: </a:t>
            </a:r>
          </a:p>
          <a:p>
            <a:r>
              <a:rPr lang="es-CO" sz="2600" dirty="0"/>
              <a:t>Intermitente no progresiva </a:t>
            </a:r>
            <a:r>
              <a:rPr lang="es-CO" sz="2600" dirty="0">
                <a:sym typeface="Wingdings" pitchFamily="2" charset="2"/>
              </a:rPr>
              <a:t></a:t>
            </a:r>
            <a:r>
              <a:rPr lang="es-CO" sz="2600" dirty="0"/>
              <a:t> sólidos y líquidos.</a:t>
            </a:r>
          </a:p>
          <a:p>
            <a:r>
              <a:rPr lang="es-CO" sz="2600" dirty="0"/>
              <a:t>Dolor torácico.</a:t>
            </a:r>
          </a:p>
          <a:p>
            <a:r>
              <a:rPr lang="es-CO" sz="2600" dirty="0"/>
              <a:t>Conracciones no peristálticas graves </a:t>
            </a:r>
            <a:r>
              <a:rPr lang="es-CO" sz="2600" dirty="0">
                <a:sym typeface="Wingdings" pitchFamily="2" charset="2"/>
              </a:rPr>
              <a:t> </a:t>
            </a:r>
            <a:r>
              <a:rPr lang="es-CO" sz="2600" dirty="0"/>
              <a:t>esófago en cuenta de rosario o sacacorchos.</a:t>
            </a:r>
          </a:p>
          <a:p>
            <a:endParaRPr lang="es-CO"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669655" y="4314282"/>
            <a:ext cx="5140866" cy="2413346"/>
          </a:xfrm>
        </p:spPr>
        <p:txBody>
          <a:bodyPr>
            <a:normAutofit/>
          </a:bodyPr>
          <a:lstStyle/>
          <a:p>
            <a:pPr marL="0" indent="0">
              <a:lnSpc>
                <a:spcPct val="100000"/>
              </a:lnSpc>
              <a:buNone/>
            </a:pPr>
            <a:r>
              <a:rPr lang="es-CO" b="1" dirty="0"/>
              <a:t>Obstrucción flujo de salida unión GE:</a:t>
            </a:r>
          </a:p>
          <a:p>
            <a:pPr>
              <a:lnSpc>
                <a:spcPct val="100000"/>
              </a:lnSpc>
            </a:pPr>
            <a:r>
              <a:rPr lang="es-CO" sz="1800" dirty="0"/>
              <a:t>Falla de la apertura con peristalsis normal.</a:t>
            </a:r>
          </a:p>
          <a:p>
            <a:pPr>
              <a:lnSpc>
                <a:spcPct val="100000"/>
              </a:lnSpc>
            </a:pPr>
            <a:r>
              <a:rPr lang="es-CO" sz="1800" dirty="0"/>
              <a:t>Acalasia u obstrucción mecánica.</a:t>
            </a:r>
          </a:p>
          <a:p>
            <a:pPr>
              <a:lnSpc>
                <a:spcPct val="100000"/>
              </a:lnSpc>
            </a:pPr>
            <a:r>
              <a:rPr lang="es-CO" sz="1800" dirty="0"/>
              <a:t>Disfagia contínua intermitente. </a:t>
            </a:r>
          </a:p>
        </p:txBody>
      </p:sp>
      <p:pic>
        <p:nvPicPr>
          <p:cNvPr id="6" name="Imagen 5">
            <a:extLst>
              <a:ext uri="{FF2B5EF4-FFF2-40B4-BE49-F238E27FC236}">
                <a16:creationId xmlns:a16="http://schemas.microsoft.com/office/drawing/2014/main" id="{44A7B884-75ED-1041-B284-3348F3A60D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53"/>
          <a:stretch/>
        </p:blipFill>
        <p:spPr>
          <a:xfrm>
            <a:off x="9810520" y="200548"/>
            <a:ext cx="1867219" cy="2251105"/>
          </a:xfrm>
          <a:prstGeom prst="rect">
            <a:avLst/>
          </a:prstGeom>
        </p:spPr>
      </p:pic>
      <p:pic>
        <p:nvPicPr>
          <p:cNvPr id="7" name="Imagen 6">
            <a:extLst>
              <a:ext uri="{FF2B5EF4-FFF2-40B4-BE49-F238E27FC236}">
                <a16:creationId xmlns:a16="http://schemas.microsoft.com/office/drawing/2014/main" id="{8D0E1F94-608B-E148-A908-4AB121FD5E85}"/>
              </a:ext>
            </a:extLst>
          </p:cNvPr>
          <p:cNvPicPr>
            <a:picLocks noChangeAspect="1"/>
          </p:cNvPicPr>
          <p:nvPr/>
        </p:nvPicPr>
        <p:blipFill>
          <a:blip r:embed="rId4"/>
          <a:stretch>
            <a:fillRect/>
          </a:stretch>
        </p:blipFill>
        <p:spPr>
          <a:xfrm>
            <a:off x="9810520" y="3905448"/>
            <a:ext cx="2027582" cy="2822180"/>
          </a:xfrm>
          <a:prstGeom prst="rect">
            <a:avLst/>
          </a:prstGeom>
        </p:spPr>
      </p:pic>
    </p:spTree>
    <p:extLst>
      <p:ext uri="{BB962C8B-B14F-4D97-AF65-F5344CB8AC3E}">
        <p14:creationId xmlns:p14="http://schemas.microsoft.com/office/powerpoint/2010/main" val="3341879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685801" y="225355"/>
            <a:ext cx="10515600" cy="1325563"/>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593036" y="1659591"/>
            <a:ext cx="6192077" cy="2165350"/>
          </a:xfrm>
        </p:spPr>
        <p:txBody>
          <a:bodyPr/>
          <a:lstStyle/>
          <a:p>
            <a:pPr marL="0" indent="0">
              <a:lnSpc>
                <a:spcPct val="100000"/>
              </a:lnSpc>
              <a:buNone/>
            </a:pPr>
            <a:r>
              <a:rPr lang="es-CO" b="1" dirty="0"/>
              <a:t>Motilidad esofágica ineficaz:</a:t>
            </a:r>
          </a:p>
          <a:p>
            <a:pPr>
              <a:lnSpc>
                <a:spcPct val="100000"/>
              </a:lnSpc>
            </a:pPr>
            <a:r>
              <a:rPr lang="es-CO" sz="1800" dirty="0"/>
              <a:t>50% - 90% de las degluciones son débiles o fallan </a:t>
            </a:r>
            <a:r>
              <a:rPr lang="es-CO" sz="1800" dirty="0">
                <a:sym typeface="Wingdings" pitchFamily="2" charset="2"/>
              </a:rPr>
              <a:t></a:t>
            </a:r>
            <a:r>
              <a:rPr lang="es-CO" sz="1800" dirty="0"/>
              <a:t> manometría.</a:t>
            </a:r>
          </a:p>
          <a:p>
            <a:pPr>
              <a:lnSpc>
                <a:spcPct val="100000"/>
              </a:lnSpc>
            </a:pPr>
            <a:r>
              <a:rPr lang="es-CO" sz="1800" dirty="0"/>
              <a:t>No siempre se correlaciona con síntomas </a:t>
            </a:r>
            <a:r>
              <a:rPr lang="es-CO" sz="1800" dirty="0">
                <a:sym typeface="Wingdings" pitchFamily="2" charset="2"/>
              </a:rPr>
              <a:t></a:t>
            </a:r>
            <a:r>
              <a:rPr lang="es-CO" sz="1800" dirty="0"/>
              <a:t> 30%. </a:t>
            </a:r>
          </a:p>
          <a:p>
            <a:pPr>
              <a:lnSpc>
                <a:spcPct val="100000"/>
              </a:lnSpc>
            </a:pPr>
            <a:endParaRPr lang="es-CO"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914819" y="3738733"/>
            <a:ext cx="7108049" cy="2941983"/>
          </a:xfrm>
        </p:spPr>
        <p:txBody>
          <a:bodyPr>
            <a:normAutofit/>
          </a:bodyPr>
          <a:lstStyle/>
          <a:p>
            <a:pPr marL="0" indent="0">
              <a:lnSpc>
                <a:spcPct val="110000"/>
              </a:lnSpc>
              <a:buNone/>
            </a:pPr>
            <a:r>
              <a:rPr lang="es-CO" b="1" dirty="0"/>
              <a:t>Ausencia de contractilidad:</a:t>
            </a:r>
          </a:p>
          <a:p>
            <a:pPr>
              <a:lnSpc>
                <a:spcPct val="110000"/>
              </a:lnSpc>
            </a:pPr>
            <a:r>
              <a:rPr lang="es-CO" sz="1800" dirty="0"/>
              <a:t>Falla peristaltismo del cuerpo esofágico.</a:t>
            </a:r>
          </a:p>
          <a:p>
            <a:pPr>
              <a:lnSpc>
                <a:spcPct val="110000"/>
              </a:lnSpc>
            </a:pPr>
            <a:r>
              <a:rPr lang="es-CO" sz="1800" dirty="0"/>
              <a:t>100% fallos en la deglución.</a:t>
            </a:r>
          </a:p>
          <a:p>
            <a:pPr>
              <a:lnSpc>
                <a:spcPct val="110000"/>
              </a:lnSpc>
            </a:pPr>
            <a:r>
              <a:rPr lang="es-CO" sz="1800" dirty="0"/>
              <a:t>Idiopática.</a:t>
            </a:r>
          </a:p>
          <a:p>
            <a:pPr>
              <a:lnSpc>
                <a:spcPct val="110000"/>
              </a:lnSpc>
            </a:pPr>
            <a:r>
              <a:rPr lang="es-CO" sz="1800" dirty="0"/>
              <a:t>Trastornos sistémicos: ES, síndrome de tejido conectivo mixto. </a:t>
            </a:r>
          </a:p>
          <a:p>
            <a:pPr>
              <a:lnSpc>
                <a:spcPct val="110000"/>
              </a:lnSpc>
            </a:pPr>
            <a:r>
              <a:rPr lang="es-CO" sz="1800" dirty="0"/>
              <a:t>Disfagia persistente o intermitente. </a:t>
            </a:r>
          </a:p>
        </p:txBody>
      </p:sp>
      <p:pic>
        <p:nvPicPr>
          <p:cNvPr id="6" name="Imagen 5">
            <a:extLst>
              <a:ext uri="{FF2B5EF4-FFF2-40B4-BE49-F238E27FC236}">
                <a16:creationId xmlns:a16="http://schemas.microsoft.com/office/drawing/2014/main" id="{43859B4B-4FFA-F548-9075-76A52900FEF3}"/>
              </a:ext>
            </a:extLst>
          </p:cNvPr>
          <p:cNvPicPr>
            <a:picLocks noChangeAspect="1"/>
          </p:cNvPicPr>
          <p:nvPr/>
        </p:nvPicPr>
        <p:blipFill>
          <a:blip r:embed="rId3"/>
          <a:stretch>
            <a:fillRect/>
          </a:stretch>
        </p:blipFill>
        <p:spPr>
          <a:xfrm>
            <a:off x="6785113" y="1274038"/>
            <a:ext cx="5237755" cy="2154962"/>
          </a:xfrm>
          <a:prstGeom prst="rect">
            <a:avLst/>
          </a:prstGeom>
        </p:spPr>
      </p:pic>
    </p:spTree>
    <p:extLst>
      <p:ext uri="{BB962C8B-B14F-4D97-AF65-F5344CB8AC3E}">
        <p14:creationId xmlns:p14="http://schemas.microsoft.com/office/powerpoint/2010/main" val="739279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06896" y="259107"/>
            <a:ext cx="10515600" cy="1325563"/>
          </a:xfrm>
        </p:spPr>
        <p:txBody>
          <a:bodyPr/>
          <a:lstStyle/>
          <a:p>
            <a:r>
              <a:rPr lang="es-CO" dirty="0"/>
              <a:t>Diganóstico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762001" y="1900582"/>
            <a:ext cx="10667997" cy="2090392"/>
          </a:xfrm>
        </p:spPr>
        <p:txBody>
          <a:bodyPr/>
          <a:lstStyle/>
          <a:p>
            <a:pPr marL="0" indent="0">
              <a:lnSpc>
                <a:spcPct val="100000"/>
              </a:lnSpc>
              <a:buNone/>
            </a:pPr>
            <a:r>
              <a:rPr lang="es-CO" b="1" dirty="0"/>
              <a:t>Esclerosis sistémica </a:t>
            </a:r>
            <a:r>
              <a:rPr lang="es-CO" b="1" dirty="0">
                <a:sym typeface="Wingdings" pitchFamily="2" charset="2"/>
              </a:rPr>
              <a:t> </a:t>
            </a:r>
            <a:r>
              <a:rPr lang="es-CO" b="1" dirty="0"/>
              <a:t>esclerodermia:</a:t>
            </a:r>
          </a:p>
          <a:p>
            <a:pPr>
              <a:lnSpc>
                <a:spcPct val="100000"/>
              </a:lnSpc>
            </a:pPr>
            <a:r>
              <a:rPr lang="es-CO" sz="1800" dirty="0"/>
              <a:t>Acidez, disfagia progresiva. </a:t>
            </a:r>
          </a:p>
          <a:p>
            <a:pPr>
              <a:lnSpc>
                <a:spcPct val="100000"/>
              </a:lnSpc>
            </a:pPr>
            <a:r>
              <a:rPr lang="es-CO" sz="1800" dirty="0"/>
              <a:t>Anomalía de la motilidad subyacente.</a:t>
            </a:r>
          </a:p>
          <a:p>
            <a:pPr>
              <a:lnSpc>
                <a:spcPct val="100000"/>
              </a:lnSpc>
            </a:pPr>
            <a:r>
              <a:rPr lang="es-CO" sz="1800" dirty="0"/>
              <a:t>Esofagitis erosiva complicada por estenosis péptica </a:t>
            </a:r>
            <a:r>
              <a:rPr lang="es-CO" sz="1800" dirty="0">
                <a:sym typeface="Wingdings" pitchFamily="2" charset="2"/>
              </a:rPr>
              <a:t></a:t>
            </a:r>
            <a:r>
              <a:rPr lang="es-CO" sz="1800" dirty="0"/>
              <a:t> 90% de los pacientes.</a:t>
            </a:r>
          </a:p>
          <a:p>
            <a:pPr>
              <a:lnSpc>
                <a:spcPct val="100000"/>
              </a:lnSpc>
            </a:pPr>
            <a:r>
              <a:rPr lang="es-CO" sz="1800" dirty="0"/>
              <a:t>50% de los pacientes. </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775671" y="4173578"/>
            <a:ext cx="7270555" cy="2413346"/>
          </a:xfrm>
        </p:spPr>
        <p:txBody>
          <a:bodyPr>
            <a:noAutofit/>
          </a:bodyPr>
          <a:lstStyle/>
          <a:p>
            <a:pPr algn="just">
              <a:lnSpc>
                <a:spcPct val="100000"/>
              </a:lnSpc>
            </a:pPr>
            <a:r>
              <a:rPr lang="es-CO" sz="1800" dirty="0"/>
              <a:t>Engrosamiento y endurecimiento de la piel </a:t>
            </a:r>
            <a:r>
              <a:rPr lang="es-CO" sz="1800" dirty="0">
                <a:sym typeface="Wingdings" pitchFamily="2" charset="2"/>
              </a:rPr>
              <a:t></a:t>
            </a:r>
            <a:r>
              <a:rPr lang="es-CO" sz="1800" dirty="0"/>
              <a:t> no localizada.</a:t>
            </a:r>
          </a:p>
          <a:p>
            <a:pPr algn="just">
              <a:lnSpc>
                <a:spcPct val="100000"/>
              </a:lnSpc>
            </a:pPr>
            <a:r>
              <a:rPr lang="es-CO" sz="1800" dirty="0"/>
              <a:t>Capa de músculo liso </a:t>
            </a:r>
            <a:r>
              <a:rPr lang="es-CO" sz="1800" dirty="0">
                <a:sym typeface="Wingdings" pitchFamily="2" charset="2"/>
              </a:rPr>
              <a:t></a:t>
            </a:r>
            <a:r>
              <a:rPr lang="es-CO" sz="1800" dirty="0"/>
              <a:t> atrofia y esclerosis.</a:t>
            </a:r>
          </a:p>
          <a:p>
            <a:pPr algn="just">
              <a:lnSpc>
                <a:spcPct val="100000"/>
              </a:lnSpc>
            </a:pPr>
            <a:r>
              <a:rPr lang="es-CO" sz="1800" dirty="0"/>
              <a:t>Tránsito deficiente del bolo </a:t>
            </a:r>
            <a:r>
              <a:rPr lang="es-CO" sz="1800" dirty="0">
                <a:sym typeface="Wingdings" pitchFamily="2" charset="2"/>
              </a:rPr>
              <a:t></a:t>
            </a:r>
            <a:r>
              <a:rPr lang="es-CO" sz="1800" dirty="0"/>
              <a:t> manometría e impedancia.</a:t>
            </a:r>
          </a:p>
          <a:p>
            <a:pPr algn="just">
              <a:lnSpc>
                <a:spcPct val="100000"/>
              </a:lnSpc>
            </a:pPr>
            <a:r>
              <a:rPr lang="es-CO" sz="1800" dirty="0"/>
              <a:t>Presión baja EEI.</a:t>
            </a:r>
          </a:p>
          <a:p>
            <a:pPr algn="just">
              <a:lnSpc>
                <a:spcPct val="100000"/>
              </a:lnSpc>
            </a:pPr>
            <a:r>
              <a:rPr lang="es-CO" sz="1800" dirty="0"/>
              <a:t>Esófago proximal </a:t>
            </a:r>
            <a:r>
              <a:rPr lang="es-CO" sz="1800" dirty="0">
                <a:sym typeface="Wingdings" pitchFamily="2" charset="2"/>
              </a:rPr>
              <a:t> </a:t>
            </a:r>
            <a:r>
              <a:rPr lang="es-CO" sz="1800" dirty="0"/>
              <a:t>músculo estriado se conserva normal. </a:t>
            </a:r>
          </a:p>
          <a:p>
            <a:pPr algn="just">
              <a:lnSpc>
                <a:spcPct val="100000"/>
              </a:lnSpc>
            </a:pPr>
            <a:endParaRPr lang="es-CO" sz="1800" dirty="0"/>
          </a:p>
          <a:p>
            <a:pPr algn="just">
              <a:lnSpc>
                <a:spcPct val="100000"/>
              </a:lnSpc>
            </a:pPr>
            <a:endParaRPr lang="es-CO" sz="1800" dirty="0"/>
          </a:p>
        </p:txBody>
      </p:sp>
      <p:pic>
        <p:nvPicPr>
          <p:cNvPr id="6" name="Imagen 5">
            <a:extLst>
              <a:ext uri="{FF2B5EF4-FFF2-40B4-BE49-F238E27FC236}">
                <a16:creationId xmlns:a16="http://schemas.microsoft.com/office/drawing/2014/main" id="{98838C55-C95C-EC4A-A674-1656EF423182}"/>
              </a:ext>
            </a:extLst>
          </p:cNvPr>
          <p:cNvPicPr>
            <a:picLocks noChangeAspect="1"/>
          </p:cNvPicPr>
          <p:nvPr/>
        </p:nvPicPr>
        <p:blipFill>
          <a:blip r:embed="rId3"/>
          <a:stretch>
            <a:fillRect/>
          </a:stretch>
        </p:blipFill>
        <p:spPr>
          <a:xfrm>
            <a:off x="8147628" y="474623"/>
            <a:ext cx="3683000" cy="2209800"/>
          </a:xfrm>
          <a:prstGeom prst="rect">
            <a:avLst/>
          </a:prstGeom>
        </p:spPr>
      </p:pic>
    </p:spTree>
    <p:extLst>
      <p:ext uri="{BB962C8B-B14F-4D97-AF65-F5344CB8AC3E}">
        <p14:creationId xmlns:p14="http://schemas.microsoft.com/office/powerpoint/2010/main" val="1335582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672547" y="50368"/>
            <a:ext cx="10515600" cy="1325563"/>
          </a:xfrm>
        </p:spPr>
        <p:txBody>
          <a:bodyPr/>
          <a:lstStyle/>
          <a:p>
            <a:r>
              <a:rPr lang="es-CO" dirty="0"/>
              <a:t>Introducción</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942246" y="1436601"/>
            <a:ext cx="5259772" cy="2090392"/>
          </a:xfrm>
        </p:spPr>
        <p:txBody>
          <a:bodyPr>
            <a:normAutofit/>
          </a:bodyPr>
          <a:lstStyle/>
          <a:p>
            <a:pPr fontAlgn="base">
              <a:lnSpc>
                <a:spcPct val="100000"/>
              </a:lnSpc>
            </a:pPr>
            <a:r>
              <a:rPr lang="es-CO" dirty="0"/>
              <a:t>Odinofagia: dolor.</a:t>
            </a:r>
          </a:p>
          <a:p>
            <a:pPr fontAlgn="base">
              <a:lnSpc>
                <a:spcPct val="100000"/>
              </a:lnSpc>
            </a:pPr>
            <a:r>
              <a:rPr lang="es-CO" dirty="0"/>
              <a:t>Globo: indolora de un bulto, opresión, cuerpo extraño o bolo alimenticio retenido en el área faríngea o cervical. </a:t>
            </a:r>
          </a:p>
          <a:p>
            <a:pPr>
              <a:lnSpc>
                <a:spcPct val="100000"/>
              </a:lnSpc>
            </a:pPr>
            <a:endParaRPr lang="es-CO"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831011" y="4394286"/>
            <a:ext cx="7230247" cy="2413346"/>
          </a:xfrm>
        </p:spPr>
        <p:txBody>
          <a:bodyPr/>
          <a:lstStyle/>
          <a:p>
            <a:pPr marL="0" indent="0">
              <a:lnSpc>
                <a:spcPct val="100000"/>
              </a:lnSpc>
              <a:buNone/>
            </a:pPr>
            <a:r>
              <a:rPr lang="es-CO" dirty="0"/>
              <a:t>Globus: </a:t>
            </a:r>
          </a:p>
          <a:p>
            <a:pPr>
              <a:lnSpc>
                <a:spcPct val="100000"/>
              </a:lnSpc>
            </a:pPr>
            <a:r>
              <a:rPr lang="es-CO" dirty="0"/>
              <a:t>Trastorno funcional.</a:t>
            </a:r>
          </a:p>
          <a:p>
            <a:pPr>
              <a:lnSpc>
                <a:spcPct val="100000"/>
              </a:lnSpc>
            </a:pPr>
            <a:r>
              <a:rPr lang="es-CO" dirty="0"/>
              <a:t>Sensación del globo.</a:t>
            </a:r>
          </a:p>
          <a:p>
            <a:pPr>
              <a:lnSpc>
                <a:spcPct val="100000"/>
              </a:lnSpc>
            </a:pPr>
            <a:r>
              <a:rPr lang="es-CO" dirty="0"/>
              <a:t>Sin anomalía estructural subyacente: ERGE o un trastorno importante de la motilidad.</a:t>
            </a:r>
          </a:p>
          <a:p>
            <a:pPr marL="0" indent="0">
              <a:lnSpc>
                <a:spcPct val="100000"/>
              </a:lnSpc>
              <a:buNone/>
            </a:pPr>
            <a:endParaRPr lang="es-CO" dirty="0"/>
          </a:p>
        </p:txBody>
      </p:sp>
      <p:pic>
        <p:nvPicPr>
          <p:cNvPr id="6" name="Imagen 5">
            <a:extLst>
              <a:ext uri="{FF2B5EF4-FFF2-40B4-BE49-F238E27FC236}">
                <a16:creationId xmlns:a16="http://schemas.microsoft.com/office/drawing/2014/main" id="{503023AA-2ECA-B849-BBCF-1D70CE186838}"/>
              </a:ext>
            </a:extLst>
          </p:cNvPr>
          <p:cNvPicPr>
            <a:picLocks noChangeAspect="1"/>
          </p:cNvPicPr>
          <p:nvPr/>
        </p:nvPicPr>
        <p:blipFill>
          <a:blip r:embed="rId3"/>
          <a:stretch>
            <a:fillRect/>
          </a:stretch>
        </p:blipFill>
        <p:spPr>
          <a:xfrm>
            <a:off x="7116649" y="1106600"/>
            <a:ext cx="4133105" cy="2750394"/>
          </a:xfrm>
          <a:prstGeom prst="rect">
            <a:avLst/>
          </a:prstGeom>
        </p:spPr>
      </p:pic>
    </p:spTree>
    <p:extLst>
      <p:ext uri="{BB962C8B-B14F-4D97-AF65-F5344CB8AC3E}">
        <p14:creationId xmlns:p14="http://schemas.microsoft.com/office/powerpoint/2010/main" val="1770802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467139" y="138216"/>
            <a:ext cx="10515600" cy="1325563"/>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685801" y="1538736"/>
            <a:ext cx="10667997" cy="2090392"/>
          </a:xfrm>
        </p:spPr>
        <p:txBody>
          <a:bodyPr/>
          <a:lstStyle/>
          <a:p>
            <a:pPr marL="0" indent="0">
              <a:lnSpc>
                <a:spcPct val="100000"/>
              </a:lnSpc>
              <a:buNone/>
            </a:pPr>
            <a:r>
              <a:rPr lang="es-CO" b="1" dirty="0"/>
              <a:t>Disfagia funcional </a:t>
            </a:r>
            <a:r>
              <a:rPr lang="es-CO" b="1" dirty="0">
                <a:sym typeface="Wingdings" pitchFamily="2" charset="2"/>
              </a:rPr>
              <a:t> c</a:t>
            </a:r>
            <a:r>
              <a:rPr lang="es-CO" b="1" dirty="0"/>
              <a:t>riterios Roma IV:</a:t>
            </a:r>
          </a:p>
          <a:p>
            <a:pPr>
              <a:lnSpc>
                <a:spcPct val="100000"/>
              </a:lnSpc>
            </a:pPr>
            <a:r>
              <a:rPr lang="es-CO" sz="1800" dirty="0"/>
              <a:t>Alimentos se aloja, pegan o pasan de manera anormal.</a:t>
            </a:r>
          </a:p>
          <a:p>
            <a:pPr>
              <a:lnSpc>
                <a:spcPct val="100000"/>
              </a:lnSpc>
            </a:pPr>
            <a:r>
              <a:rPr lang="es-CO" sz="1800" dirty="0"/>
              <a:t>Sin anomalía estructural de la mucosa esofágica. </a:t>
            </a:r>
          </a:p>
          <a:p>
            <a:pPr>
              <a:lnSpc>
                <a:spcPct val="100000"/>
              </a:lnSpc>
            </a:pPr>
            <a:r>
              <a:rPr lang="es-CO" sz="1800" dirty="0"/>
              <a:t>ERGE o esofagitis eosinofílica sean la causa. </a:t>
            </a:r>
          </a:p>
          <a:p>
            <a:pPr>
              <a:lnSpc>
                <a:spcPct val="100000"/>
              </a:lnSpc>
            </a:pPr>
            <a:r>
              <a:rPr lang="es-CO" sz="1800" dirty="0"/>
              <a:t>Ausencia de trastorno motor esofágico.</a:t>
            </a:r>
          </a:p>
          <a:p>
            <a:pPr marL="0" indent="0">
              <a:lnSpc>
                <a:spcPct val="100000"/>
              </a:lnSpc>
              <a:buNone/>
            </a:pPr>
            <a:endParaRPr lang="es-CO"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961202" y="4217813"/>
            <a:ext cx="6684145" cy="2413346"/>
          </a:xfrm>
        </p:spPr>
        <p:txBody>
          <a:bodyPr>
            <a:normAutofit/>
          </a:bodyPr>
          <a:lstStyle/>
          <a:p>
            <a:pPr>
              <a:lnSpc>
                <a:spcPct val="100000"/>
              </a:lnSpc>
            </a:pPr>
            <a:r>
              <a:rPr lang="es-CO" sz="1800" dirty="0"/>
              <a:t>Todos los criterios </a:t>
            </a:r>
            <a:r>
              <a:rPr lang="es-CO" sz="1800" dirty="0">
                <a:sym typeface="Wingdings" pitchFamily="2" charset="2"/>
              </a:rPr>
              <a:t></a:t>
            </a:r>
            <a:r>
              <a:rPr lang="es-CO" sz="1800" dirty="0"/>
              <a:t> durante los últimos 3 meses.</a:t>
            </a:r>
          </a:p>
          <a:p>
            <a:pPr>
              <a:lnSpc>
                <a:spcPct val="100000"/>
              </a:lnSpc>
            </a:pPr>
            <a:r>
              <a:rPr lang="es-CO" sz="1800" dirty="0"/>
              <a:t>Inicio de síntomas al menos 6 meses antes del dx. </a:t>
            </a:r>
          </a:p>
          <a:p>
            <a:pPr>
              <a:lnSpc>
                <a:spcPct val="100000"/>
              </a:lnSpc>
            </a:pPr>
            <a:r>
              <a:rPr lang="es-CO" sz="1800" dirty="0"/>
              <a:t>Al menos una vez a la semana. </a:t>
            </a:r>
          </a:p>
          <a:p>
            <a:pPr>
              <a:lnSpc>
                <a:spcPct val="100000"/>
              </a:lnSpc>
            </a:pPr>
            <a:r>
              <a:rPr lang="es-CO" sz="1800" dirty="0"/>
              <a:t>Intermitentes. </a:t>
            </a:r>
          </a:p>
          <a:p>
            <a:pPr>
              <a:lnSpc>
                <a:spcPct val="100000"/>
              </a:lnSpc>
            </a:pPr>
            <a:r>
              <a:rPr lang="es-CO" sz="1800" dirty="0"/>
              <a:t>Evitar factores precipitantes. </a:t>
            </a:r>
          </a:p>
        </p:txBody>
      </p:sp>
      <p:pic>
        <p:nvPicPr>
          <p:cNvPr id="6" name="Imagen 5">
            <a:extLst>
              <a:ext uri="{FF2B5EF4-FFF2-40B4-BE49-F238E27FC236}">
                <a16:creationId xmlns:a16="http://schemas.microsoft.com/office/drawing/2014/main" id="{9E0B6CB5-F014-864A-A041-B0E3C40E35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58850" y="321295"/>
            <a:ext cx="2569661" cy="3462337"/>
          </a:xfrm>
          <a:prstGeom prst="rect">
            <a:avLst/>
          </a:prstGeom>
        </p:spPr>
      </p:pic>
    </p:spTree>
    <p:extLst>
      <p:ext uri="{BB962C8B-B14F-4D97-AF65-F5344CB8AC3E}">
        <p14:creationId xmlns:p14="http://schemas.microsoft.com/office/powerpoint/2010/main" val="1107798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480391" y="126106"/>
            <a:ext cx="10515600" cy="1325563"/>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762001" y="1368091"/>
            <a:ext cx="10667997" cy="2090392"/>
          </a:xfrm>
        </p:spPr>
        <p:txBody>
          <a:bodyPr/>
          <a:lstStyle/>
          <a:p>
            <a:pPr marL="0" indent="0">
              <a:lnSpc>
                <a:spcPct val="100000"/>
              </a:lnSpc>
              <a:buNone/>
            </a:pPr>
            <a:r>
              <a:rPr lang="es-CO" b="1" dirty="0"/>
              <a:t>Esofagitis infecciosa: </a:t>
            </a:r>
          </a:p>
          <a:p>
            <a:pPr>
              <a:lnSpc>
                <a:spcPct val="100000"/>
              </a:lnSpc>
            </a:pPr>
            <a:r>
              <a:rPr lang="es-CO" sz="1800" dirty="0"/>
              <a:t>VHS, CMV, cándida.</a:t>
            </a:r>
          </a:p>
          <a:p>
            <a:pPr>
              <a:lnSpc>
                <a:spcPct val="100000"/>
              </a:lnSpc>
            </a:pPr>
            <a:r>
              <a:rPr lang="es-CO" sz="1800" dirty="0"/>
              <a:t>Criptococosis, histoplasmosis, blastomicosis, aspergilosis.</a:t>
            </a:r>
          </a:p>
          <a:p>
            <a:pPr>
              <a:lnSpc>
                <a:spcPct val="100000"/>
              </a:lnSpc>
            </a:pPr>
            <a:r>
              <a:rPr lang="es-CO" sz="1800" dirty="0"/>
              <a:t>Micobacterias.</a:t>
            </a:r>
          </a:p>
          <a:p>
            <a:pPr>
              <a:lnSpc>
                <a:spcPct val="100000"/>
              </a:lnSpc>
            </a:pPr>
            <a:r>
              <a:rPr lang="es-CO" sz="1800" dirty="0"/>
              <a:t>Odinofagia, disfagia. </a:t>
            </a:r>
          </a:p>
        </p:txBody>
      </p:sp>
      <p:pic>
        <p:nvPicPr>
          <p:cNvPr id="8" name="Imagen 7">
            <a:extLst>
              <a:ext uri="{FF2B5EF4-FFF2-40B4-BE49-F238E27FC236}">
                <a16:creationId xmlns:a16="http://schemas.microsoft.com/office/drawing/2014/main" id="{1DC93C88-323F-634E-82F9-7DE3041EDCAA}"/>
              </a:ext>
            </a:extLst>
          </p:cNvPr>
          <p:cNvPicPr>
            <a:picLocks noChangeAspect="1"/>
          </p:cNvPicPr>
          <p:nvPr/>
        </p:nvPicPr>
        <p:blipFill>
          <a:blip r:embed="rId3"/>
          <a:stretch>
            <a:fillRect/>
          </a:stretch>
        </p:blipFill>
        <p:spPr>
          <a:xfrm>
            <a:off x="5011880" y="4952754"/>
            <a:ext cx="7060255" cy="1757219"/>
          </a:xfrm>
          <a:prstGeom prst="rect">
            <a:avLst/>
          </a:prstGeom>
        </p:spPr>
      </p:pic>
      <p:pic>
        <p:nvPicPr>
          <p:cNvPr id="9" name="Imagen 8">
            <a:extLst>
              <a:ext uri="{FF2B5EF4-FFF2-40B4-BE49-F238E27FC236}">
                <a16:creationId xmlns:a16="http://schemas.microsoft.com/office/drawing/2014/main" id="{D925FA0F-F6C3-8642-B422-78197C4A4807}"/>
              </a:ext>
            </a:extLst>
          </p:cNvPr>
          <p:cNvPicPr>
            <a:picLocks noChangeAspect="1"/>
          </p:cNvPicPr>
          <p:nvPr/>
        </p:nvPicPr>
        <p:blipFill>
          <a:blip r:embed="rId4"/>
          <a:stretch>
            <a:fillRect/>
          </a:stretch>
        </p:blipFill>
        <p:spPr>
          <a:xfrm>
            <a:off x="8699500" y="148027"/>
            <a:ext cx="3492500" cy="2324100"/>
          </a:xfrm>
          <a:prstGeom prst="rect">
            <a:avLst/>
          </a:prstGeom>
        </p:spPr>
      </p:pic>
      <p:pic>
        <p:nvPicPr>
          <p:cNvPr id="10" name="Imagen 9">
            <a:extLst>
              <a:ext uri="{FF2B5EF4-FFF2-40B4-BE49-F238E27FC236}">
                <a16:creationId xmlns:a16="http://schemas.microsoft.com/office/drawing/2014/main" id="{7EE85BC6-C2B1-0648-B57A-C667499E569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699500" y="2472126"/>
            <a:ext cx="3492500" cy="2458183"/>
          </a:xfrm>
          <a:prstGeom prst="rect">
            <a:avLst/>
          </a:prstGeom>
        </p:spPr>
      </p:pic>
    </p:spTree>
    <p:extLst>
      <p:ext uri="{BB962C8B-B14F-4D97-AF65-F5344CB8AC3E}">
        <p14:creationId xmlns:p14="http://schemas.microsoft.com/office/powerpoint/2010/main" val="3540484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33400" y="93377"/>
            <a:ext cx="10515600" cy="1325563"/>
          </a:xfrm>
        </p:spPr>
        <p:txBody>
          <a:bodyPr/>
          <a:lstStyle/>
          <a:p>
            <a:r>
              <a:rPr lang="es-CO" dirty="0"/>
              <a:t>Diagnóstico diferencial</a:t>
            </a: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745203" y="1418940"/>
            <a:ext cx="7522346" cy="3137926"/>
          </a:xfrm>
        </p:spPr>
        <p:txBody>
          <a:bodyPr>
            <a:normAutofit/>
          </a:bodyPr>
          <a:lstStyle/>
          <a:p>
            <a:pPr marL="0" indent="0">
              <a:lnSpc>
                <a:spcPct val="100000"/>
              </a:lnSpc>
              <a:buNone/>
            </a:pPr>
            <a:r>
              <a:rPr lang="es-CO" b="1" dirty="0"/>
              <a:t>Esofagitis por medicamentos:</a:t>
            </a:r>
          </a:p>
          <a:p>
            <a:pPr>
              <a:lnSpc>
                <a:spcPct val="100000"/>
              </a:lnSpc>
            </a:pPr>
            <a:r>
              <a:rPr lang="es-CO" sz="1800" dirty="0"/>
              <a:t>Píldora.</a:t>
            </a:r>
          </a:p>
          <a:p>
            <a:pPr>
              <a:lnSpc>
                <a:spcPct val="100000"/>
              </a:lnSpc>
            </a:pPr>
            <a:r>
              <a:rPr lang="es-CO" sz="1800" dirty="0"/>
              <a:t>Lesión directa. </a:t>
            </a:r>
          </a:p>
          <a:p>
            <a:pPr>
              <a:lnSpc>
                <a:spcPct val="100000"/>
              </a:lnSpc>
            </a:pPr>
            <a:r>
              <a:rPr lang="es-CO" sz="1800" dirty="0"/>
              <a:t>Disfagia, odinofagia, dolor retroesternal. </a:t>
            </a:r>
          </a:p>
        </p:txBody>
      </p:sp>
      <p:sp>
        <p:nvSpPr>
          <p:cNvPr id="8" name="Marcador de contenido 3">
            <a:extLst>
              <a:ext uri="{FF2B5EF4-FFF2-40B4-BE49-F238E27FC236}">
                <a16:creationId xmlns:a16="http://schemas.microsoft.com/office/drawing/2014/main" id="{A83AE2CF-77D5-1E4D-89FA-525B699017B3}"/>
              </a:ext>
            </a:extLst>
          </p:cNvPr>
          <p:cNvSpPr txBox="1">
            <a:spLocks/>
          </p:cNvSpPr>
          <p:nvPr/>
        </p:nvSpPr>
        <p:spPr>
          <a:xfrm>
            <a:off x="4881457" y="3774469"/>
            <a:ext cx="5273925" cy="3428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s-CO" dirty="0"/>
          </a:p>
          <a:p>
            <a:pPr marL="0" indent="0">
              <a:lnSpc>
                <a:spcPct val="100000"/>
              </a:lnSpc>
              <a:buFont typeface="Arial" panose="020B0604020202020204" pitchFamily="34" charset="0"/>
              <a:buNone/>
            </a:pPr>
            <a:r>
              <a:rPr lang="es-CO" b="1" dirty="0"/>
              <a:t>Esofagitis por reflujo.</a:t>
            </a:r>
          </a:p>
          <a:p>
            <a:pPr marL="0" indent="0">
              <a:lnSpc>
                <a:spcPct val="100000"/>
              </a:lnSpc>
              <a:buFont typeface="Arial" panose="020B0604020202020204" pitchFamily="34" charset="0"/>
              <a:buNone/>
            </a:pPr>
            <a:endParaRPr lang="es-CO" dirty="0"/>
          </a:p>
          <a:p>
            <a:pPr marL="0" indent="0">
              <a:lnSpc>
                <a:spcPct val="100000"/>
              </a:lnSpc>
              <a:buFont typeface="Arial" panose="020B0604020202020204" pitchFamily="34" charset="0"/>
              <a:buNone/>
            </a:pPr>
            <a:endParaRPr lang="es-CO" dirty="0"/>
          </a:p>
          <a:p>
            <a:pPr marL="0" indent="0">
              <a:lnSpc>
                <a:spcPct val="100000"/>
              </a:lnSpc>
              <a:buFont typeface="Arial" panose="020B0604020202020204" pitchFamily="34" charset="0"/>
              <a:buNone/>
            </a:pPr>
            <a:r>
              <a:rPr lang="es-CO" b="1" dirty="0"/>
              <a:t>Esofagitis por enfermedad de Crohn esofágica. </a:t>
            </a:r>
          </a:p>
        </p:txBody>
      </p:sp>
      <p:pic>
        <p:nvPicPr>
          <p:cNvPr id="9" name="Imagen 8">
            <a:extLst>
              <a:ext uri="{FF2B5EF4-FFF2-40B4-BE49-F238E27FC236}">
                <a16:creationId xmlns:a16="http://schemas.microsoft.com/office/drawing/2014/main" id="{E37CD9DE-7A69-514D-ADA7-E62CA9AF15AB}"/>
              </a:ext>
            </a:extLst>
          </p:cNvPr>
          <p:cNvPicPr>
            <a:picLocks noChangeAspect="1"/>
          </p:cNvPicPr>
          <p:nvPr/>
        </p:nvPicPr>
        <p:blipFill>
          <a:blip r:embed="rId3"/>
          <a:stretch>
            <a:fillRect/>
          </a:stretch>
        </p:blipFill>
        <p:spPr>
          <a:xfrm>
            <a:off x="6066299" y="1244105"/>
            <a:ext cx="5764811" cy="1911724"/>
          </a:xfrm>
          <a:prstGeom prst="rect">
            <a:avLst/>
          </a:prstGeom>
        </p:spPr>
      </p:pic>
      <p:pic>
        <p:nvPicPr>
          <p:cNvPr id="10" name="Imagen 9">
            <a:extLst>
              <a:ext uri="{FF2B5EF4-FFF2-40B4-BE49-F238E27FC236}">
                <a16:creationId xmlns:a16="http://schemas.microsoft.com/office/drawing/2014/main" id="{FB0248BF-67CA-C04F-BB3B-0BC69AB2CEDE}"/>
              </a:ext>
            </a:extLst>
          </p:cNvPr>
          <p:cNvPicPr>
            <a:picLocks noChangeAspect="1"/>
          </p:cNvPicPr>
          <p:nvPr/>
        </p:nvPicPr>
        <p:blipFill>
          <a:blip r:embed="rId4"/>
          <a:stretch>
            <a:fillRect/>
          </a:stretch>
        </p:blipFill>
        <p:spPr>
          <a:xfrm>
            <a:off x="10308326" y="3280754"/>
            <a:ext cx="1910970" cy="3577243"/>
          </a:xfrm>
          <a:prstGeom prst="rect">
            <a:avLst/>
          </a:prstGeom>
        </p:spPr>
      </p:pic>
    </p:spTree>
    <p:extLst>
      <p:ext uri="{BB962C8B-B14F-4D97-AF65-F5344CB8AC3E}">
        <p14:creationId xmlns:p14="http://schemas.microsoft.com/office/powerpoint/2010/main" val="779726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46652" y="33734"/>
            <a:ext cx="10515600" cy="1325563"/>
          </a:xfrm>
        </p:spPr>
        <p:txBody>
          <a:bodyPr/>
          <a:lstStyle/>
          <a:p>
            <a:r>
              <a:rPr lang="es-CO" dirty="0"/>
              <a:t>Diagnóstico diferencial</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762001" y="1187981"/>
            <a:ext cx="10667997" cy="2974310"/>
          </a:xfrm>
        </p:spPr>
        <p:txBody>
          <a:bodyPr>
            <a:normAutofit fontScale="85000" lnSpcReduction="20000"/>
          </a:bodyPr>
          <a:lstStyle/>
          <a:p>
            <a:pPr marL="0" indent="0">
              <a:lnSpc>
                <a:spcPct val="120000"/>
              </a:lnSpc>
              <a:buNone/>
            </a:pPr>
            <a:r>
              <a:rPr lang="es-CO" sz="2400" b="1" dirty="0">
                <a:solidFill>
                  <a:srgbClr val="142B48"/>
                </a:solidFill>
              </a:rPr>
              <a:t>Esofagitis linfocítica: </a:t>
            </a:r>
          </a:p>
          <a:p>
            <a:pPr>
              <a:lnSpc>
                <a:spcPct val="120000"/>
              </a:lnSpc>
            </a:pPr>
            <a:r>
              <a:rPr lang="es-CO" sz="2100" dirty="0"/>
              <a:t>Infiltrado linfocítico peripapilar denso. </a:t>
            </a:r>
          </a:p>
          <a:p>
            <a:pPr>
              <a:lnSpc>
                <a:spcPct val="120000"/>
              </a:lnSpc>
            </a:pPr>
            <a:r>
              <a:rPr lang="es-CO" sz="2100" dirty="0"/>
              <a:t>Espongiosis peripapilar.</a:t>
            </a:r>
          </a:p>
          <a:p>
            <a:pPr>
              <a:lnSpc>
                <a:spcPct val="120000"/>
              </a:lnSpc>
            </a:pPr>
            <a:r>
              <a:rPr lang="es-CO" sz="2100" dirty="0"/>
              <a:t>2/3 tercios inferiores. </a:t>
            </a:r>
          </a:p>
          <a:p>
            <a:pPr>
              <a:lnSpc>
                <a:spcPct val="120000"/>
              </a:lnSpc>
            </a:pPr>
            <a:r>
              <a:rPr lang="es-CO" sz="2100" dirty="0"/>
              <a:t>Etiología desconocida. </a:t>
            </a:r>
          </a:p>
          <a:p>
            <a:pPr>
              <a:lnSpc>
                <a:spcPct val="120000"/>
              </a:lnSpc>
            </a:pPr>
            <a:r>
              <a:rPr lang="es-CO" sz="2100" dirty="0"/>
              <a:t>Entre 50 a 60 años. </a:t>
            </a:r>
          </a:p>
          <a:p>
            <a:pPr>
              <a:lnSpc>
                <a:spcPct val="120000"/>
              </a:lnSpc>
            </a:pPr>
            <a:r>
              <a:rPr lang="es-CO" sz="2100" dirty="0"/>
              <a:t>Menos propensos a ERGE.</a:t>
            </a:r>
          </a:p>
          <a:p>
            <a:pPr>
              <a:lnSpc>
                <a:spcPct val="120000"/>
              </a:lnSpc>
            </a:pPr>
            <a:endParaRPr lang="es-CO"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5345515" y="4615733"/>
            <a:ext cx="6684145" cy="2413346"/>
          </a:xfrm>
        </p:spPr>
        <p:txBody>
          <a:bodyPr/>
          <a:lstStyle/>
          <a:p>
            <a:pPr marL="0" indent="0">
              <a:lnSpc>
                <a:spcPct val="100000"/>
              </a:lnSpc>
              <a:buNone/>
            </a:pPr>
            <a:r>
              <a:rPr lang="es-CO" b="1" dirty="0"/>
              <a:t>Síndrome de Sjogren:</a:t>
            </a:r>
          </a:p>
          <a:p>
            <a:pPr>
              <a:lnSpc>
                <a:spcPct val="100000"/>
              </a:lnSpc>
            </a:pPr>
            <a:r>
              <a:rPr lang="es-CO" sz="1800" dirty="0"/>
              <a:t>3/4 de los pacientes </a:t>
            </a:r>
            <a:r>
              <a:rPr lang="es-CO" sz="1800" dirty="0">
                <a:sym typeface="Wingdings" pitchFamily="2" charset="2"/>
              </a:rPr>
              <a:t></a:t>
            </a:r>
            <a:r>
              <a:rPr lang="es-CO" sz="1800" dirty="0"/>
              <a:t> disfagia. </a:t>
            </a:r>
          </a:p>
          <a:p>
            <a:pPr>
              <a:lnSpc>
                <a:spcPct val="100000"/>
              </a:lnSpc>
            </a:pPr>
            <a:r>
              <a:rPr lang="es-CO" sz="1800" dirty="0"/>
              <a:t>Peristaltis defectuosa.</a:t>
            </a:r>
          </a:p>
          <a:p>
            <a:pPr>
              <a:lnSpc>
                <a:spcPct val="100000"/>
              </a:lnSpc>
            </a:pPr>
            <a:r>
              <a:rPr lang="es-CO" sz="1800" dirty="0"/>
              <a:t>Xerostomía.</a:t>
            </a:r>
          </a:p>
        </p:txBody>
      </p:sp>
      <p:pic>
        <p:nvPicPr>
          <p:cNvPr id="7" name="Imagen 6">
            <a:extLst>
              <a:ext uri="{FF2B5EF4-FFF2-40B4-BE49-F238E27FC236}">
                <a16:creationId xmlns:a16="http://schemas.microsoft.com/office/drawing/2014/main" id="{47098655-2BEA-6F4A-A4BD-5C5F3686D6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4721" y="1035594"/>
            <a:ext cx="2709987" cy="3279084"/>
          </a:xfrm>
          <a:prstGeom prst="rect">
            <a:avLst/>
          </a:prstGeom>
        </p:spPr>
      </p:pic>
    </p:spTree>
    <p:extLst>
      <p:ext uri="{BB962C8B-B14F-4D97-AF65-F5344CB8AC3E}">
        <p14:creationId xmlns:p14="http://schemas.microsoft.com/office/powerpoint/2010/main" val="233264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469402" y="18095"/>
            <a:ext cx="10515600" cy="1325563"/>
          </a:xfrm>
        </p:spPr>
        <p:txBody>
          <a:bodyPr/>
          <a:lstStyle/>
          <a:p>
            <a:r>
              <a:rPr lang="es-CO" dirty="0"/>
              <a:t>Algoritmo diagnóstico</a:t>
            </a:r>
          </a:p>
        </p:txBody>
      </p:sp>
      <p:sp>
        <p:nvSpPr>
          <p:cNvPr id="6" name="Rectángulo 5">
            <a:extLst>
              <a:ext uri="{FF2B5EF4-FFF2-40B4-BE49-F238E27FC236}">
                <a16:creationId xmlns:a16="http://schemas.microsoft.com/office/drawing/2014/main" id="{F6AEC003-A34C-6140-A250-FF9FB3050412}"/>
              </a:ext>
            </a:extLst>
          </p:cNvPr>
          <p:cNvSpPr/>
          <p:nvPr/>
        </p:nvSpPr>
        <p:spPr>
          <a:xfrm>
            <a:off x="7046812" y="1298458"/>
            <a:ext cx="1495826" cy="3242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1200" b="1" dirty="0">
                <a:solidFill>
                  <a:srgbClr val="142B48"/>
                </a:solidFill>
                <a:latin typeface="Montserrat" pitchFamily="2" charset="77"/>
              </a:rPr>
              <a:t>Historial médico</a:t>
            </a:r>
          </a:p>
        </p:txBody>
      </p:sp>
      <p:sp>
        <p:nvSpPr>
          <p:cNvPr id="7" name="Rectángulo 6">
            <a:extLst>
              <a:ext uri="{FF2B5EF4-FFF2-40B4-BE49-F238E27FC236}">
                <a16:creationId xmlns:a16="http://schemas.microsoft.com/office/drawing/2014/main" id="{5BF3CC1B-ED85-3646-886D-090BE8910B7D}"/>
              </a:ext>
            </a:extLst>
          </p:cNvPr>
          <p:cNvSpPr/>
          <p:nvPr/>
        </p:nvSpPr>
        <p:spPr>
          <a:xfrm>
            <a:off x="3644793" y="1688139"/>
            <a:ext cx="2451207" cy="53255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CO" sz="1000" dirty="0">
                <a:solidFill>
                  <a:srgbClr val="142B48"/>
                </a:solidFill>
                <a:latin typeface="Montserrat" pitchFamily="2" charset="77"/>
              </a:rPr>
              <a:t>Didifcultad para iniciar la deglución + tos, asfixia, regurgitación nasal</a:t>
            </a:r>
          </a:p>
        </p:txBody>
      </p:sp>
      <p:sp>
        <p:nvSpPr>
          <p:cNvPr id="8" name="Rectángulo 7">
            <a:extLst>
              <a:ext uri="{FF2B5EF4-FFF2-40B4-BE49-F238E27FC236}">
                <a16:creationId xmlns:a16="http://schemas.microsoft.com/office/drawing/2014/main" id="{E7230038-62D0-8A43-99A9-2ABC3F21B404}"/>
              </a:ext>
            </a:extLst>
          </p:cNvPr>
          <p:cNvSpPr/>
          <p:nvPr/>
        </p:nvSpPr>
        <p:spPr>
          <a:xfrm>
            <a:off x="9139298" y="1688139"/>
            <a:ext cx="2451207" cy="53255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CO" sz="1000" dirty="0">
                <a:solidFill>
                  <a:srgbClr val="142B48"/>
                </a:solidFill>
                <a:latin typeface="Montserrat" pitchFamily="2" charset="77"/>
              </a:rPr>
              <a:t>Sensación de atascamiento en el esófago </a:t>
            </a:r>
            <a:r>
              <a:rPr lang="es-CO" sz="1000" dirty="0">
                <a:solidFill>
                  <a:srgbClr val="142B48"/>
                </a:solidFill>
                <a:latin typeface="Montserrat" pitchFamily="2" charset="77"/>
                <a:sym typeface="Wingdings" pitchFamily="2" charset="2"/>
              </a:rPr>
              <a:t> </a:t>
            </a:r>
            <a:r>
              <a:rPr lang="es-CO" sz="1000" dirty="0">
                <a:solidFill>
                  <a:srgbClr val="142B48"/>
                </a:solidFill>
                <a:latin typeface="Montserrat" pitchFamily="2" charset="77"/>
              </a:rPr>
              <a:t>segundos después</a:t>
            </a:r>
          </a:p>
        </p:txBody>
      </p:sp>
      <p:sp>
        <p:nvSpPr>
          <p:cNvPr id="9" name="Rectángulo 8">
            <a:extLst>
              <a:ext uri="{FF2B5EF4-FFF2-40B4-BE49-F238E27FC236}">
                <a16:creationId xmlns:a16="http://schemas.microsoft.com/office/drawing/2014/main" id="{81EFB0D3-2054-8442-AA40-A73E8ED36B57}"/>
              </a:ext>
            </a:extLst>
          </p:cNvPr>
          <p:cNvSpPr/>
          <p:nvPr/>
        </p:nvSpPr>
        <p:spPr>
          <a:xfrm>
            <a:off x="3717953" y="2415125"/>
            <a:ext cx="2304886" cy="33584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000" dirty="0">
                <a:solidFill>
                  <a:srgbClr val="142B48"/>
                </a:solidFill>
                <a:latin typeface="Montserrat" pitchFamily="2" charset="77"/>
              </a:rPr>
              <a:t>Disfagia orofaringea.</a:t>
            </a:r>
          </a:p>
        </p:txBody>
      </p:sp>
      <p:sp>
        <p:nvSpPr>
          <p:cNvPr id="10" name="Rectángulo 9">
            <a:extLst>
              <a:ext uri="{FF2B5EF4-FFF2-40B4-BE49-F238E27FC236}">
                <a16:creationId xmlns:a16="http://schemas.microsoft.com/office/drawing/2014/main" id="{1C4C21C1-F0C6-8649-B1CA-378BBB3431FC}"/>
              </a:ext>
            </a:extLst>
          </p:cNvPr>
          <p:cNvSpPr/>
          <p:nvPr/>
        </p:nvSpPr>
        <p:spPr>
          <a:xfrm>
            <a:off x="9212458" y="2408645"/>
            <a:ext cx="2304886" cy="33584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000" dirty="0">
                <a:solidFill>
                  <a:srgbClr val="142B48"/>
                </a:solidFill>
                <a:latin typeface="Montserrat" pitchFamily="2" charset="77"/>
              </a:rPr>
              <a:t>Disfagia esofágica</a:t>
            </a:r>
          </a:p>
        </p:txBody>
      </p:sp>
      <p:sp>
        <p:nvSpPr>
          <p:cNvPr id="11" name="Rectángulo 10">
            <a:extLst>
              <a:ext uri="{FF2B5EF4-FFF2-40B4-BE49-F238E27FC236}">
                <a16:creationId xmlns:a16="http://schemas.microsoft.com/office/drawing/2014/main" id="{4B40A3F0-9BEA-9148-A1CB-B2C7896FACE6}"/>
              </a:ext>
            </a:extLst>
          </p:cNvPr>
          <p:cNvSpPr/>
          <p:nvPr/>
        </p:nvSpPr>
        <p:spPr>
          <a:xfrm>
            <a:off x="7057647" y="2828571"/>
            <a:ext cx="1627091" cy="3358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CO" sz="1000" dirty="0">
                <a:solidFill>
                  <a:srgbClr val="142B48"/>
                </a:solidFill>
                <a:latin typeface="Montserrat" pitchFamily="2" charset="77"/>
              </a:rPr>
              <a:t>Sólidos o líquidos</a:t>
            </a:r>
          </a:p>
        </p:txBody>
      </p:sp>
      <p:sp>
        <p:nvSpPr>
          <p:cNvPr id="12" name="Rectángulo 11">
            <a:extLst>
              <a:ext uri="{FF2B5EF4-FFF2-40B4-BE49-F238E27FC236}">
                <a16:creationId xmlns:a16="http://schemas.microsoft.com/office/drawing/2014/main" id="{49887B06-95E1-F949-B87D-50E1CD6B24EA}"/>
              </a:ext>
            </a:extLst>
          </p:cNvPr>
          <p:cNvSpPr/>
          <p:nvPr/>
        </p:nvSpPr>
        <p:spPr>
          <a:xfrm>
            <a:off x="10064993" y="2834170"/>
            <a:ext cx="1627091" cy="3358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CO" sz="1000" dirty="0">
                <a:solidFill>
                  <a:srgbClr val="142B48"/>
                </a:solidFill>
                <a:latin typeface="Montserrat" pitchFamily="2" charset="77"/>
              </a:rPr>
              <a:t>Sólidos</a:t>
            </a:r>
          </a:p>
        </p:txBody>
      </p:sp>
      <p:sp>
        <p:nvSpPr>
          <p:cNvPr id="13" name="Rectángulo 12">
            <a:extLst>
              <a:ext uri="{FF2B5EF4-FFF2-40B4-BE49-F238E27FC236}">
                <a16:creationId xmlns:a16="http://schemas.microsoft.com/office/drawing/2014/main" id="{7B0D7539-8714-CA4D-A053-3F6C46669C6A}"/>
              </a:ext>
            </a:extLst>
          </p:cNvPr>
          <p:cNvSpPr/>
          <p:nvPr/>
        </p:nvSpPr>
        <p:spPr>
          <a:xfrm>
            <a:off x="7057647" y="3285081"/>
            <a:ext cx="1627091" cy="3358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000" dirty="0">
                <a:solidFill>
                  <a:srgbClr val="142B48"/>
                </a:solidFill>
                <a:latin typeface="Montserrat" pitchFamily="2" charset="77"/>
              </a:rPr>
              <a:t>Trastorno motor</a:t>
            </a:r>
          </a:p>
        </p:txBody>
      </p:sp>
      <p:sp>
        <p:nvSpPr>
          <p:cNvPr id="14" name="Rectángulo 13">
            <a:extLst>
              <a:ext uri="{FF2B5EF4-FFF2-40B4-BE49-F238E27FC236}">
                <a16:creationId xmlns:a16="http://schemas.microsoft.com/office/drawing/2014/main" id="{A3DC8C03-F053-C445-A795-6F71C7FB63EE}"/>
              </a:ext>
            </a:extLst>
          </p:cNvPr>
          <p:cNvSpPr/>
          <p:nvPr/>
        </p:nvSpPr>
        <p:spPr>
          <a:xfrm>
            <a:off x="10064993" y="3279263"/>
            <a:ext cx="1627091" cy="3358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000" dirty="0">
                <a:solidFill>
                  <a:srgbClr val="142B48"/>
                </a:solidFill>
                <a:latin typeface="Montserrat" pitchFamily="2" charset="77"/>
              </a:rPr>
              <a:t>Obstrucción mecánica</a:t>
            </a:r>
          </a:p>
        </p:txBody>
      </p:sp>
      <p:sp>
        <p:nvSpPr>
          <p:cNvPr id="15" name="Rectángulo 14">
            <a:extLst>
              <a:ext uri="{FF2B5EF4-FFF2-40B4-BE49-F238E27FC236}">
                <a16:creationId xmlns:a16="http://schemas.microsoft.com/office/drawing/2014/main" id="{5FF36A66-12B1-9D49-B93D-9950D09D6E11}"/>
              </a:ext>
            </a:extLst>
          </p:cNvPr>
          <p:cNvSpPr/>
          <p:nvPr/>
        </p:nvSpPr>
        <p:spPr>
          <a:xfrm>
            <a:off x="4852149" y="3985046"/>
            <a:ext cx="1627091" cy="3358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1000" dirty="0">
                <a:solidFill>
                  <a:srgbClr val="142B48"/>
                </a:solidFill>
                <a:latin typeface="Montserrat" pitchFamily="2" charset="77"/>
              </a:rPr>
              <a:t>Intermitente</a:t>
            </a:r>
          </a:p>
        </p:txBody>
      </p:sp>
      <p:sp>
        <p:nvSpPr>
          <p:cNvPr id="16" name="Rectángulo 15">
            <a:extLst>
              <a:ext uri="{FF2B5EF4-FFF2-40B4-BE49-F238E27FC236}">
                <a16:creationId xmlns:a16="http://schemas.microsoft.com/office/drawing/2014/main" id="{6EDC83EE-E37B-D646-B007-8C3286D7C29E}"/>
              </a:ext>
            </a:extLst>
          </p:cNvPr>
          <p:cNvSpPr/>
          <p:nvPr/>
        </p:nvSpPr>
        <p:spPr>
          <a:xfrm>
            <a:off x="7057646" y="3985046"/>
            <a:ext cx="1627091" cy="3358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1000" dirty="0">
                <a:solidFill>
                  <a:srgbClr val="142B48"/>
                </a:solidFill>
                <a:latin typeface="Montserrat" pitchFamily="2" charset="77"/>
              </a:rPr>
              <a:t>Progresivo</a:t>
            </a:r>
          </a:p>
        </p:txBody>
      </p:sp>
      <p:sp>
        <p:nvSpPr>
          <p:cNvPr id="17" name="Rectángulo 16">
            <a:extLst>
              <a:ext uri="{FF2B5EF4-FFF2-40B4-BE49-F238E27FC236}">
                <a16:creationId xmlns:a16="http://schemas.microsoft.com/office/drawing/2014/main" id="{1F0AFED6-6C88-B049-B581-DD05CC823531}"/>
              </a:ext>
            </a:extLst>
          </p:cNvPr>
          <p:cNvSpPr/>
          <p:nvPr/>
        </p:nvSpPr>
        <p:spPr>
          <a:xfrm>
            <a:off x="4665600" y="4702413"/>
            <a:ext cx="922880" cy="12525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000" dirty="0">
                <a:solidFill>
                  <a:srgbClr val="142B48"/>
                </a:solidFill>
                <a:latin typeface="Montserrat" pitchFamily="2" charset="77"/>
              </a:rPr>
              <a:t>Trastorno de motilidad esofágico primario.</a:t>
            </a:r>
          </a:p>
        </p:txBody>
      </p:sp>
      <p:sp>
        <p:nvSpPr>
          <p:cNvPr id="19" name="Rectángulo 18">
            <a:extLst>
              <a:ext uri="{FF2B5EF4-FFF2-40B4-BE49-F238E27FC236}">
                <a16:creationId xmlns:a16="http://schemas.microsoft.com/office/drawing/2014/main" id="{8AD0F311-BC13-E84E-BAD5-F366006AABD9}"/>
              </a:ext>
            </a:extLst>
          </p:cNvPr>
          <p:cNvSpPr/>
          <p:nvPr/>
        </p:nvSpPr>
        <p:spPr>
          <a:xfrm>
            <a:off x="5692554" y="4701959"/>
            <a:ext cx="922880" cy="12525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000" dirty="0">
                <a:solidFill>
                  <a:srgbClr val="142B48"/>
                </a:solidFill>
                <a:latin typeface="Montserrat" pitchFamily="2" charset="77"/>
              </a:rPr>
              <a:t>Trastorno de motilidad esofágico secundario.</a:t>
            </a:r>
          </a:p>
        </p:txBody>
      </p:sp>
      <p:sp>
        <p:nvSpPr>
          <p:cNvPr id="20" name="Rectángulo 19">
            <a:extLst>
              <a:ext uri="{FF2B5EF4-FFF2-40B4-BE49-F238E27FC236}">
                <a16:creationId xmlns:a16="http://schemas.microsoft.com/office/drawing/2014/main" id="{2E0247F6-08A6-C94E-AB88-B23C6E41B153}"/>
              </a:ext>
            </a:extLst>
          </p:cNvPr>
          <p:cNvSpPr/>
          <p:nvPr/>
        </p:nvSpPr>
        <p:spPr>
          <a:xfrm>
            <a:off x="6746685" y="4730064"/>
            <a:ext cx="1124508" cy="7419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000" dirty="0">
                <a:solidFill>
                  <a:srgbClr val="142B48"/>
                </a:solidFill>
                <a:latin typeface="Montserrat" pitchFamily="2" charset="77"/>
              </a:rPr>
              <a:t>Acidez crónica</a:t>
            </a:r>
          </a:p>
        </p:txBody>
      </p:sp>
      <p:sp>
        <p:nvSpPr>
          <p:cNvPr id="21" name="Rectángulo 20">
            <a:extLst>
              <a:ext uri="{FF2B5EF4-FFF2-40B4-BE49-F238E27FC236}">
                <a16:creationId xmlns:a16="http://schemas.microsoft.com/office/drawing/2014/main" id="{873AD8E5-E2B9-154A-B81E-8908212109FF}"/>
              </a:ext>
            </a:extLst>
          </p:cNvPr>
          <p:cNvSpPr/>
          <p:nvPr/>
        </p:nvSpPr>
        <p:spPr>
          <a:xfrm>
            <a:off x="6670209" y="5620682"/>
            <a:ext cx="1200984" cy="74199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1000" dirty="0">
                <a:solidFill>
                  <a:srgbClr val="142B48"/>
                </a:solidFill>
                <a:latin typeface="Montserrat" pitchFamily="2" charset="77"/>
              </a:rPr>
              <a:t>Esclerodermia.</a:t>
            </a:r>
          </a:p>
        </p:txBody>
      </p:sp>
      <p:sp>
        <p:nvSpPr>
          <p:cNvPr id="22" name="Rectángulo 21">
            <a:extLst>
              <a:ext uri="{FF2B5EF4-FFF2-40B4-BE49-F238E27FC236}">
                <a16:creationId xmlns:a16="http://schemas.microsoft.com/office/drawing/2014/main" id="{49DD2299-8E6C-A04C-A435-839FF5089B1E}"/>
              </a:ext>
            </a:extLst>
          </p:cNvPr>
          <p:cNvSpPr/>
          <p:nvPr/>
        </p:nvSpPr>
        <p:spPr>
          <a:xfrm>
            <a:off x="7934607" y="4730064"/>
            <a:ext cx="1124508" cy="1052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000" dirty="0">
                <a:solidFill>
                  <a:srgbClr val="142B48"/>
                </a:solidFill>
                <a:latin typeface="Montserrat" pitchFamily="2" charset="77"/>
              </a:rPr>
              <a:t>Regurgitación, o síntomas respiratorios, o pérdida de peso</a:t>
            </a:r>
          </a:p>
        </p:txBody>
      </p:sp>
      <p:sp>
        <p:nvSpPr>
          <p:cNvPr id="23" name="Rectángulo 22">
            <a:extLst>
              <a:ext uri="{FF2B5EF4-FFF2-40B4-BE49-F238E27FC236}">
                <a16:creationId xmlns:a16="http://schemas.microsoft.com/office/drawing/2014/main" id="{4B8D252A-3946-0E40-9011-27F7036E7CCE}"/>
              </a:ext>
            </a:extLst>
          </p:cNvPr>
          <p:cNvSpPr/>
          <p:nvPr/>
        </p:nvSpPr>
        <p:spPr>
          <a:xfrm>
            <a:off x="8025326" y="5941024"/>
            <a:ext cx="1124508" cy="43787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1000" dirty="0">
                <a:solidFill>
                  <a:srgbClr val="142B48"/>
                </a:solidFill>
                <a:latin typeface="Montserrat" pitchFamily="2" charset="77"/>
              </a:rPr>
              <a:t>Acalasia.</a:t>
            </a:r>
          </a:p>
        </p:txBody>
      </p:sp>
      <p:sp>
        <p:nvSpPr>
          <p:cNvPr id="24" name="Rectángulo 23">
            <a:extLst>
              <a:ext uri="{FF2B5EF4-FFF2-40B4-BE49-F238E27FC236}">
                <a16:creationId xmlns:a16="http://schemas.microsoft.com/office/drawing/2014/main" id="{41B3ED98-E2D8-1048-951F-88DAB86853EA}"/>
              </a:ext>
            </a:extLst>
          </p:cNvPr>
          <p:cNvSpPr/>
          <p:nvPr/>
        </p:nvSpPr>
        <p:spPr>
          <a:xfrm>
            <a:off x="9139298" y="4717240"/>
            <a:ext cx="1124508" cy="7419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000" dirty="0">
                <a:solidFill>
                  <a:srgbClr val="142B48"/>
                </a:solidFill>
                <a:latin typeface="Montserrat" pitchFamily="2" charset="77"/>
              </a:rPr>
              <a:t>Anillo, esofagitis eos.</a:t>
            </a:r>
          </a:p>
        </p:txBody>
      </p:sp>
      <p:sp>
        <p:nvSpPr>
          <p:cNvPr id="25" name="Rectángulo 24">
            <a:extLst>
              <a:ext uri="{FF2B5EF4-FFF2-40B4-BE49-F238E27FC236}">
                <a16:creationId xmlns:a16="http://schemas.microsoft.com/office/drawing/2014/main" id="{A79C8DB3-3229-DD46-93CF-437899915F44}"/>
              </a:ext>
            </a:extLst>
          </p:cNvPr>
          <p:cNvSpPr/>
          <p:nvPr/>
        </p:nvSpPr>
        <p:spPr>
          <a:xfrm>
            <a:off x="9139298" y="3955544"/>
            <a:ext cx="1124508" cy="3948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1000" dirty="0">
                <a:solidFill>
                  <a:srgbClr val="142B48"/>
                </a:solidFill>
                <a:latin typeface="Montserrat" pitchFamily="2" charset="77"/>
              </a:rPr>
              <a:t>No progresivo</a:t>
            </a:r>
          </a:p>
        </p:txBody>
      </p:sp>
      <p:sp>
        <p:nvSpPr>
          <p:cNvPr id="26" name="Rectángulo 25">
            <a:extLst>
              <a:ext uri="{FF2B5EF4-FFF2-40B4-BE49-F238E27FC236}">
                <a16:creationId xmlns:a16="http://schemas.microsoft.com/office/drawing/2014/main" id="{5260007E-2EF7-1348-8030-F9F5CFBB681D}"/>
              </a:ext>
            </a:extLst>
          </p:cNvPr>
          <p:cNvSpPr/>
          <p:nvPr/>
        </p:nvSpPr>
        <p:spPr>
          <a:xfrm>
            <a:off x="10835570" y="3955544"/>
            <a:ext cx="1124508" cy="3948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1000" dirty="0">
                <a:solidFill>
                  <a:srgbClr val="142B48"/>
                </a:solidFill>
                <a:latin typeface="Montserrat" pitchFamily="2" charset="77"/>
              </a:rPr>
              <a:t>Progresivo</a:t>
            </a:r>
          </a:p>
        </p:txBody>
      </p:sp>
      <p:sp>
        <p:nvSpPr>
          <p:cNvPr id="27" name="Rectángulo 26">
            <a:extLst>
              <a:ext uri="{FF2B5EF4-FFF2-40B4-BE49-F238E27FC236}">
                <a16:creationId xmlns:a16="http://schemas.microsoft.com/office/drawing/2014/main" id="{8815115F-C016-4D49-AF2B-170BD785D06D}"/>
              </a:ext>
            </a:extLst>
          </p:cNvPr>
          <p:cNvSpPr/>
          <p:nvPr/>
        </p:nvSpPr>
        <p:spPr>
          <a:xfrm>
            <a:off x="10495640" y="4717240"/>
            <a:ext cx="718075" cy="6569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000" dirty="0">
                <a:solidFill>
                  <a:srgbClr val="142B48"/>
                </a:solidFill>
                <a:latin typeface="Montserrat" pitchFamily="2" charset="77"/>
              </a:rPr>
              <a:t>Acidez crónica</a:t>
            </a:r>
          </a:p>
        </p:txBody>
      </p:sp>
      <p:sp>
        <p:nvSpPr>
          <p:cNvPr id="28" name="Rectángulo 27">
            <a:extLst>
              <a:ext uri="{FF2B5EF4-FFF2-40B4-BE49-F238E27FC236}">
                <a16:creationId xmlns:a16="http://schemas.microsoft.com/office/drawing/2014/main" id="{1BE5F81A-CA3F-7F4C-A4E9-942CAB8936A7}"/>
              </a:ext>
            </a:extLst>
          </p:cNvPr>
          <p:cNvSpPr/>
          <p:nvPr/>
        </p:nvSpPr>
        <p:spPr>
          <a:xfrm>
            <a:off x="10283853" y="5605132"/>
            <a:ext cx="975806" cy="65148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1000" dirty="0">
                <a:solidFill>
                  <a:srgbClr val="142B48"/>
                </a:solidFill>
                <a:latin typeface="Montserrat" pitchFamily="2" charset="77"/>
              </a:rPr>
              <a:t>Estenosis péptica.</a:t>
            </a:r>
          </a:p>
        </p:txBody>
      </p:sp>
      <p:sp>
        <p:nvSpPr>
          <p:cNvPr id="29" name="Rectángulo 28">
            <a:extLst>
              <a:ext uri="{FF2B5EF4-FFF2-40B4-BE49-F238E27FC236}">
                <a16:creationId xmlns:a16="http://schemas.microsoft.com/office/drawing/2014/main" id="{8F342946-F146-1D45-891A-A67CD15A3213}"/>
              </a:ext>
            </a:extLst>
          </p:cNvPr>
          <p:cNvSpPr/>
          <p:nvPr/>
        </p:nvSpPr>
        <p:spPr>
          <a:xfrm>
            <a:off x="11336419" y="4730064"/>
            <a:ext cx="794176" cy="8361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000" dirty="0">
                <a:solidFill>
                  <a:srgbClr val="142B48"/>
                </a:solidFill>
                <a:latin typeface="Montserrat" pitchFamily="2" charset="77"/>
              </a:rPr>
              <a:t>Ancianos, pérdida de peso, anemia</a:t>
            </a:r>
          </a:p>
        </p:txBody>
      </p:sp>
      <p:sp>
        <p:nvSpPr>
          <p:cNvPr id="30" name="Rectángulo 29">
            <a:extLst>
              <a:ext uri="{FF2B5EF4-FFF2-40B4-BE49-F238E27FC236}">
                <a16:creationId xmlns:a16="http://schemas.microsoft.com/office/drawing/2014/main" id="{45FFBD90-033F-934B-9BF9-05CBA804794E}"/>
              </a:ext>
            </a:extLst>
          </p:cNvPr>
          <p:cNvSpPr/>
          <p:nvPr/>
        </p:nvSpPr>
        <p:spPr>
          <a:xfrm>
            <a:off x="11354147" y="5727414"/>
            <a:ext cx="762241" cy="65148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1000" dirty="0">
                <a:solidFill>
                  <a:srgbClr val="142B48"/>
                </a:solidFill>
                <a:latin typeface="Montserrat" pitchFamily="2" charset="77"/>
              </a:rPr>
              <a:t>Cáncer.</a:t>
            </a:r>
          </a:p>
        </p:txBody>
      </p:sp>
      <p:cxnSp>
        <p:nvCxnSpPr>
          <p:cNvPr id="34" name="Conector recto de flecha 33">
            <a:extLst>
              <a:ext uri="{FF2B5EF4-FFF2-40B4-BE49-F238E27FC236}">
                <a16:creationId xmlns:a16="http://schemas.microsoft.com/office/drawing/2014/main" id="{CE742E37-C745-DB4A-804D-3EA5412E0974}"/>
              </a:ext>
            </a:extLst>
          </p:cNvPr>
          <p:cNvCxnSpPr>
            <a:stCxn id="7" idx="3"/>
            <a:endCxn id="8" idx="1"/>
          </p:cNvCxnSpPr>
          <p:nvPr/>
        </p:nvCxnSpPr>
        <p:spPr>
          <a:xfrm>
            <a:off x="6096000" y="1954419"/>
            <a:ext cx="304329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9BC23460-CF06-F94E-9D6D-8C4705339483}"/>
              </a:ext>
            </a:extLst>
          </p:cNvPr>
          <p:cNvCxnSpPr>
            <a:stCxn id="6" idx="2"/>
          </p:cNvCxnSpPr>
          <p:nvPr/>
        </p:nvCxnSpPr>
        <p:spPr>
          <a:xfrm>
            <a:off x="7794725" y="1622725"/>
            <a:ext cx="0" cy="331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2FBEEB0D-3793-544E-88A7-370BA9724454}"/>
              </a:ext>
            </a:extLst>
          </p:cNvPr>
          <p:cNvCxnSpPr>
            <a:stCxn id="7" idx="2"/>
            <a:endCxn id="9" idx="0"/>
          </p:cNvCxnSpPr>
          <p:nvPr/>
        </p:nvCxnSpPr>
        <p:spPr>
          <a:xfrm flipH="1">
            <a:off x="4870396" y="2220698"/>
            <a:ext cx="1" cy="194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08BB89E6-FCF8-0A4D-97AC-015938196AB4}"/>
              </a:ext>
            </a:extLst>
          </p:cNvPr>
          <p:cNvCxnSpPr/>
          <p:nvPr/>
        </p:nvCxnSpPr>
        <p:spPr>
          <a:xfrm flipH="1">
            <a:off x="10438784" y="2223112"/>
            <a:ext cx="1" cy="194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7B9BDE15-4BF9-BF40-8F98-6A224AFD5C76}"/>
              </a:ext>
            </a:extLst>
          </p:cNvPr>
          <p:cNvCxnSpPr/>
          <p:nvPr/>
        </p:nvCxnSpPr>
        <p:spPr>
          <a:xfrm>
            <a:off x="10958052" y="2744492"/>
            <a:ext cx="0" cy="84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D7E796B5-E65C-6845-9781-80F4D49AA6F9}"/>
              </a:ext>
            </a:extLst>
          </p:cNvPr>
          <p:cNvCxnSpPr>
            <a:cxnSpLocks/>
            <a:stCxn id="10" idx="1"/>
          </p:cNvCxnSpPr>
          <p:nvPr/>
        </p:nvCxnSpPr>
        <p:spPr>
          <a:xfrm flipH="1" flipV="1">
            <a:off x="7860357" y="2576568"/>
            <a:ext cx="135210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9F56F891-B7E9-8D4F-966D-674CBC6B50BF}"/>
              </a:ext>
            </a:extLst>
          </p:cNvPr>
          <p:cNvCxnSpPr>
            <a:cxnSpLocks/>
            <a:endCxn id="11" idx="0"/>
          </p:cNvCxnSpPr>
          <p:nvPr/>
        </p:nvCxnSpPr>
        <p:spPr>
          <a:xfrm>
            <a:off x="7871193" y="2576568"/>
            <a:ext cx="0" cy="252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4C559C72-C99E-1C4C-98E1-B1B15830E826}"/>
              </a:ext>
            </a:extLst>
          </p:cNvPr>
          <p:cNvCxnSpPr>
            <a:stCxn id="11" idx="2"/>
            <a:endCxn id="13" idx="0"/>
          </p:cNvCxnSpPr>
          <p:nvPr/>
        </p:nvCxnSpPr>
        <p:spPr>
          <a:xfrm>
            <a:off x="7871193" y="3164418"/>
            <a:ext cx="0" cy="120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FCD074FF-E5AC-7C41-B16A-01D9AE5EF77A}"/>
              </a:ext>
            </a:extLst>
          </p:cNvPr>
          <p:cNvCxnSpPr/>
          <p:nvPr/>
        </p:nvCxnSpPr>
        <p:spPr>
          <a:xfrm>
            <a:off x="10871634" y="3164418"/>
            <a:ext cx="0" cy="120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ector recto de flecha 53">
            <a:extLst>
              <a:ext uri="{FF2B5EF4-FFF2-40B4-BE49-F238E27FC236}">
                <a16:creationId xmlns:a16="http://schemas.microsoft.com/office/drawing/2014/main" id="{82F4A8E6-235F-214F-85AB-89CB14C81213}"/>
              </a:ext>
            </a:extLst>
          </p:cNvPr>
          <p:cNvCxnSpPr>
            <a:stCxn id="13" idx="2"/>
            <a:endCxn id="16" idx="0"/>
          </p:cNvCxnSpPr>
          <p:nvPr/>
        </p:nvCxnSpPr>
        <p:spPr>
          <a:xfrm flipH="1">
            <a:off x="7871192" y="3620928"/>
            <a:ext cx="1" cy="364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09BA9FD7-8591-9246-A9C9-E4ED11F3E45E}"/>
              </a:ext>
            </a:extLst>
          </p:cNvPr>
          <p:cNvCxnSpPr>
            <a:cxnSpLocks/>
            <a:stCxn id="13" idx="1"/>
          </p:cNvCxnSpPr>
          <p:nvPr/>
        </p:nvCxnSpPr>
        <p:spPr>
          <a:xfrm flipH="1" flipV="1">
            <a:off x="5598168" y="3447186"/>
            <a:ext cx="1459479" cy="5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98F5A0DA-59A3-4641-81FF-1EDDF51B5EB3}"/>
              </a:ext>
            </a:extLst>
          </p:cNvPr>
          <p:cNvCxnSpPr>
            <a:cxnSpLocks/>
          </p:cNvCxnSpPr>
          <p:nvPr/>
        </p:nvCxnSpPr>
        <p:spPr>
          <a:xfrm>
            <a:off x="5598168" y="3435233"/>
            <a:ext cx="1" cy="554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CF7240FB-DCC7-8E4C-B36D-E08ECF5D3559}"/>
              </a:ext>
            </a:extLst>
          </p:cNvPr>
          <p:cNvCxnSpPr>
            <a:cxnSpLocks/>
            <a:endCxn id="26" idx="0"/>
          </p:cNvCxnSpPr>
          <p:nvPr/>
        </p:nvCxnSpPr>
        <p:spPr>
          <a:xfrm>
            <a:off x="11397824" y="3615110"/>
            <a:ext cx="0" cy="340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10851879-CBB0-C844-A2B0-9B133D277382}"/>
              </a:ext>
            </a:extLst>
          </p:cNvPr>
          <p:cNvCxnSpPr>
            <a:cxnSpLocks/>
            <a:stCxn id="14" idx="1"/>
          </p:cNvCxnSpPr>
          <p:nvPr/>
        </p:nvCxnSpPr>
        <p:spPr>
          <a:xfrm flipH="1">
            <a:off x="9701552" y="3447187"/>
            <a:ext cx="363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912E9566-D103-0749-AF96-995C35BA9A96}"/>
              </a:ext>
            </a:extLst>
          </p:cNvPr>
          <p:cNvCxnSpPr>
            <a:endCxn id="25" idx="0"/>
          </p:cNvCxnSpPr>
          <p:nvPr/>
        </p:nvCxnSpPr>
        <p:spPr>
          <a:xfrm>
            <a:off x="9701552" y="3447186"/>
            <a:ext cx="0" cy="508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ector recto de flecha 70">
            <a:extLst>
              <a:ext uri="{FF2B5EF4-FFF2-40B4-BE49-F238E27FC236}">
                <a16:creationId xmlns:a16="http://schemas.microsoft.com/office/drawing/2014/main" id="{51F8C3AE-424E-3749-AD91-263840BCC20D}"/>
              </a:ext>
            </a:extLst>
          </p:cNvPr>
          <p:cNvCxnSpPr>
            <a:stCxn id="15" idx="2"/>
            <a:endCxn id="17" idx="0"/>
          </p:cNvCxnSpPr>
          <p:nvPr/>
        </p:nvCxnSpPr>
        <p:spPr>
          <a:xfrm flipH="1">
            <a:off x="5127040" y="4320893"/>
            <a:ext cx="538655" cy="381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a:extLst>
              <a:ext uri="{FF2B5EF4-FFF2-40B4-BE49-F238E27FC236}">
                <a16:creationId xmlns:a16="http://schemas.microsoft.com/office/drawing/2014/main" id="{75F69F6B-C56D-754B-9B4D-C4359C2EF2E2}"/>
              </a:ext>
            </a:extLst>
          </p:cNvPr>
          <p:cNvCxnSpPr>
            <a:stCxn id="15" idx="2"/>
            <a:endCxn id="19" idx="0"/>
          </p:cNvCxnSpPr>
          <p:nvPr/>
        </p:nvCxnSpPr>
        <p:spPr>
          <a:xfrm>
            <a:off x="5665695" y="4320893"/>
            <a:ext cx="488299" cy="381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ector recto de flecha 74">
            <a:extLst>
              <a:ext uri="{FF2B5EF4-FFF2-40B4-BE49-F238E27FC236}">
                <a16:creationId xmlns:a16="http://schemas.microsoft.com/office/drawing/2014/main" id="{AE48547D-DD7C-3D48-A024-B93C10364B54}"/>
              </a:ext>
            </a:extLst>
          </p:cNvPr>
          <p:cNvCxnSpPr>
            <a:stCxn id="16" idx="2"/>
            <a:endCxn id="20" idx="0"/>
          </p:cNvCxnSpPr>
          <p:nvPr/>
        </p:nvCxnSpPr>
        <p:spPr>
          <a:xfrm flipH="1">
            <a:off x="7308939" y="4320893"/>
            <a:ext cx="562253" cy="409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ector recto de flecha 76">
            <a:extLst>
              <a:ext uri="{FF2B5EF4-FFF2-40B4-BE49-F238E27FC236}">
                <a16:creationId xmlns:a16="http://schemas.microsoft.com/office/drawing/2014/main" id="{0F1DBA73-6462-B84D-8E4E-43EEDAFBB4C4}"/>
              </a:ext>
            </a:extLst>
          </p:cNvPr>
          <p:cNvCxnSpPr>
            <a:stCxn id="16" idx="2"/>
            <a:endCxn id="22" idx="0"/>
          </p:cNvCxnSpPr>
          <p:nvPr/>
        </p:nvCxnSpPr>
        <p:spPr>
          <a:xfrm>
            <a:off x="7871192" y="4320893"/>
            <a:ext cx="625669" cy="409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ector recto de flecha 78">
            <a:extLst>
              <a:ext uri="{FF2B5EF4-FFF2-40B4-BE49-F238E27FC236}">
                <a16:creationId xmlns:a16="http://schemas.microsoft.com/office/drawing/2014/main" id="{E7790C31-8D51-DC49-8272-B32DC0FAECCA}"/>
              </a:ext>
            </a:extLst>
          </p:cNvPr>
          <p:cNvCxnSpPr>
            <a:stCxn id="25" idx="2"/>
            <a:endCxn id="24" idx="0"/>
          </p:cNvCxnSpPr>
          <p:nvPr/>
        </p:nvCxnSpPr>
        <p:spPr>
          <a:xfrm>
            <a:off x="9701552" y="4350394"/>
            <a:ext cx="0" cy="366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ector recto de flecha 80">
            <a:extLst>
              <a:ext uri="{FF2B5EF4-FFF2-40B4-BE49-F238E27FC236}">
                <a16:creationId xmlns:a16="http://schemas.microsoft.com/office/drawing/2014/main" id="{EB85F6BC-8431-CE4B-88E0-66BF0F74769F}"/>
              </a:ext>
            </a:extLst>
          </p:cNvPr>
          <p:cNvCxnSpPr>
            <a:cxnSpLocks/>
            <a:stCxn id="26" idx="2"/>
            <a:endCxn id="27" idx="0"/>
          </p:cNvCxnSpPr>
          <p:nvPr/>
        </p:nvCxnSpPr>
        <p:spPr>
          <a:xfrm flipH="1">
            <a:off x="10854678" y="4350394"/>
            <a:ext cx="543146" cy="366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Conector recto de flecha 82">
            <a:extLst>
              <a:ext uri="{FF2B5EF4-FFF2-40B4-BE49-F238E27FC236}">
                <a16:creationId xmlns:a16="http://schemas.microsoft.com/office/drawing/2014/main" id="{4E7CED05-0E9D-C14B-9141-AE34A8EBB580}"/>
              </a:ext>
            </a:extLst>
          </p:cNvPr>
          <p:cNvCxnSpPr>
            <a:stCxn id="26" idx="2"/>
            <a:endCxn id="29" idx="0"/>
          </p:cNvCxnSpPr>
          <p:nvPr/>
        </p:nvCxnSpPr>
        <p:spPr>
          <a:xfrm>
            <a:off x="11397824" y="4350394"/>
            <a:ext cx="335683" cy="379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ector recto de flecha 84">
            <a:extLst>
              <a:ext uri="{FF2B5EF4-FFF2-40B4-BE49-F238E27FC236}">
                <a16:creationId xmlns:a16="http://schemas.microsoft.com/office/drawing/2014/main" id="{A8301C52-B7A7-4244-9FDC-FA56FFC1AE92}"/>
              </a:ext>
            </a:extLst>
          </p:cNvPr>
          <p:cNvCxnSpPr>
            <a:cxnSpLocks/>
            <a:stCxn id="20" idx="2"/>
            <a:endCxn id="21" idx="0"/>
          </p:cNvCxnSpPr>
          <p:nvPr/>
        </p:nvCxnSpPr>
        <p:spPr>
          <a:xfrm flipH="1">
            <a:off x="7270701" y="5472059"/>
            <a:ext cx="38238" cy="148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Conector recto de flecha 86">
            <a:extLst>
              <a:ext uri="{FF2B5EF4-FFF2-40B4-BE49-F238E27FC236}">
                <a16:creationId xmlns:a16="http://schemas.microsoft.com/office/drawing/2014/main" id="{EC126037-775E-2144-B303-4BAC6165AA80}"/>
              </a:ext>
            </a:extLst>
          </p:cNvPr>
          <p:cNvCxnSpPr>
            <a:stCxn id="22" idx="2"/>
            <a:endCxn id="23" idx="0"/>
          </p:cNvCxnSpPr>
          <p:nvPr/>
        </p:nvCxnSpPr>
        <p:spPr>
          <a:xfrm>
            <a:off x="8496861" y="5782600"/>
            <a:ext cx="90719" cy="158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Conector recto de flecha 88">
            <a:extLst>
              <a:ext uri="{FF2B5EF4-FFF2-40B4-BE49-F238E27FC236}">
                <a16:creationId xmlns:a16="http://schemas.microsoft.com/office/drawing/2014/main" id="{5C16B981-F9FB-5842-B851-128B247E08A0}"/>
              </a:ext>
            </a:extLst>
          </p:cNvPr>
          <p:cNvCxnSpPr>
            <a:cxnSpLocks/>
            <a:stCxn id="27" idx="2"/>
            <a:endCxn id="28" idx="0"/>
          </p:cNvCxnSpPr>
          <p:nvPr/>
        </p:nvCxnSpPr>
        <p:spPr>
          <a:xfrm flipH="1">
            <a:off x="10771756" y="5374178"/>
            <a:ext cx="82922" cy="230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Conector recto de flecha 90">
            <a:extLst>
              <a:ext uri="{FF2B5EF4-FFF2-40B4-BE49-F238E27FC236}">
                <a16:creationId xmlns:a16="http://schemas.microsoft.com/office/drawing/2014/main" id="{358272F5-274A-8C45-A1FB-A0B7D8253E2E}"/>
              </a:ext>
            </a:extLst>
          </p:cNvPr>
          <p:cNvCxnSpPr>
            <a:stCxn id="29" idx="2"/>
            <a:endCxn id="30" idx="0"/>
          </p:cNvCxnSpPr>
          <p:nvPr/>
        </p:nvCxnSpPr>
        <p:spPr>
          <a:xfrm>
            <a:off x="11733507" y="5566222"/>
            <a:ext cx="1761" cy="161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072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492064" y="48028"/>
            <a:ext cx="7272181" cy="1146587"/>
          </a:xfrm>
        </p:spPr>
        <p:txBody>
          <a:bodyPr/>
          <a:lstStyle/>
          <a:p>
            <a:r>
              <a:rPr lang="es-CO" dirty="0"/>
              <a:t>Algoritmo diagnóstico</a:t>
            </a:r>
          </a:p>
        </p:txBody>
      </p:sp>
      <p:sp>
        <p:nvSpPr>
          <p:cNvPr id="6" name="Rectángulo 5">
            <a:extLst>
              <a:ext uri="{FF2B5EF4-FFF2-40B4-BE49-F238E27FC236}">
                <a16:creationId xmlns:a16="http://schemas.microsoft.com/office/drawing/2014/main" id="{0C1EE5CA-6D2B-0F47-A6BB-FBAAD1822A6F}"/>
              </a:ext>
            </a:extLst>
          </p:cNvPr>
          <p:cNvSpPr/>
          <p:nvPr/>
        </p:nvSpPr>
        <p:spPr>
          <a:xfrm>
            <a:off x="6837892" y="1151627"/>
            <a:ext cx="1587657" cy="2460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Disfagia esofágica</a:t>
            </a:r>
          </a:p>
        </p:txBody>
      </p:sp>
      <p:sp>
        <p:nvSpPr>
          <p:cNvPr id="7" name="Rectángulo 6">
            <a:extLst>
              <a:ext uri="{FF2B5EF4-FFF2-40B4-BE49-F238E27FC236}">
                <a16:creationId xmlns:a16="http://schemas.microsoft.com/office/drawing/2014/main" id="{797CFB9F-ADB1-5E41-A05E-ECBFB0844C05}"/>
              </a:ext>
            </a:extLst>
          </p:cNvPr>
          <p:cNvSpPr/>
          <p:nvPr/>
        </p:nvSpPr>
        <p:spPr>
          <a:xfrm>
            <a:off x="6875462" y="1541244"/>
            <a:ext cx="1495826" cy="63422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Historia de Rt, cáusticos, cx de Ca laríngeo o esofágico, estenosis compleja</a:t>
            </a:r>
          </a:p>
        </p:txBody>
      </p:sp>
      <p:sp>
        <p:nvSpPr>
          <p:cNvPr id="8" name="Rectángulo 7">
            <a:extLst>
              <a:ext uri="{FF2B5EF4-FFF2-40B4-BE49-F238E27FC236}">
                <a16:creationId xmlns:a16="http://schemas.microsoft.com/office/drawing/2014/main" id="{3303A57F-4E43-E54F-AE77-015597BCB8AF}"/>
              </a:ext>
            </a:extLst>
          </p:cNvPr>
          <p:cNvSpPr/>
          <p:nvPr/>
        </p:nvSpPr>
        <p:spPr>
          <a:xfrm>
            <a:off x="6837892" y="2351717"/>
            <a:ext cx="350981" cy="21555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900" dirty="0">
                <a:solidFill>
                  <a:srgbClr val="142B48"/>
                </a:solidFill>
                <a:latin typeface="Montserrat" pitchFamily="2" charset="77"/>
              </a:rPr>
              <a:t>Sí</a:t>
            </a:r>
          </a:p>
        </p:txBody>
      </p:sp>
      <p:sp>
        <p:nvSpPr>
          <p:cNvPr id="9" name="Rectángulo 8">
            <a:extLst>
              <a:ext uri="{FF2B5EF4-FFF2-40B4-BE49-F238E27FC236}">
                <a16:creationId xmlns:a16="http://schemas.microsoft.com/office/drawing/2014/main" id="{2E153D18-C7C7-6046-924A-08A6238785B6}"/>
              </a:ext>
            </a:extLst>
          </p:cNvPr>
          <p:cNvSpPr/>
          <p:nvPr/>
        </p:nvSpPr>
        <p:spPr>
          <a:xfrm>
            <a:off x="6454176" y="2689126"/>
            <a:ext cx="1169818" cy="2190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900" dirty="0">
                <a:solidFill>
                  <a:srgbClr val="142B48"/>
                </a:solidFill>
                <a:latin typeface="Montserrat" pitchFamily="2" charset="77"/>
              </a:rPr>
              <a:t>Estudio baritado</a:t>
            </a:r>
          </a:p>
        </p:txBody>
      </p:sp>
      <p:sp>
        <p:nvSpPr>
          <p:cNvPr id="10" name="Rectángulo 9">
            <a:extLst>
              <a:ext uri="{FF2B5EF4-FFF2-40B4-BE49-F238E27FC236}">
                <a16:creationId xmlns:a16="http://schemas.microsoft.com/office/drawing/2014/main" id="{C0F47918-ACEF-9542-B523-6AC7F7FC9DE2}"/>
              </a:ext>
            </a:extLst>
          </p:cNvPr>
          <p:cNvSpPr/>
          <p:nvPr/>
        </p:nvSpPr>
        <p:spPr>
          <a:xfrm>
            <a:off x="8015451" y="2337525"/>
            <a:ext cx="366709" cy="27652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900" dirty="0">
                <a:solidFill>
                  <a:srgbClr val="142B48"/>
                </a:solidFill>
                <a:latin typeface="Montserrat" pitchFamily="2" charset="77"/>
              </a:rPr>
              <a:t>No</a:t>
            </a:r>
          </a:p>
        </p:txBody>
      </p:sp>
      <p:sp>
        <p:nvSpPr>
          <p:cNvPr id="11" name="Rectángulo 10">
            <a:extLst>
              <a:ext uri="{FF2B5EF4-FFF2-40B4-BE49-F238E27FC236}">
                <a16:creationId xmlns:a16="http://schemas.microsoft.com/office/drawing/2014/main" id="{302A7E0E-58F0-2040-ADA3-82D92EBAC46C}"/>
              </a:ext>
            </a:extLst>
          </p:cNvPr>
          <p:cNvSpPr/>
          <p:nvPr/>
        </p:nvSpPr>
        <p:spPr>
          <a:xfrm>
            <a:off x="6537283" y="3030037"/>
            <a:ext cx="2990395" cy="227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900" dirty="0">
                <a:solidFill>
                  <a:srgbClr val="142B48"/>
                </a:solidFill>
                <a:latin typeface="Montserrat" pitchFamily="2" charset="77"/>
              </a:rPr>
              <a:t>Endoscopia digestiva +/- Bx esofágicas</a:t>
            </a:r>
          </a:p>
        </p:txBody>
      </p:sp>
      <p:sp>
        <p:nvSpPr>
          <p:cNvPr id="12" name="Rectángulo 11">
            <a:extLst>
              <a:ext uri="{FF2B5EF4-FFF2-40B4-BE49-F238E27FC236}">
                <a16:creationId xmlns:a16="http://schemas.microsoft.com/office/drawing/2014/main" id="{4B882C13-7B5B-EF43-ACBF-FC54B78CFC2E}"/>
              </a:ext>
            </a:extLst>
          </p:cNvPr>
          <p:cNvSpPr/>
          <p:nvPr/>
        </p:nvSpPr>
        <p:spPr>
          <a:xfrm>
            <a:off x="4669865" y="3553929"/>
            <a:ext cx="1696839" cy="2951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Anormalidad estructural</a:t>
            </a:r>
          </a:p>
        </p:txBody>
      </p:sp>
      <p:sp>
        <p:nvSpPr>
          <p:cNvPr id="13" name="Rectángulo 12">
            <a:extLst>
              <a:ext uri="{FF2B5EF4-FFF2-40B4-BE49-F238E27FC236}">
                <a16:creationId xmlns:a16="http://schemas.microsoft.com/office/drawing/2014/main" id="{40797A3E-3CD9-0D41-96B4-0C6C07506E16}"/>
              </a:ext>
            </a:extLst>
          </p:cNvPr>
          <p:cNvSpPr/>
          <p:nvPr/>
        </p:nvSpPr>
        <p:spPr>
          <a:xfrm>
            <a:off x="4789837" y="4437211"/>
            <a:ext cx="1485900" cy="169063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71450" indent="-171450">
              <a:buFont typeface="Arial" panose="020B0604020202020204" pitchFamily="34" charset="0"/>
              <a:buChar char="•"/>
            </a:pPr>
            <a:r>
              <a:rPr lang="es-CO" sz="900" dirty="0">
                <a:solidFill>
                  <a:srgbClr val="142B48"/>
                </a:solidFill>
                <a:latin typeface="Montserrat" pitchFamily="2" charset="77"/>
              </a:rPr>
              <a:t>Anillo.</a:t>
            </a:r>
          </a:p>
          <a:p>
            <a:pPr marL="171450" indent="-171450">
              <a:buFont typeface="Arial" panose="020B0604020202020204" pitchFamily="34" charset="0"/>
              <a:buChar char="•"/>
            </a:pPr>
            <a:r>
              <a:rPr lang="es-CO" sz="900" dirty="0">
                <a:solidFill>
                  <a:srgbClr val="142B48"/>
                </a:solidFill>
                <a:latin typeface="Montserrat" pitchFamily="2" charset="77"/>
              </a:rPr>
              <a:t>Red.</a:t>
            </a:r>
          </a:p>
          <a:p>
            <a:pPr marL="171450" indent="-171450">
              <a:buFont typeface="Arial" panose="020B0604020202020204" pitchFamily="34" charset="0"/>
              <a:buChar char="•"/>
            </a:pPr>
            <a:r>
              <a:rPr lang="es-CO" sz="900" dirty="0">
                <a:solidFill>
                  <a:srgbClr val="142B48"/>
                </a:solidFill>
                <a:latin typeface="Montserrat" pitchFamily="2" charset="77"/>
              </a:rPr>
              <a:t>Constricción.</a:t>
            </a:r>
          </a:p>
          <a:p>
            <a:pPr marL="171450" indent="-171450">
              <a:buFont typeface="Arial" panose="020B0604020202020204" pitchFamily="34" charset="0"/>
              <a:buChar char="•"/>
            </a:pPr>
            <a:r>
              <a:rPr lang="es-CO" sz="900" dirty="0">
                <a:solidFill>
                  <a:srgbClr val="142B48"/>
                </a:solidFill>
                <a:latin typeface="Montserrat" pitchFamily="2" charset="77"/>
              </a:rPr>
              <a:t>Divertículo.</a:t>
            </a:r>
          </a:p>
          <a:p>
            <a:pPr marL="171450" indent="-171450">
              <a:buFont typeface="Arial" panose="020B0604020202020204" pitchFamily="34" charset="0"/>
              <a:buChar char="•"/>
            </a:pPr>
            <a:r>
              <a:rPr lang="es-CO" sz="900" dirty="0">
                <a:solidFill>
                  <a:srgbClr val="142B48"/>
                </a:solidFill>
                <a:latin typeface="Montserrat" pitchFamily="2" charset="77"/>
              </a:rPr>
              <a:t>Esofagitis erosiva.</a:t>
            </a:r>
          </a:p>
          <a:p>
            <a:pPr marL="171450" indent="-171450">
              <a:buFont typeface="Arial" panose="020B0604020202020204" pitchFamily="34" charset="0"/>
              <a:buChar char="•"/>
            </a:pPr>
            <a:r>
              <a:rPr lang="es-CO" sz="900" dirty="0">
                <a:solidFill>
                  <a:srgbClr val="142B48"/>
                </a:solidFill>
                <a:latin typeface="Montserrat" pitchFamily="2" charset="77"/>
              </a:rPr>
              <a:t>Tumor (benigno, maligno).</a:t>
            </a:r>
          </a:p>
          <a:p>
            <a:pPr marL="171450" indent="-171450">
              <a:buFont typeface="Arial" panose="020B0604020202020204" pitchFamily="34" charset="0"/>
              <a:buChar char="•"/>
            </a:pPr>
            <a:r>
              <a:rPr lang="es-CO" sz="900" dirty="0">
                <a:solidFill>
                  <a:srgbClr val="142B48"/>
                </a:solidFill>
                <a:latin typeface="Montserrat" pitchFamily="2" charset="77"/>
              </a:rPr>
              <a:t>Esofagitis infecciosa.</a:t>
            </a:r>
          </a:p>
          <a:p>
            <a:pPr marL="171450" indent="-171450">
              <a:buFont typeface="Arial" panose="020B0604020202020204" pitchFamily="34" charset="0"/>
              <a:buChar char="•"/>
            </a:pPr>
            <a:r>
              <a:rPr lang="es-CO" sz="900" dirty="0">
                <a:solidFill>
                  <a:srgbClr val="142B48"/>
                </a:solidFill>
                <a:latin typeface="Montserrat" pitchFamily="2" charset="77"/>
              </a:rPr>
              <a:t>Esofagitis eosinofílica.</a:t>
            </a:r>
          </a:p>
        </p:txBody>
      </p:sp>
      <p:sp>
        <p:nvSpPr>
          <p:cNvPr id="14" name="Rectángulo 13">
            <a:extLst>
              <a:ext uri="{FF2B5EF4-FFF2-40B4-BE49-F238E27FC236}">
                <a16:creationId xmlns:a16="http://schemas.microsoft.com/office/drawing/2014/main" id="{CCF26432-769C-5F4F-8A0B-CE6B4D42B626}"/>
              </a:ext>
            </a:extLst>
          </p:cNvPr>
          <p:cNvSpPr/>
          <p:nvPr/>
        </p:nvSpPr>
        <p:spPr>
          <a:xfrm>
            <a:off x="8230897" y="3553929"/>
            <a:ext cx="808487" cy="2190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Normal</a:t>
            </a:r>
          </a:p>
        </p:txBody>
      </p:sp>
      <p:sp>
        <p:nvSpPr>
          <p:cNvPr id="15" name="Rectángulo 14">
            <a:extLst>
              <a:ext uri="{FF2B5EF4-FFF2-40B4-BE49-F238E27FC236}">
                <a16:creationId xmlns:a16="http://schemas.microsoft.com/office/drawing/2014/main" id="{F1C12EC1-06D0-AC4E-A90F-947193B20CE7}"/>
              </a:ext>
            </a:extLst>
          </p:cNvPr>
          <p:cNvSpPr/>
          <p:nvPr/>
        </p:nvSpPr>
        <p:spPr>
          <a:xfrm>
            <a:off x="7036024" y="3924310"/>
            <a:ext cx="955730" cy="33170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O" sz="900" dirty="0">
                <a:solidFill>
                  <a:srgbClr val="142B48"/>
                </a:solidFill>
                <a:latin typeface="Montserrat" pitchFamily="2" charset="77"/>
              </a:rPr>
              <a:t>Disfagia solo para sólidos</a:t>
            </a:r>
          </a:p>
        </p:txBody>
      </p:sp>
      <p:sp>
        <p:nvSpPr>
          <p:cNvPr id="16" name="Rectángulo 15">
            <a:extLst>
              <a:ext uri="{FF2B5EF4-FFF2-40B4-BE49-F238E27FC236}">
                <a16:creationId xmlns:a16="http://schemas.microsoft.com/office/drawing/2014/main" id="{BA31088F-B123-B947-812E-B2A01E02E320}"/>
              </a:ext>
            </a:extLst>
          </p:cNvPr>
          <p:cNvSpPr/>
          <p:nvPr/>
        </p:nvSpPr>
        <p:spPr>
          <a:xfrm>
            <a:off x="8686491" y="4014848"/>
            <a:ext cx="2025667" cy="43590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O" sz="900" dirty="0">
                <a:solidFill>
                  <a:srgbClr val="142B48"/>
                </a:solidFill>
                <a:latin typeface="Montserrat" pitchFamily="2" charset="77"/>
              </a:rPr>
              <a:t>Disfagia para sólidos y líquidos y/o sospecha de desorden de motilidad</a:t>
            </a:r>
          </a:p>
        </p:txBody>
      </p:sp>
      <p:sp>
        <p:nvSpPr>
          <p:cNvPr id="17" name="Rectángulo 16">
            <a:extLst>
              <a:ext uri="{FF2B5EF4-FFF2-40B4-BE49-F238E27FC236}">
                <a16:creationId xmlns:a16="http://schemas.microsoft.com/office/drawing/2014/main" id="{27D9B8AC-EABC-B444-A017-68DD7B32A351}"/>
              </a:ext>
            </a:extLst>
          </p:cNvPr>
          <p:cNvSpPr/>
          <p:nvPr/>
        </p:nvSpPr>
        <p:spPr>
          <a:xfrm>
            <a:off x="6794700" y="4422241"/>
            <a:ext cx="1464973" cy="33170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900" dirty="0">
                <a:solidFill>
                  <a:srgbClr val="142B48"/>
                </a:solidFill>
                <a:latin typeface="Montserrat" pitchFamily="2" charset="77"/>
              </a:rPr>
              <a:t>Estudio baritado (si no se ha realizado).</a:t>
            </a:r>
          </a:p>
        </p:txBody>
      </p:sp>
      <p:sp>
        <p:nvSpPr>
          <p:cNvPr id="18" name="Rectángulo 17">
            <a:extLst>
              <a:ext uri="{FF2B5EF4-FFF2-40B4-BE49-F238E27FC236}">
                <a16:creationId xmlns:a16="http://schemas.microsoft.com/office/drawing/2014/main" id="{1737D3B9-68BA-2D46-920A-0C5DB6F38525}"/>
              </a:ext>
            </a:extLst>
          </p:cNvPr>
          <p:cNvSpPr/>
          <p:nvPr/>
        </p:nvSpPr>
        <p:spPr>
          <a:xfrm>
            <a:off x="6395920" y="4859835"/>
            <a:ext cx="1368325" cy="7456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900" dirty="0">
                <a:solidFill>
                  <a:srgbClr val="142B48"/>
                </a:solidFill>
                <a:latin typeface="Montserrat" pitchFamily="2" charset="77"/>
              </a:rPr>
              <a:t>Anormalidad estructural – no evidenciada en EDS (red, compresión extrínseca)</a:t>
            </a:r>
          </a:p>
        </p:txBody>
      </p:sp>
      <p:sp>
        <p:nvSpPr>
          <p:cNvPr id="19" name="Rectángulo 18">
            <a:extLst>
              <a:ext uri="{FF2B5EF4-FFF2-40B4-BE49-F238E27FC236}">
                <a16:creationId xmlns:a16="http://schemas.microsoft.com/office/drawing/2014/main" id="{7687B3B7-1541-B248-8BC1-DFB4FD716772}"/>
              </a:ext>
            </a:extLst>
          </p:cNvPr>
          <p:cNvSpPr/>
          <p:nvPr/>
        </p:nvSpPr>
        <p:spPr>
          <a:xfrm>
            <a:off x="7884428" y="4859835"/>
            <a:ext cx="808487" cy="21905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O" sz="900" dirty="0">
                <a:solidFill>
                  <a:srgbClr val="142B48"/>
                </a:solidFill>
                <a:latin typeface="Montserrat" pitchFamily="2" charset="77"/>
              </a:rPr>
              <a:t>Normal</a:t>
            </a:r>
          </a:p>
        </p:txBody>
      </p:sp>
      <p:sp>
        <p:nvSpPr>
          <p:cNvPr id="20" name="Rectángulo 19">
            <a:extLst>
              <a:ext uri="{FF2B5EF4-FFF2-40B4-BE49-F238E27FC236}">
                <a16:creationId xmlns:a16="http://schemas.microsoft.com/office/drawing/2014/main" id="{F86E4071-CEFE-BD41-ABD2-28A2FA1B4FB6}"/>
              </a:ext>
            </a:extLst>
          </p:cNvPr>
          <p:cNvSpPr/>
          <p:nvPr/>
        </p:nvSpPr>
        <p:spPr>
          <a:xfrm>
            <a:off x="8952696" y="5301088"/>
            <a:ext cx="1485900" cy="289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CO" sz="900" dirty="0">
                <a:solidFill>
                  <a:srgbClr val="142B48"/>
                </a:solidFill>
                <a:latin typeface="Montserrat" pitchFamily="2" charset="77"/>
              </a:rPr>
              <a:t>Manometría esofágica</a:t>
            </a:r>
          </a:p>
        </p:txBody>
      </p:sp>
      <p:sp>
        <p:nvSpPr>
          <p:cNvPr id="21" name="Rectángulo 20">
            <a:extLst>
              <a:ext uri="{FF2B5EF4-FFF2-40B4-BE49-F238E27FC236}">
                <a16:creationId xmlns:a16="http://schemas.microsoft.com/office/drawing/2014/main" id="{EDB82670-E96A-2745-BB72-417571FEFD45}"/>
              </a:ext>
            </a:extLst>
          </p:cNvPr>
          <p:cNvSpPr/>
          <p:nvPr/>
        </p:nvSpPr>
        <p:spPr>
          <a:xfrm>
            <a:off x="6388028" y="5802374"/>
            <a:ext cx="1696842" cy="44045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900" dirty="0">
                <a:solidFill>
                  <a:srgbClr val="142B48"/>
                </a:solidFill>
                <a:latin typeface="Montserrat" pitchFamily="2" charset="77"/>
              </a:rPr>
              <a:t>Trastorno de la motilidad esofágica secundario: ES, DM.</a:t>
            </a:r>
          </a:p>
        </p:txBody>
      </p:sp>
      <p:sp>
        <p:nvSpPr>
          <p:cNvPr id="22" name="Rectángulo 21">
            <a:extLst>
              <a:ext uri="{FF2B5EF4-FFF2-40B4-BE49-F238E27FC236}">
                <a16:creationId xmlns:a16="http://schemas.microsoft.com/office/drawing/2014/main" id="{0DCD5B0C-C2EE-024E-856D-C686F2A26EFD}"/>
              </a:ext>
            </a:extLst>
          </p:cNvPr>
          <p:cNvSpPr/>
          <p:nvPr/>
        </p:nvSpPr>
        <p:spPr>
          <a:xfrm>
            <a:off x="8197609" y="5797590"/>
            <a:ext cx="1089844" cy="44045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900" dirty="0">
                <a:solidFill>
                  <a:srgbClr val="142B48"/>
                </a:solidFill>
                <a:latin typeface="Montserrat" pitchFamily="2" charset="77"/>
              </a:rPr>
              <a:t>Trastorno motilidad primaria.</a:t>
            </a:r>
          </a:p>
        </p:txBody>
      </p:sp>
      <p:sp>
        <p:nvSpPr>
          <p:cNvPr id="23" name="Rectángulo 22">
            <a:extLst>
              <a:ext uri="{FF2B5EF4-FFF2-40B4-BE49-F238E27FC236}">
                <a16:creationId xmlns:a16="http://schemas.microsoft.com/office/drawing/2014/main" id="{8C857EC1-7E55-D948-8C28-2FB08235F5B7}"/>
              </a:ext>
            </a:extLst>
          </p:cNvPr>
          <p:cNvSpPr/>
          <p:nvPr/>
        </p:nvSpPr>
        <p:spPr>
          <a:xfrm>
            <a:off x="9530739" y="5797590"/>
            <a:ext cx="979834" cy="2891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900" dirty="0">
                <a:solidFill>
                  <a:srgbClr val="142B48"/>
                </a:solidFill>
                <a:latin typeface="Montserrat" pitchFamily="2" charset="77"/>
              </a:rPr>
              <a:t>Resultados equívocos:</a:t>
            </a:r>
          </a:p>
        </p:txBody>
      </p:sp>
      <p:sp>
        <p:nvSpPr>
          <p:cNvPr id="25" name="Rectángulo 24">
            <a:extLst>
              <a:ext uri="{FF2B5EF4-FFF2-40B4-BE49-F238E27FC236}">
                <a16:creationId xmlns:a16="http://schemas.microsoft.com/office/drawing/2014/main" id="{CBDFB426-A7DB-794A-B747-C2D32BC86E3C}"/>
              </a:ext>
            </a:extLst>
          </p:cNvPr>
          <p:cNvSpPr/>
          <p:nvPr/>
        </p:nvSpPr>
        <p:spPr>
          <a:xfrm>
            <a:off x="9170504" y="6427983"/>
            <a:ext cx="1446853" cy="33170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900" dirty="0">
                <a:solidFill>
                  <a:srgbClr val="142B48"/>
                </a:solidFill>
                <a:latin typeface="Montserrat" pitchFamily="2" charset="77"/>
              </a:rPr>
              <a:t>Estudio baritado (si no se ha realizado).</a:t>
            </a:r>
          </a:p>
        </p:txBody>
      </p:sp>
      <p:sp>
        <p:nvSpPr>
          <p:cNvPr id="26" name="Rectángulo 25">
            <a:extLst>
              <a:ext uri="{FF2B5EF4-FFF2-40B4-BE49-F238E27FC236}">
                <a16:creationId xmlns:a16="http://schemas.microsoft.com/office/drawing/2014/main" id="{931264A2-FD72-8A49-9F6E-C60661DF3995}"/>
              </a:ext>
            </a:extLst>
          </p:cNvPr>
          <p:cNvSpPr/>
          <p:nvPr/>
        </p:nvSpPr>
        <p:spPr>
          <a:xfrm>
            <a:off x="10949555" y="5802145"/>
            <a:ext cx="808487" cy="21905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900" dirty="0">
                <a:solidFill>
                  <a:srgbClr val="142B48"/>
                </a:solidFill>
                <a:latin typeface="Montserrat" pitchFamily="2" charset="77"/>
              </a:rPr>
              <a:t>Normal</a:t>
            </a:r>
          </a:p>
        </p:txBody>
      </p:sp>
      <p:sp>
        <p:nvSpPr>
          <p:cNvPr id="27" name="Rectángulo 26">
            <a:extLst>
              <a:ext uri="{FF2B5EF4-FFF2-40B4-BE49-F238E27FC236}">
                <a16:creationId xmlns:a16="http://schemas.microsoft.com/office/drawing/2014/main" id="{0E7CA3B4-5379-FD42-A75A-FDA529184215}"/>
              </a:ext>
            </a:extLst>
          </p:cNvPr>
          <p:cNvSpPr/>
          <p:nvPr/>
        </p:nvSpPr>
        <p:spPr>
          <a:xfrm>
            <a:off x="10744083" y="6207753"/>
            <a:ext cx="1321611" cy="44045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sz="900" dirty="0">
                <a:solidFill>
                  <a:srgbClr val="142B48"/>
                </a:solidFill>
                <a:latin typeface="Montserrat" pitchFamily="2" charset="77"/>
              </a:rPr>
              <a:t>Considerar disfagia funcional </a:t>
            </a:r>
            <a:r>
              <a:rPr lang="es-CO" sz="900" dirty="0">
                <a:solidFill>
                  <a:srgbClr val="142B48"/>
                </a:solidFill>
                <a:latin typeface="Montserrat" pitchFamily="2" charset="77"/>
                <a:sym typeface="Wingdings" pitchFamily="2" charset="2"/>
              </a:rPr>
              <a:t></a:t>
            </a:r>
            <a:r>
              <a:rPr lang="es-CO" sz="900" dirty="0">
                <a:solidFill>
                  <a:srgbClr val="142B48"/>
                </a:solidFill>
                <a:latin typeface="Montserrat" pitchFamily="2" charset="77"/>
              </a:rPr>
              <a:t> descartar ERGE.</a:t>
            </a:r>
          </a:p>
        </p:txBody>
      </p:sp>
      <p:cxnSp>
        <p:nvCxnSpPr>
          <p:cNvPr id="29" name="Conector recto de flecha 28">
            <a:extLst>
              <a:ext uri="{FF2B5EF4-FFF2-40B4-BE49-F238E27FC236}">
                <a16:creationId xmlns:a16="http://schemas.microsoft.com/office/drawing/2014/main" id="{FAD3CC0D-51A4-0C4C-9833-AAE392EB2468}"/>
              </a:ext>
            </a:extLst>
          </p:cNvPr>
          <p:cNvCxnSpPr>
            <a:cxnSpLocks/>
            <a:stCxn id="6" idx="2"/>
            <a:endCxn id="7" idx="0"/>
          </p:cNvCxnSpPr>
          <p:nvPr/>
        </p:nvCxnSpPr>
        <p:spPr>
          <a:xfrm flipH="1">
            <a:off x="7623375" y="1397631"/>
            <a:ext cx="8346" cy="143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E17B08C5-8774-184D-A948-AABA21BAE33E}"/>
              </a:ext>
            </a:extLst>
          </p:cNvPr>
          <p:cNvCxnSpPr>
            <a:cxnSpLocks/>
          </p:cNvCxnSpPr>
          <p:nvPr/>
        </p:nvCxnSpPr>
        <p:spPr>
          <a:xfrm>
            <a:off x="7036024" y="2245179"/>
            <a:ext cx="1175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3CF39F0-6C3E-254C-99DF-1F83F81B72B9}"/>
              </a:ext>
            </a:extLst>
          </p:cNvPr>
          <p:cNvCxnSpPr>
            <a:cxnSpLocks/>
            <a:stCxn id="7" idx="2"/>
          </p:cNvCxnSpPr>
          <p:nvPr/>
        </p:nvCxnSpPr>
        <p:spPr>
          <a:xfrm>
            <a:off x="7623375" y="2175467"/>
            <a:ext cx="0" cy="69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F54F5D00-0FC2-F049-AA34-561D5E48C29B}"/>
              </a:ext>
            </a:extLst>
          </p:cNvPr>
          <p:cNvCxnSpPr>
            <a:cxnSpLocks/>
          </p:cNvCxnSpPr>
          <p:nvPr/>
        </p:nvCxnSpPr>
        <p:spPr>
          <a:xfrm flipH="1">
            <a:off x="7013382" y="2245913"/>
            <a:ext cx="22642" cy="91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B0869E57-8631-5B4B-AA57-ABD08A187B6C}"/>
              </a:ext>
            </a:extLst>
          </p:cNvPr>
          <p:cNvCxnSpPr/>
          <p:nvPr/>
        </p:nvCxnSpPr>
        <p:spPr>
          <a:xfrm>
            <a:off x="8198806" y="2259698"/>
            <a:ext cx="317" cy="91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282E33DD-AC95-6C49-91F6-76FEA64FEFD5}"/>
              </a:ext>
            </a:extLst>
          </p:cNvPr>
          <p:cNvCxnSpPr>
            <a:cxnSpLocks/>
            <a:stCxn id="8" idx="2"/>
            <a:endCxn id="9" idx="0"/>
          </p:cNvCxnSpPr>
          <p:nvPr/>
        </p:nvCxnSpPr>
        <p:spPr>
          <a:xfrm>
            <a:off x="7013383" y="2567272"/>
            <a:ext cx="25702" cy="121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6EED2592-473A-F84F-8ACE-2F3C45977E9F}"/>
              </a:ext>
            </a:extLst>
          </p:cNvPr>
          <p:cNvCxnSpPr>
            <a:stCxn id="9" idx="2"/>
          </p:cNvCxnSpPr>
          <p:nvPr/>
        </p:nvCxnSpPr>
        <p:spPr>
          <a:xfrm flipH="1">
            <a:off x="7036024" y="2908183"/>
            <a:ext cx="3061" cy="121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28B04FC1-8BF3-5147-ADB1-26F1D7232256}"/>
              </a:ext>
            </a:extLst>
          </p:cNvPr>
          <p:cNvCxnSpPr>
            <a:cxnSpLocks/>
            <a:stCxn id="10" idx="2"/>
          </p:cNvCxnSpPr>
          <p:nvPr/>
        </p:nvCxnSpPr>
        <p:spPr>
          <a:xfrm flipH="1">
            <a:off x="8198128" y="2614052"/>
            <a:ext cx="678" cy="323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A4149501-1FEF-8D44-89B2-6A1857E7ED0A}"/>
              </a:ext>
            </a:extLst>
          </p:cNvPr>
          <p:cNvCxnSpPr>
            <a:cxnSpLocks/>
          </p:cNvCxnSpPr>
          <p:nvPr/>
        </p:nvCxnSpPr>
        <p:spPr>
          <a:xfrm>
            <a:off x="5532084" y="3318806"/>
            <a:ext cx="3103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EEAB9AA3-430D-5541-B80D-148CED73E2D8}"/>
              </a:ext>
            </a:extLst>
          </p:cNvPr>
          <p:cNvCxnSpPr>
            <a:cxnSpLocks/>
          </p:cNvCxnSpPr>
          <p:nvPr/>
        </p:nvCxnSpPr>
        <p:spPr>
          <a:xfrm>
            <a:off x="7676054" y="3249094"/>
            <a:ext cx="0" cy="69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0FE2B787-56CE-DE4C-94D8-38A43F2966CE}"/>
              </a:ext>
            </a:extLst>
          </p:cNvPr>
          <p:cNvCxnSpPr>
            <a:cxnSpLocks/>
            <a:endCxn id="12" idx="0"/>
          </p:cNvCxnSpPr>
          <p:nvPr/>
        </p:nvCxnSpPr>
        <p:spPr>
          <a:xfrm flipH="1">
            <a:off x="5518285" y="3318806"/>
            <a:ext cx="13799" cy="235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030FE127-1A79-044A-B3C3-75CFD281E64E}"/>
              </a:ext>
            </a:extLst>
          </p:cNvPr>
          <p:cNvCxnSpPr/>
          <p:nvPr/>
        </p:nvCxnSpPr>
        <p:spPr>
          <a:xfrm>
            <a:off x="8639549" y="3318806"/>
            <a:ext cx="0" cy="235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ector recto de flecha 61">
            <a:extLst>
              <a:ext uri="{FF2B5EF4-FFF2-40B4-BE49-F238E27FC236}">
                <a16:creationId xmlns:a16="http://schemas.microsoft.com/office/drawing/2014/main" id="{FDD6DFD4-80CE-B948-8AF3-6CA8DEF7C99F}"/>
              </a:ext>
            </a:extLst>
          </p:cNvPr>
          <p:cNvCxnSpPr>
            <a:cxnSpLocks/>
            <a:stCxn id="12" idx="2"/>
            <a:endCxn id="13" idx="0"/>
          </p:cNvCxnSpPr>
          <p:nvPr/>
        </p:nvCxnSpPr>
        <p:spPr>
          <a:xfrm>
            <a:off x="5518285" y="3849065"/>
            <a:ext cx="14502" cy="588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03297F85-3D78-6E4D-A92E-21E1E3FB6D86}"/>
              </a:ext>
            </a:extLst>
          </p:cNvPr>
          <p:cNvCxnSpPr>
            <a:cxnSpLocks/>
          </p:cNvCxnSpPr>
          <p:nvPr/>
        </p:nvCxnSpPr>
        <p:spPr>
          <a:xfrm>
            <a:off x="7513888" y="3849882"/>
            <a:ext cx="21817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3912B457-8B29-AF4A-BDF3-141F7D9341E3}"/>
              </a:ext>
            </a:extLst>
          </p:cNvPr>
          <p:cNvCxnSpPr>
            <a:cxnSpLocks/>
          </p:cNvCxnSpPr>
          <p:nvPr/>
        </p:nvCxnSpPr>
        <p:spPr>
          <a:xfrm>
            <a:off x="8634469" y="3780170"/>
            <a:ext cx="0" cy="69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029D027A-50D3-CC4D-8F28-B68A9B64A50E}"/>
              </a:ext>
            </a:extLst>
          </p:cNvPr>
          <p:cNvCxnSpPr>
            <a:endCxn id="15" idx="0"/>
          </p:cNvCxnSpPr>
          <p:nvPr/>
        </p:nvCxnSpPr>
        <p:spPr>
          <a:xfrm>
            <a:off x="7513888" y="3849882"/>
            <a:ext cx="1" cy="74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Conector recto de flecha 68">
            <a:extLst>
              <a:ext uri="{FF2B5EF4-FFF2-40B4-BE49-F238E27FC236}">
                <a16:creationId xmlns:a16="http://schemas.microsoft.com/office/drawing/2014/main" id="{E3D00BBB-578D-1041-B10D-DFC70054066F}"/>
              </a:ext>
            </a:extLst>
          </p:cNvPr>
          <p:cNvCxnSpPr/>
          <p:nvPr/>
        </p:nvCxnSpPr>
        <p:spPr>
          <a:xfrm>
            <a:off x="9695646" y="3854062"/>
            <a:ext cx="1" cy="74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a:extLst>
              <a:ext uri="{FF2B5EF4-FFF2-40B4-BE49-F238E27FC236}">
                <a16:creationId xmlns:a16="http://schemas.microsoft.com/office/drawing/2014/main" id="{42878723-4DBE-1441-B8DD-26A6A5E4DE20}"/>
              </a:ext>
            </a:extLst>
          </p:cNvPr>
          <p:cNvCxnSpPr>
            <a:cxnSpLocks/>
            <a:stCxn id="15" idx="2"/>
            <a:endCxn id="17" idx="0"/>
          </p:cNvCxnSpPr>
          <p:nvPr/>
        </p:nvCxnSpPr>
        <p:spPr>
          <a:xfrm>
            <a:off x="7513889" y="4256017"/>
            <a:ext cx="13298" cy="166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ector recto de flecha 74">
            <a:extLst>
              <a:ext uri="{FF2B5EF4-FFF2-40B4-BE49-F238E27FC236}">
                <a16:creationId xmlns:a16="http://schemas.microsoft.com/office/drawing/2014/main" id="{1543FF70-5ED2-9E4F-B339-C95C237E90D3}"/>
              </a:ext>
            </a:extLst>
          </p:cNvPr>
          <p:cNvCxnSpPr>
            <a:cxnSpLocks/>
            <a:stCxn id="17" idx="2"/>
            <a:endCxn id="18" idx="0"/>
          </p:cNvCxnSpPr>
          <p:nvPr/>
        </p:nvCxnSpPr>
        <p:spPr>
          <a:xfrm flipH="1">
            <a:off x="7080083" y="4753948"/>
            <a:ext cx="447104" cy="105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ector recto de flecha 77">
            <a:extLst>
              <a:ext uri="{FF2B5EF4-FFF2-40B4-BE49-F238E27FC236}">
                <a16:creationId xmlns:a16="http://schemas.microsoft.com/office/drawing/2014/main" id="{DCA3BB77-79A4-FE41-8D62-DD04EDAC7751}"/>
              </a:ext>
            </a:extLst>
          </p:cNvPr>
          <p:cNvCxnSpPr>
            <a:cxnSpLocks/>
            <a:stCxn id="17" idx="2"/>
            <a:endCxn id="19" idx="0"/>
          </p:cNvCxnSpPr>
          <p:nvPr/>
        </p:nvCxnSpPr>
        <p:spPr>
          <a:xfrm>
            <a:off x="7527187" y="4753948"/>
            <a:ext cx="761485" cy="105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ector recto de flecha 79">
            <a:extLst>
              <a:ext uri="{FF2B5EF4-FFF2-40B4-BE49-F238E27FC236}">
                <a16:creationId xmlns:a16="http://schemas.microsoft.com/office/drawing/2014/main" id="{F1BA7650-B13F-F147-AB06-75BF40886B8E}"/>
              </a:ext>
            </a:extLst>
          </p:cNvPr>
          <p:cNvCxnSpPr>
            <a:stCxn id="19" idx="2"/>
            <a:endCxn id="20" idx="0"/>
          </p:cNvCxnSpPr>
          <p:nvPr/>
        </p:nvCxnSpPr>
        <p:spPr>
          <a:xfrm>
            <a:off x="8288672" y="5078892"/>
            <a:ext cx="1406974" cy="222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ector recto de flecha 81">
            <a:extLst>
              <a:ext uri="{FF2B5EF4-FFF2-40B4-BE49-F238E27FC236}">
                <a16:creationId xmlns:a16="http://schemas.microsoft.com/office/drawing/2014/main" id="{164F090E-9B82-A348-AA56-03493F0EC275}"/>
              </a:ext>
            </a:extLst>
          </p:cNvPr>
          <p:cNvCxnSpPr>
            <a:cxnSpLocks/>
            <a:stCxn id="16" idx="2"/>
            <a:endCxn id="20" idx="0"/>
          </p:cNvCxnSpPr>
          <p:nvPr/>
        </p:nvCxnSpPr>
        <p:spPr>
          <a:xfrm flipH="1">
            <a:off x="9695646" y="4450753"/>
            <a:ext cx="3679" cy="85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C5246040-7A48-0642-BA95-D1F7237FB840}"/>
              </a:ext>
            </a:extLst>
          </p:cNvPr>
          <p:cNvCxnSpPr>
            <a:cxnSpLocks/>
          </p:cNvCxnSpPr>
          <p:nvPr/>
        </p:nvCxnSpPr>
        <p:spPr>
          <a:xfrm flipV="1">
            <a:off x="7236449" y="5678864"/>
            <a:ext cx="4117350" cy="7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Conector recto de flecha 92">
            <a:extLst>
              <a:ext uri="{FF2B5EF4-FFF2-40B4-BE49-F238E27FC236}">
                <a16:creationId xmlns:a16="http://schemas.microsoft.com/office/drawing/2014/main" id="{E825EA3E-7C3B-B441-AFF0-D325507051E8}"/>
              </a:ext>
            </a:extLst>
          </p:cNvPr>
          <p:cNvCxnSpPr>
            <a:endCxn id="21" idx="0"/>
          </p:cNvCxnSpPr>
          <p:nvPr/>
        </p:nvCxnSpPr>
        <p:spPr>
          <a:xfrm>
            <a:off x="7236449" y="5699275"/>
            <a:ext cx="0" cy="103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Conector recto de flecha 93">
            <a:extLst>
              <a:ext uri="{FF2B5EF4-FFF2-40B4-BE49-F238E27FC236}">
                <a16:creationId xmlns:a16="http://schemas.microsoft.com/office/drawing/2014/main" id="{6362108B-5955-DC4E-9F22-75150DE4080C}"/>
              </a:ext>
            </a:extLst>
          </p:cNvPr>
          <p:cNvCxnSpPr/>
          <p:nvPr/>
        </p:nvCxnSpPr>
        <p:spPr>
          <a:xfrm>
            <a:off x="8735637" y="5694491"/>
            <a:ext cx="0" cy="103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Conector recto de flecha 94">
            <a:extLst>
              <a:ext uri="{FF2B5EF4-FFF2-40B4-BE49-F238E27FC236}">
                <a16:creationId xmlns:a16="http://schemas.microsoft.com/office/drawing/2014/main" id="{7298A3D7-FAE6-3344-9802-AFB3D6639870}"/>
              </a:ext>
            </a:extLst>
          </p:cNvPr>
          <p:cNvCxnSpPr/>
          <p:nvPr/>
        </p:nvCxnSpPr>
        <p:spPr>
          <a:xfrm>
            <a:off x="10017311" y="5690815"/>
            <a:ext cx="0" cy="103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Conector recto de flecha 95">
            <a:extLst>
              <a:ext uri="{FF2B5EF4-FFF2-40B4-BE49-F238E27FC236}">
                <a16:creationId xmlns:a16="http://schemas.microsoft.com/office/drawing/2014/main" id="{9AFBB584-7521-0F4C-8CC2-1DB86A9ECF9A}"/>
              </a:ext>
            </a:extLst>
          </p:cNvPr>
          <p:cNvCxnSpPr/>
          <p:nvPr/>
        </p:nvCxnSpPr>
        <p:spPr>
          <a:xfrm>
            <a:off x="11355191" y="5701589"/>
            <a:ext cx="0" cy="103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Conector recto 99">
            <a:extLst>
              <a:ext uri="{FF2B5EF4-FFF2-40B4-BE49-F238E27FC236}">
                <a16:creationId xmlns:a16="http://schemas.microsoft.com/office/drawing/2014/main" id="{852181DF-BF2E-DB4D-BE83-5CD731E12BB8}"/>
              </a:ext>
            </a:extLst>
          </p:cNvPr>
          <p:cNvCxnSpPr>
            <a:cxnSpLocks/>
            <a:stCxn id="20" idx="2"/>
          </p:cNvCxnSpPr>
          <p:nvPr/>
        </p:nvCxnSpPr>
        <p:spPr>
          <a:xfrm>
            <a:off x="9695646" y="5590238"/>
            <a:ext cx="0" cy="61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Conector recto de flecha 102">
            <a:extLst>
              <a:ext uri="{FF2B5EF4-FFF2-40B4-BE49-F238E27FC236}">
                <a16:creationId xmlns:a16="http://schemas.microsoft.com/office/drawing/2014/main" id="{47AB4301-AB55-7447-B83B-242D6DCFAF73}"/>
              </a:ext>
            </a:extLst>
          </p:cNvPr>
          <p:cNvCxnSpPr>
            <a:cxnSpLocks/>
            <a:endCxn id="25" idx="0"/>
          </p:cNvCxnSpPr>
          <p:nvPr/>
        </p:nvCxnSpPr>
        <p:spPr>
          <a:xfrm>
            <a:off x="9893930" y="6127845"/>
            <a:ext cx="1" cy="300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Conector recto de flecha 103">
            <a:extLst>
              <a:ext uri="{FF2B5EF4-FFF2-40B4-BE49-F238E27FC236}">
                <a16:creationId xmlns:a16="http://schemas.microsoft.com/office/drawing/2014/main" id="{3490B1F6-3555-234E-926D-C0EE6231CD1A}"/>
              </a:ext>
            </a:extLst>
          </p:cNvPr>
          <p:cNvCxnSpPr/>
          <p:nvPr/>
        </p:nvCxnSpPr>
        <p:spPr>
          <a:xfrm>
            <a:off x="11353799" y="5959968"/>
            <a:ext cx="0" cy="167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947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42870" y="113021"/>
            <a:ext cx="10515600" cy="1325563"/>
          </a:xfrm>
        </p:spPr>
        <p:txBody>
          <a:bodyPr/>
          <a:lstStyle/>
          <a:p>
            <a:r>
              <a:rPr lang="es-CO" dirty="0"/>
              <a:t>Algoritmo diganóstico</a:t>
            </a:r>
          </a:p>
        </p:txBody>
      </p:sp>
      <p:sp>
        <p:nvSpPr>
          <p:cNvPr id="6" name="Rectángulo 5">
            <a:extLst>
              <a:ext uri="{FF2B5EF4-FFF2-40B4-BE49-F238E27FC236}">
                <a16:creationId xmlns:a16="http://schemas.microsoft.com/office/drawing/2014/main" id="{33A41209-F019-3640-B5D2-D78C6B98FAB6}"/>
              </a:ext>
            </a:extLst>
          </p:cNvPr>
          <p:cNvSpPr/>
          <p:nvPr/>
        </p:nvSpPr>
        <p:spPr>
          <a:xfrm>
            <a:off x="7796112" y="1121344"/>
            <a:ext cx="1586416" cy="32547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Disfagia orofaríngea</a:t>
            </a:r>
          </a:p>
        </p:txBody>
      </p:sp>
      <p:sp>
        <p:nvSpPr>
          <p:cNvPr id="7" name="Rectángulo 6">
            <a:extLst>
              <a:ext uri="{FF2B5EF4-FFF2-40B4-BE49-F238E27FC236}">
                <a16:creationId xmlns:a16="http://schemas.microsoft.com/office/drawing/2014/main" id="{61D2C7A5-FF63-9643-BAFC-3CEF0C614196}"/>
              </a:ext>
            </a:extLst>
          </p:cNvPr>
          <p:cNvSpPr/>
          <p:nvPr/>
        </p:nvSpPr>
        <p:spPr>
          <a:xfrm>
            <a:off x="7796111" y="1599545"/>
            <a:ext cx="1586417" cy="2406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Historia, exámen físico</a:t>
            </a:r>
          </a:p>
        </p:txBody>
      </p:sp>
      <p:sp>
        <p:nvSpPr>
          <p:cNvPr id="8" name="Rectángulo 7">
            <a:extLst>
              <a:ext uri="{FF2B5EF4-FFF2-40B4-BE49-F238E27FC236}">
                <a16:creationId xmlns:a16="http://schemas.microsoft.com/office/drawing/2014/main" id="{40F868E7-C0B6-A043-AAE2-A9D712D6E643}"/>
              </a:ext>
            </a:extLst>
          </p:cNvPr>
          <p:cNvSpPr/>
          <p:nvPr/>
        </p:nvSpPr>
        <p:spPr>
          <a:xfrm>
            <a:off x="6603804" y="2159823"/>
            <a:ext cx="1426345" cy="50035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Laboratorios, imágenes  SNC</a:t>
            </a:r>
          </a:p>
        </p:txBody>
      </p:sp>
      <p:sp>
        <p:nvSpPr>
          <p:cNvPr id="9" name="Rectángulo 8">
            <a:extLst>
              <a:ext uri="{FF2B5EF4-FFF2-40B4-BE49-F238E27FC236}">
                <a16:creationId xmlns:a16="http://schemas.microsoft.com/office/drawing/2014/main" id="{7BDE4B8D-3757-B646-8015-8A70195D094A}"/>
              </a:ext>
            </a:extLst>
          </p:cNvPr>
          <p:cNvSpPr/>
          <p:nvPr/>
        </p:nvSpPr>
        <p:spPr>
          <a:xfrm>
            <a:off x="5327374" y="2928795"/>
            <a:ext cx="1355967" cy="38676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Sin evidencia de proceso sistémico</a:t>
            </a:r>
          </a:p>
        </p:txBody>
      </p:sp>
      <p:sp>
        <p:nvSpPr>
          <p:cNvPr id="10" name="Rectángulo 9">
            <a:extLst>
              <a:ext uri="{FF2B5EF4-FFF2-40B4-BE49-F238E27FC236}">
                <a16:creationId xmlns:a16="http://schemas.microsoft.com/office/drawing/2014/main" id="{F5378E97-21D1-1547-B5F2-CE60A4C891D8}"/>
              </a:ext>
            </a:extLst>
          </p:cNvPr>
          <p:cNvSpPr/>
          <p:nvPr/>
        </p:nvSpPr>
        <p:spPr>
          <a:xfrm>
            <a:off x="5418952" y="3755940"/>
            <a:ext cx="1184851" cy="4632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Nasoendoscopia: evaluar causas estructurales</a:t>
            </a:r>
          </a:p>
        </p:txBody>
      </p:sp>
      <p:sp>
        <p:nvSpPr>
          <p:cNvPr id="11" name="Rectángulo 10">
            <a:extLst>
              <a:ext uri="{FF2B5EF4-FFF2-40B4-BE49-F238E27FC236}">
                <a16:creationId xmlns:a16="http://schemas.microsoft.com/office/drawing/2014/main" id="{B5516C5B-FB6C-6847-8FAB-2CC019676472}"/>
              </a:ext>
            </a:extLst>
          </p:cNvPr>
          <p:cNvSpPr/>
          <p:nvPr/>
        </p:nvSpPr>
        <p:spPr>
          <a:xfrm>
            <a:off x="5016722" y="5755775"/>
            <a:ext cx="1355967" cy="9636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Lesiones estructurales con terapia específica: tumores, divertículo de Zenker. </a:t>
            </a:r>
          </a:p>
        </p:txBody>
      </p:sp>
      <p:sp>
        <p:nvSpPr>
          <p:cNvPr id="12" name="Rectángulo 11">
            <a:extLst>
              <a:ext uri="{FF2B5EF4-FFF2-40B4-BE49-F238E27FC236}">
                <a16:creationId xmlns:a16="http://schemas.microsoft.com/office/drawing/2014/main" id="{905F14F1-F0E3-0942-B636-2022608B278D}"/>
              </a:ext>
            </a:extLst>
          </p:cNvPr>
          <p:cNvSpPr/>
          <p:nvPr/>
        </p:nvSpPr>
        <p:spPr>
          <a:xfrm>
            <a:off x="7091556" y="2928648"/>
            <a:ext cx="1184851" cy="50035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Disfunción neuromuscular: ACV, traua</a:t>
            </a:r>
          </a:p>
        </p:txBody>
      </p:sp>
      <p:sp>
        <p:nvSpPr>
          <p:cNvPr id="13" name="Rectángulo 12">
            <a:extLst>
              <a:ext uri="{FF2B5EF4-FFF2-40B4-BE49-F238E27FC236}">
                <a16:creationId xmlns:a16="http://schemas.microsoft.com/office/drawing/2014/main" id="{C2B10C54-E7A2-6A45-8ABD-EB4EFA034BBD}"/>
              </a:ext>
            </a:extLst>
          </p:cNvPr>
          <p:cNvSpPr/>
          <p:nvPr/>
        </p:nvSpPr>
        <p:spPr>
          <a:xfrm>
            <a:off x="6851489" y="4623965"/>
            <a:ext cx="1341718" cy="9636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Deglución x videofluoroscopia +/- manometría para caracterizar severidad de la disfunción</a:t>
            </a:r>
          </a:p>
        </p:txBody>
      </p:sp>
      <p:sp>
        <p:nvSpPr>
          <p:cNvPr id="14" name="Rectángulo 13">
            <a:extLst>
              <a:ext uri="{FF2B5EF4-FFF2-40B4-BE49-F238E27FC236}">
                <a16:creationId xmlns:a16="http://schemas.microsoft.com/office/drawing/2014/main" id="{04718046-C4DB-844C-AB0F-84ABCFD93ACC}"/>
              </a:ext>
            </a:extLst>
          </p:cNvPr>
          <p:cNvSpPr/>
          <p:nvPr/>
        </p:nvSpPr>
        <p:spPr>
          <a:xfrm>
            <a:off x="6512257" y="5755775"/>
            <a:ext cx="1342684" cy="9636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Disfunción severa o riesgo de broncoaspiración:</a:t>
            </a:r>
          </a:p>
          <a:p>
            <a:pPr algn="ctr"/>
            <a:r>
              <a:rPr lang="es-CO" sz="900" dirty="0">
                <a:solidFill>
                  <a:srgbClr val="142B48"/>
                </a:solidFill>
                <a:latin typeface="Montserrat" pitchFamily="2" charset="77"/>
              </a:rPr>
              <a:t>no vía oral, traqueostomía.</a:t>
            </a:r>
          </a:p>
        </p:txBody>
      </p:sp>
      <p:sp>
        <p:nvSpPr>
          <p:cNvPr id="15" name="Rectángulo 14">
            <a:extLst>
              <a:ext uri="{FF2B5EF4-FFF2-40B4-BE49-F238E27FC236}">
                <a16:creationId xmlns:a16="http://schemas.microsoft.com/office/drawing/2014/main" id="{339C0725-361F-9649-8ADC-D43C5B804077}"/>
              </a:ext>
            </a:extLst>
          </p:cNvPr>
          <p:cNvSpPr/>
          <p:nvPr/>
        </p:nvSpPr>
        <p:spPr>
          <a:xfrm>
            <a:off x="7960775" y="5755775"/>
            <a:ext cx="1184851" cy="9636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900" dirty="0">
                <a:solidFill>
                  <a:srgbClr val="142B48"/>
                </a:solidFill>
                <a:latin typeface="Montserrat" pitchFamily="2" charset="77"/>
              </a:rPr>
              <a:t>Disfunción potencialmente susceptible de </a:t>
            </a:r>
            <a:r>
              <a:rPr lang="es-ES" sz="900" dirty="0" err="1">
                <a:solidFill>
                  <a:srgbClr val="142B48"/>
                </a:solidFill>
                <a:latin typeface="Montserrat" pitchFamily="2" charset="77"/>
              </a:rPr>
              <a:t>miotomía</a:t>
            </a:r>
            <a:r>
              <a:rPr lang="es-ES" sz="900" dirty="0">
                <a:solidFill>
                  <a:srgbClr val="142B48"/>
                </a:solidFill>
                <a:latin typeface="Montserrat" pitchFamily="2" charset="77"/>
              </a:rPr>
              <a:t> </a:t>
            </a:r>
            <a:r>
              <a:rPr lang="es-ES" sz="900" dirty="0" err="1">
                <a:solidFill>
                  <a:srgbClr val="142B48"/>
                </a:solidFill>
                <a:latin typeface="Montserrat" pitchFamily="2" charset="77"/>
              </a:rPr>
              <a:t>cricofaríngea</a:t>
            </a:r>
            <a:r>
              <a:rPr lang="es-ES" sz="900" dirty="0">
                <a:solidFill>
                  <a:srgbClr val="142B48"/>
                </a:solidFill>
                <a:latin typeface="Montserrat" pitchFamily="2" charset="77"/>
              </a:rPr>
              <a:t>.</a:t>
            </a:r>
            <a:endParaRPr lang="es-CO" sz="900" dirty="0">
              <a:solidFill>
                <a:srgbClr val="142B48"/>
              </a:solidFill>
              <a:latin typeface="Montserrat" pitchFamily="2" charset="77"/>
            </a:endParaRPr>
          </a:p>
        </p:txBody>
      </p:sp>
      <p:sp>
        <p:nvSpPr>
          <p:cNvPr id="16" name="Rectángulo 15">
            <a:extLst>
              <a:ext uri="{FF2B5EF4-FFF2-40B4-BE49-F238E27FC236}">
                <a16:creationId xmlns:a16="http://schemas.microsoft.com/office/drawing/2014/main" id="{960AA9E4-ABC3-4C4B-9BB8-3D52339C1C17}"/>
              </a:ext>
            </a:extLst>
          </p:cNvPr>
          <p:cNvSpPr/>
          <p:nvPr/>
        </p:nvSpPr>
        <p:spPr>
          <a:xfrm>
            <a:off x="9285193" y="5755775"/>
            <a:ext cx="1595925" cy="9636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900" dirty="0">
                <a:solidFill>
                  <a:srgbClr val="142B48"/>
                </a:solidFill>
                <a:latin typeface="Montserrat" pitchFamily="2" charset="77"/>
              </a:rPr>
              <a:t>Disfunción potencialmente susceptible de terapia: modificación </a:t>
            </a:r>
            <a:r>
              <a:rPr lang="es-ES" sz="900" dirty="0" err="1">
                <a:solidFill>
                  <a:srgbClr val="142B48"/>
                </a:solidFill>
                <a:latin typeface="Montserrat" pitchFamily="2" charset="77"/>
              </a:rPr>
              <a:t>dietaria</a:t>
            </a:r>
            <a:r>
              <a:rPr lang="es-ES" sz="900" dirty="0">
                <a:solidFill>
                  <a:srgbClr val="142B48"/>
                </a:solidFill>
                <a:latin typeface="Montserrat" pitchFamily="2" charset="77"/>
              </a:rPr>
              <a:t>, terapia de deglución, nada vía oral temporal.</a:t>
            </a:r>
            <a:endParaRPr lang="es-CO" sz="900" dirty="0">
              <a:solidFill>
                <a:srgbClr val="142B48"/>
              </a:solidFill>
              <a:latin typeface="Montserrat" pitchFamily="2" charset="77"/>
            </a:endParaRPr>
          </a:p>
        </p:txBody>
      </p:sp>
      <p:sp>
        <p:nvSpPr>
          <p:cNvPr id="17" name="Rectángulo 16">
            <a:extLst>
              <a:ext uri="{FF2B5EF4-FFF2-40B4-BE49-F238E27FC236}">
                <a16:creationId xmlns:a16="http://schemas.microsoft.com/office/drawing/2014/main" id="{F8FFB29F-03AB-FB43-B51D-29EF86C5410A}"/>
              </a:ext>
            </a:extLst>
          </p:cNvPr>
          <p:cNvSpPr/>
          <p:nvPr/>
        </p:nvSpPr>
        <p:spPr>
          <a:xfrm>
            <a:off x="8764159" y="2159822"/>
            <a:ext cx="1943295" cy="50035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Identificar síndromes alternativos: globus, disfagia esofágica, xerostomía</a:t>
            </a:r>
          </a:p>
        </p:txBody>
      </p:sp>
      <p:sp>
        <p:nvSpPr>
          <p:cNvPr id="18" name="Rectángulo 17">
            <a:extLst>
              <a:ext uri="{FF2B5EF4-FFF2-40B4-BE49-F238E27FC236}">
                <a16:creationId xmlns:a16="http://schemas.microsoft.com/office/drawing/2014/main" id="{C329175D-2EE1-AD48-837C-DB5F1D294E77}"/>
              </a:ext>
            </a:extLst>
          </p:cNvPr>
          <p:cNvSpPr/>
          <p:nvPr/>
        </p:nvSpPr>
        <p:spPr>
          <a:xfrm>
            <a:off x="8764159" y="2928647"/>
            <a:ext cx="2486936" cy="50035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900" dirty="0">
                <a:solidFill>
                  <a:srgbClr val="142B48"/>
                </a:solidFill>
                <a:latin typeface="Montserrat" pitchFamily="2" charset="77"/>
              </a:rPr>
              <a:t>Indentificar síndromes con terapia específica: miopatías tóxicas o metabólicas, miastenia, tumores SNC.</a:t>
            </a:r>
          </a:p>
        </p:txBody>
      </p:sp>
      <p:cxnSp>
        <p:nvCxnSpPr>
          <p:cNvPr id="20" name="Conector recto de flecha 19">
            <a:extLst>
              <a:ext uri="{FF2B5EF4-FFF2-40B4-BE49-F238E27FC236}">
                <a16:creationId xmlns:a16="http://schemas.microsoft.com/office/drawing/2014/main" id="{BF9A0F57-D556-7540-904E-505978435378}"/>
              </a:ext>
            </a:extLst>
          </p:cNvPr>
          <p:cNvCxnSpPr>
            <a:cxnSpLocks/>
            <a:stCxn id="6" idx="2"/>
            <a:endCxn id="7" idx="0"/>
          </p:cNvCxnSpPr>
          <p:nvPr/>
        </p:nvCxnSpPr>
        <p:spPr>
          <a:xfrm>
            <a:off x="8589320" y="1446821"/>
            <a:ext cx="0" cy="152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BD0CAD3F-8639-2A4F-911F-78180A9CE09E}"/>
              </a:ext>
            </a:extLst>
          </p:cNvPr>
          <p:cNvCxnSpPr/>
          <p:nvPr/>
        </p:nvCxnSpPr>
        <p:spPr>
          <a:xfrm>
            <a:off x="7316976" y="2059491"/>
            <a:ext cx="24366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C041E6DB-9BDF-1148-B26D-857624027530}"/>
              </a:ext>
            </a:extLst>
          </p:cNvPr>
          <p:cNvCxnSpPr>
            <a:cxnSpLocks/>
            <a:endCxn id="8" idx="0"/>
          </p:cNvCxnSpPr>
          <p:nvPr/>
        </p:nvCxnSpPr>
        <p:spPr>
          <a:xfrm>
            <a:off x="7316977" y="2059491"/>
            <a:ext cx="0" cy="100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79F58579-0FC4-6C46-AC2E-93DAF6F38377}"/>
              </a:ext>
            </a:extLst>
          </p:cNvPr>
          <p:cNvCxnSpPr>
            <a:cxnSpLocks/>
          </p:cNvCxnSpPr>
          <p:nvPr/>
        </p:nvCxnSpPr>
        <p:spPr>
          <a:xfrm>
            <a:off x="9754160" y="2059490"/>
            <a:ext cx="0" cy="100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5222E019-5039-B344-97D5-5C5F72993D30}"/>
              </a:ext>
            </a:extLst>
          </p:cNvPr>
          <p:cNvCxnSpPr/>
          <p:nvPr/>
        </p:nvCxnSpPr>
        <p:spPr>
          <a:xfrm>
            <a:off x="8589319" y="1875339"/>
            <a:ext cx="0" cy="131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CD172C1B-D97E-BF44-BA98-2DBB2895DFF7}"/>
              </a:ext>
            </a:extLst>
          </p:cNvPr>
          <p:cNvCxnSpPr>
            <a:cxnSpLocks/>
          </p:cNvCxnSpPr>
          <p:nvPr/>
        </p:nvCxnSpPr>
        <p:spPr>
          <a:xfrm>
            <a:off x="6011378" y="2791995"/>
            <a:ext cx="3742222" cy="3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C970CC5D-A8B4-BB4E-9D96-245D6E3C366D}"/>
              </a:ext>
            </a:extLst>
          </p:cNvPr>
          <p:cNvCxnSpPr>
            <a:cxnSpLocks/>
            <a:endCxn id="9" idx="0"/>
          </p:cNvCxnSpPr>
          <p:nvPr/>
        </p:nvCxnSpPr>
        <p:spPr>
          <a:xfrm flipH="1">
            <a:off x="6005358" y="2791994"/>
            <a:ext cx="19272" cy="136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BE89011C-042E-BE4B-BBB1-59F4E0E12DE8}"/>
              </a:ext>
            </a:extLst>
          </p:cNvPr>
          <p:cNvCxnSpPr>
            <a:cxnSpLocks/>
          </p:cNvCxnSpPr>
          <p:nvPr/>
        </p:nvCxnSpPr>
        <p:spPr>
          <a:xfrm>
            <a:off x="7683980" y="2798341"/>
            <a:ext cx="1" cy="136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5E3C7498-F8F7-E341-A454-13C114C473B6}"/>
              </a:ext>
            </a:extLst>
          </p:cNvPr>
          <p:cNvCxnSpPr>
            <a:cxnSpLocks/>
          </p:cNvCxnSpPr>
          <p:nvPr/>
        </p:nvCxnSpPr>
        <p:spPr>
          <a:xfrm>
            <a:off x="9753600" y="2798341"/>
            <a:ext cx="1" cy="136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10302272-3874-4044-AC3C-D41D279B61D4}"/>
              </a:ext>
            </a:extLst>
          </p:cNvPr>
          <p:cNvCxnSpPr>
            <a:stCxn id="8" idx="2"/>
          </p:cNvCxnSpPr>
          <p:nvPr/>
        </p:nvCxnSpPr>
        <p:spPr>
          <a:xfrm flipH="1">
            <a:off x="7316976" y="2660176"/>
            <a:ext cx="1" cy="131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F6840CB7-A648-A848-86F2-C2EA1B27D773}"/>
              </a:ext>
            </a:extLst>
          </p:cNvPr>
          <p:cNvCxnSpPr>
            <a:cxnSpLocks/>
            <a:stCxn id="9" idx="2"/>
            <a:endCxn id="10" idx="0"/>
          </p:cNvCxnSpPr>
          <p:nvPr/>
        </p:nvCxnSpPr>
        <p:spPr>
          <a:xfrm>
            <a:off x="6005358" y="3315562"/>
            <a:ext cx="6020" cy="440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7A777525-2971-7A4E-B9BB-133F212A222A}"/>
              </a:ext>
            </a:extLst>
          </p:cNvPr>
          <p:cNvCxnSpPr>
            <a:cxnSpLocks/>
          </p:cNvCxnSpPr>
          <p:nvPr/>
        </p:nvCxnSpPr>
        <p:spPr>
          <a:xfrm>
            <a:off x="5585671" y="4513943"/>
            <a:ext cx="19366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C941F640-BD27-D146-B06B-75541104E2FD}"/>
              </a:ext>
            </a:extLst>
          </p:cNvPr>
          <p:cNvCxnSpPr>
            <a:endCxn id="13" idx="0"/>
          </p:cNvCxnSpPr>
          <p:nvPr/>
        </p:nvCxnSpPr>
        <p:spPr>
          <a:xfrm>
            <a:off x="7522348" y="4500946"/>
            <a:ext cx="0" cy="123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C43C0571-7299-A844-8E66-439ED2E6F3FC}"/>
              </a:ext>
            </a:extLst>
          </p:cNvPr>
          <p:cNvCxnSpPr>
            <a:cxnSpLocks/>
            <a:stCxn id="10" idx="2"/>
          </p:cNvCxnSpPr>
          <p:nvPr/>
        </p:nvCxnSpPr>
        <p:spPr>
          <a:xfrm flipH="1">
            <a:off x="6005358" y="4219199"/>
            <a:ext cx="6020" cy="246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ector recto de flecha 53">
            <a:extLst>
              <a:ext uri="{FF2B5EF4-FFF2-40B4-BE49-F238E27FC236}">
                <a16:creationId xmlns:a16="http://schemas.microsoft.com/office/drawing/2014/main" id="{51C6616B-C604-2B4F-9B9F-18BDC0619BB9}"/>
              </a:ext>
            </a:extLst>
          </p:cNvPr>
          <p:cNvCxnSpPr>
            <a:cxnSpLocks/>
          </p:cNvCxnSpPr>
          <p:nvPr/>
        </p:nvCxnSpPr>
        <p:spPr>
          <a:xfrm>
            <a:off x="5585671" y="4513943"/>
            <a:ext cx="0" cy="1223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8259B9E3-535E-3549-B3D2-D8D083DECE4C}"/>
              </a:ext>
            </a:extLst>
          </p:cNvPr>
          <p:cNvCxnSpPr>
            <a:cxnSpLocks/>
          </p:cNvCxnSpPr>
          <p:nvPr/>
        </p:nvCxnSpPr>
        <p:spPr>
          <a:xfrm flipV="1">
            <a:off x="7262514" y="5672189"/>
            <a:ext cx="2820641" cy="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ector recto de flecha 60">
            <a:extLst>
              <a:ext uri="{FF2B5EF4-FFF2-40B4-BE49-F238E27FC236}">
                <a16:creationId xmlns:a16="http://schemas.microsoft.com/office/drawing/2014/main" id="{6B28FD77-6278-964F-81A5-C9B83E441A8E}"/>
              </a:ext>
            </a:extLst>
          </p:cNvPr>
          <p:cNvCxnSpPr>
            <a:cxnSpLocks/>
            <a:endCxn id="14" idx="0"/>
          </p:cNvCxnSpPr>
          <p:nvPr/>
        </p:nvCxnSpPr>
        <p:spPr>
          <a:xfrm flipH="1">
            <a:off x="7183599" y="5677231"/>
            <a:ext cx="78916" cy="78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ector recto de flecha 61">
            <a:extLst>
              <a:ext uri="{FF2B5EF4-FFF2-40B4-BE49-F238E27FC236}">
                <a16:creationId xmlns:a16="http://schemas.microsoft.com/office/drawing/2014/main" id="{DDB86738-EB85-154C-8E3F-FE273672D6F1}"/>
              </a:ext>
            </a:extLst>
          </p:cNvPr>
          <p:cNvCxnSpPr/>
          <p:nvPr/>
        </p:nvCxnSpPr>
        <p:spPr>
          <a:xfrm>
            <a:off x="7558727" y="5599630"/>
            <a:ext cx="1" cy="78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A39B5A5A-F93D-EB4C-B7BC-EAF7A979CB8E}"/>
              </a:ext>
            </a:extLst>
          </p:cNvPr>
          <p:cNvCxnSpPr/>
          <p:nvPr/>
        </p:nvCxnSpPr>
        <p:spPr>
          <a:xfrm>
            <a:off x="8535288" y="5663952"/>
            <a:ext cx="1" cy="78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a:extLst>
              <a:ext uri="{FF2B5EF4-FFF2-40B4-BE49-F238E27FC236}">
                <a16:creationId xmlns:a16="http://schemas.microsoft.com/office/drawing/2014/main" id="{B158CE86-3C02-154E-9E5E-87E309014856}"/>
              </a:ext>
            </a:extLst>
          </p:cNvPr>
          <p:cNvCxnSpPr/>
          <p:nvPr/>
        </p:nvCxnSpPr>
        <p:spPr>
          <a:xfrm>
            <a:off x="10083156" y="5677231"/>
            <a:ext cx="1" cy="78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a:extLst>
              <a:ext uri="{FF2B5EF4-FFF2-40B4-BE49-F238E27FC236}">
                <a16:creationId xmlns:a16="http://schemas.microsoft.com/office/drawing/2014/main" id="{2FA8D1C2-9615-BD49-9CBA-F45DED2925EE}"/>
              </a:ext>
            </a:extLst>
          </p:cNvPr>
          <p:cNvCxnSpPr>
            <a:cxnSpLocks/>
          </p:cNvCxnSpPr>
          <p:nvPr/>
        </p:nvCxnSpPr>
        <p:spPr>
          <a:xfrm>
            <a:off x="7683980" y="3429000"/>
            <a:ext cx="0" cy="1207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602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685801" y="113333"/>
            <a:ext cx="10515600" cy="1325563"/>
          </a:xfrm>
        </p:spPr>
        <p:txBody>
          <a:bodyPr/>
          <a:lstStyle/>
          <a:p>
            <a:r>
              <a:rPr lang="es-CO" dirty="0"/>
              <a:t>Bibliografía</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4899992" y="1281941"/>
            <a:ext cx="6788425" cy="2225329"/>
          </a:xfrm>
        </p:spPr>
        <p:txBody>
          <a:bodyPr>
            <a:noAutofit/>
          </a:bodyPr>
          <a:lstStyle/>
          <a:p>
            <a:pPr marL="457200" indent="-457200" algn="just">
              <a:lnSpc>
                <a:spcPct val="100000"/>
              </a:lnSpc>
              <a:buFont typeface="+mj-lt"/>
              <a:buAutoNum type="arabicPeriod"/>
            </a:pPr>
            <a:r>
              <a:rPr lang="es-CO" sz="1800" dirty="0">
                <a:solidFill>
                  <a:srgbClr val="142B48"/>
                </a:solidFill>
              </a:rPr>
              <a:t>Espitalier F, Fanous A, Aviv J, et al. International consensus (ICON) on assessment of oropharyngeal dysphagia. </a:t>
            </a:r>
            <a:r>
              <a:rPr lang="es-CO" sz="1800" i="1" dirty="0">
                <a:solidFill>
                  <a:srgbClr val="142B48"/>
                </a:solidFill>
              </a:rPr>
              <a:t>Eur Ann Otorhinolaryngol Head Neck Dis</a:t>
            </a:r>
            <a:r>
              <a:rPr lang="es-CO" sz="1800" dirty="0">
                <a:solidFill>
                  <a:srgbClr val="142B48"/>
                </a:solidFill>
              </a:rPr>
              <a:t>. 2018;135(1):S17-S21. doi:10.1016/j.anorl.2017.12.009</a:t>
            </a:r>
          </a:p>
          <a:p>
            <a:pPr marL="457200" indent="-457200" algn="just">
              <a:lnSpc>
                <a:spcPct val="100000"/>
              </a:lnSpc>
              <a:buFont typeface="+mj-lt"/>
              <a:buAutoNum type="arabicPeriod"/>
            </a:pPr>
            <a:r>
              <a:rPr lang="es-CO" sz="1800" dirty="0">
                <a:solidFill>
                  <a:srgbClr val="142B48"/>
                </a:solidFill>
              </a:rPr>
              <a:t>Santacruz I, Malagelada J, Bazzoli F, et al. Disfagia. Guías y cascadas mundiales. </a:t>
            </a:r>
            <a:r>
              <a:rPr lang="es-CO" sz="1800" i="1" dirty="0">
                <a:solidFill>
                  <a:srgbClr val="142B48"/>
                </a:solidFill>
              </a:rPr>
              <a:t>Guías Mundiales la Organ Mund Gastroenterol</a:t>
            </a:r>
            <a:r>
              <a:rPr lang="es-CO" sz="1800" dirty="0">
                <a:solidFill>
                  <a:srgbClr val="142B48"/>
                </a:solidFill>
              </a:rPr>
              <a:t>. 2014;1(1):55-72.</a:t>
            </a:r>
          </a:p>
          <a:p>
            <a:pPr marL="457200" indent="-457200" algn="just">
              <a:lnSpc>
                <a:spcPct val="100000"/>
              </a:lnSpc>
              <a:buFont typeface="+mj-lt"/>
              <a:buAutoNum type="arabicPeriod"/>
            </a:pPr>
            <a:r>
              <a:rPr lang="es-CO" sz="1800" dirty="0">
                <a:solidFill>
                  <a:srgbClr val="142B48"/>
                </a:solidFill>
              </a:rPr>
              <a:t>American College of Radiology. Revised 2018. Published online 2018:1-12. </a:t>
            </a:r>
            <a:r>
              <a:rPr lang="es-CO" sz="1800" dirty="0">
                <a:solidFill>
                  <a:srgbClr val="142B48"/>
                </a:solidFill>
                <a:hlinkClick r:id="rId3">
                  <a:extLst>
                    <a:ext uri="{A12FA001-AC4F-418D-AE19-62706E023703}">
                      <ahyp:hlinkClr xmlns:ahyp="http://schemas.microsoft.com/office/drawing/2018/hyperlinkcolor" val="tx"/>
                    </a:ext>
                  </a:extLst>
                </a:hlinkClick>
              </a:rPr>
              <a:t>https://acsearch.acr.org/docs/69504/Narrative/</a:t>
            </a:r>
            <a:endParaRPr lang="es-CO" sz="1800" dirty="0">
              <a:solidFill>
                <a:srgbClr val="142B48"/>
              </a:solidFill>
            </a:endParaRPr>
          </a:p>
          <a:p>
            <a:pPr marL="457200" indent="-457200" algn="just">
              <a:lnSpc>
                <a:spcPct val="100000"/>
              </a:lnSpc>
              <a:buFont typeface="+mj-lt"/>
              <a:buAutoNum type="arabicPeriod"/>
            </a:pPr>
            <a:r>
              <a:rPr lang="es-CO" sz="1800" dirty="0">
                <a:solidFill>
                  <a:srgbClr val="142B48"/>
                </a:solidFill>
              </a:rPr>
              <a:t>Borráez Segura BA, Gomez DF, Meza JA, et al. Esofagograma: Imágenes que valen más que mil palabras. </a:t>
            </a:r>
            <a:r>
              <a:rPr lang="es-CO" sz="1800" i="1" dirty="0">
                <a:solidFill>
                  <a:srgbClr val="142B48"/>
                </a:solidFill>
              </a:rPr>
              <a:t>Rev Colomb Gastroenterol</a:t>
            </a:r>
            <a:r>
              <a:rPr lang="es-CO" sz="1800" dirty="0">
                <a:solidFill>
                  <a:srgbClr val="142B48"/>
                </a:solidFill>
              </a:rPr>
              <a:t>. 2017;32(3):258-268. doi:10.22516/25007440.157</a:t>
            </a:r>
          </a:p>
          <a:p>
            <a:pPr marL="457200" indent="-457200" algn="just">
              <a:lnSpc>
                <a:spcPct val="100000"/>
              </a:lnSpc>
              <a:buFont typeface="+mj-lt"/>
              <a:buAutoNum type="arabicPeriod"/>
            </a:pPr>
            <a:r>
              <a:rPr lang="es-CO" sz="1800" dirty="0">
                <a:solidFill>
                  <a:srgbClr val="142B48"/>
                </a:solidFill>
              </a:rPr>
              <a:t>Espino A, Marcoleta E. Cde Los Ángeles de esofagitist. </a:t>
            </a:r>
            <a:r>
              <a:rPr lang="es-CO" sz="1800" i="1" dirty="0">
                <a:solidFill>
                  <a:srgbClr val="142B48"/>
                </a:solidFill>
              </a:rPr>
              <a:t>N</a:t>
            </a:r>
            <a:r>
              <a:rPr lang="es-CO" sz="1800" i="1" baseline="30000" dirty="0">
                <a:solidFill>
                  <a:srgbClr val="142B48"/>
                </a:solidFill>
              </a:rPr>
              <a:t>o</a:t>
            </a:r>
            <a:r>
              <a:rPr lang="es-CO" sz="1800" dirty="0">
                <a:solidFill>
                  <a:srgbClr val="142B48"/>
                </a:solidFill>
              </a:rPr>
              <a:t>. 2010;21:184-186.</a:t>
            </a:r>
          </a:p>
          <a:p>
            <a:pPr marL="457200" indent="-457200" algn="just">
              <a:lnSpc>
                <a:spcPct val="100000"/>
              </a:lnSpc>
              <a:buFont typeface="+mj-lt"/>
              <a:buAutoNum type="arabicPeriod"/>
            </a:pPr>
            <a:endParaRPr lang="es-CO" sz="1800" dirty="0">
              <a:solidFill>
                <a:srgbClr val="142B48"/>
              </a:solidFill>
            </a:endParaRPr>
          </a:p>
          <a:p>
            <a:pPr marL="457200" indent="-457200" algn="just">
              <a:lnSpc>
                <a:spcPct val="100000"/>
              </a:lnSpc>
              <a:buFont typeface="+mj-lt"/>
              <a:buAutoNum type="arabicPeriod"/>
            </a:pPr>
            <a:endParaRPr lang="es-CO" sz="1800" dirty="0">
              <a:solidFill>
                <a:srgbClr val="142B48"/>
              </a:solidFill>
            </a:endParaRPr>
          </a:p>
          <a:p>
            <a:pPr algn="just">
              <a:lnSpc>
                <a:spcPct val="100000"/>
              </a:lnSpc>
            </a:pPr>
            <a:endParaRPr lang="es-CO" sz="1800" dirty="0">
              <a:solidFill>
                <a:srgbClr val="142B48"/>
              </a:solidFill>
            </a:endParaRPr>
          </a:p>
        </p:txBody>
      </p:sp>
    </p:spTree>
    <p:extLst>
      <p:ext uri="{BB962C8B-B14F-4D97-AF65-F5344CB8AC3E}">
        <p14:creationId xmlns:p14="http://schemas.microsoft.com/office/powerpoint/2010/main" val="1249775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3">
            <a:extLst>
              <a:ext uri="{FF2B5EF4-FFF2-40B4-BE49-F238E27FC236}">
                <a16:creationId xmlns:a16="http://schemas.microsoft.com/office/drawing/2014/main" id="{C83FC0A4-7704-7A4C-AE9F-8BCB7306CF97}"/>
              </a:ext>
            </a:extLst>
          </p:cNvPr>
          <p:cNvSpPr txBox="1">
            <a:spLocks/>
          </p:cNvSpPr>
          <p:nvPr/>
        </p:nvSpPr>
        <p:spPr>
          <a:xfrm>
            <a:off x="4669654" y="4079528"/>
            <a:ext cx="7051291" cy="3102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CO" dirty="0"/>
          </a:p>
        </p:txBody>
      </p:sp>
      <p:pic>
        <p:nvPicPr>
          <p:cNvPr id="7" name="Imagen 6">
            <a:extLst>
              <a:ext uri="{FF2B5EF4-FFF2-40B4-BE49-F238E27FC236}">
                <a16:creationId xmlns:a16="http://schemas.microsoft.com/office/drawing/2014/main" id="{6385BC04-0BD8-554A-A4AD-A50B5E626D4C}"/>
              </a:ext>
            </a:extLst>
          </p:cNvPr>
          <p:cNvPicPr>
            <a:picLocks noChangeAspect="1"/>
          </p:cNvPicPr>
          <p:nvPr/>
        </p:nvPicPr>
        <p:blipFill>
          <a:blip r:embed="rId2"/>
          <a:stretch>
            <a:fillRect/>
          </a:stretch>
        </p:blipFill>
        <p:spPr>
          <a:xfrm>
            <a:off x="4660526" y="1309254"/>
            <a:ext cx="7531474" cy="4239491"/>
          </a:xfrm>
          <a:prstGeom prst="rect">
            <a:avLst/>
          </a:prstGeom>
        </p:spPr>
      </p:pic>
    </p:spTree>
    <p:extLst>
      <p:ext uri="{BB962C8B-B14F-4D97-AF65-F5344CB8AC3E}">
        <p14:creationId xmlns:p14="http://schemas.microsoft.com/office/powerpoint/2010/main" val="436410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685802" y="210472"/>
            <a:ext cx="10515600" cy="1325563"/>
          </a:xfrm>
        </p:spPr>
        <p:txBody>
          <a:bodyPr/>
          <a:lstStyle/>
          <a:p>
            <a:r>
              <a:rPr lang="es-CO" dirty="0"/>
              <a:t>Epidemiología</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685802" y="1825625"/>
            <a:ext cx="5582476" cy="2619028"/>
          </a:xfrm>
        </p:spPr>
        <p:txBody>
          <a:bodyPr>
            <a:normAutofit/>
          </a:bodyPr>
          <a:lstStyle/>
          <a:p>
            <a:pPr>
              <a:lnSpc>
                <a:spcPct val="100000"/>
              </a:lnSpc>
            </a:pPr>
            <a:r>
              <a:rPr lang="es-CO" dirty="0"/>
              <a:t>No debe atribuirse al envejecimiento: anomalías leves de la motilidad.</a:t>
            </a:r>
          </a:p>
          <a:p>
            <a:pPr>
              <a:lnSpc>
                <a:spcPct val="100000"/>
              </a:lnSpc>
            </a:pPr>
            <a:r>
              <a:rPr lang="es-CO" dirty="0"/>
              <a:t>Rara vez son sintomáticas.</a:t>
            </a:r>
          </a:p>
          <a:p>
            <a:pPr marL="0" indent="0">
              <a:lnSpc>
                <a:spcPct val="100000"/>
              </a:lnSpc>
              <a:buNone/>
            </a:pPr>
            <a:br>
              <a:rPr lang="es-CO" dirty="0"/>
            </a:br>
            <a:br>
              <a:rPr lang="es-CO" dirty="0"/>
            </a:br>
            <a:endParaRPr lang="es-CO"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898254" y="4444653"/>
            <a:ext cx="6949189" cy="2413346"/>
          </a:xfrm>
        </p:spPr>
        <p:txBody>
          <a:bodyPr/>
          <a:lstStyle/>
          <a:p>
            <a:pPr>
              <a:lnSpc>
                <a:spcPct val="100000"/>
              </a:lnSpc>
            </a:pPr>
            <a:r>
              <a:rPr lang="es-CO" dirty="0"/>
              <a:t>Incidencia impactación alimentaria esofágica: 25 por 100.000 personas/año.</a:t>
            </a:r>
          </a:p>
          <a:p>
            <a:pPr>
              <a:lnSpc>
                <a:spcPct val="100000"/>
              </a:lnSpc>
            </a:pPr>
            <a:r>
              <a:rPr lang="es-CO" dirty="0"/>
              <a:t>&gt; hombres (H 1,5: M 1).</a:t>
            </a:r>
          </a:p>
          <a:p>
            <a:pPr>
              <a:lnSpc>
                <a:spcPct val="100000"/>
              </a:lnSpc>
            </a:pPr>
            <a:r>
              <a:rPr lang="es-CO" dirty="0"/>
              <a:t>Aumenta con la edad </a:t>
            </a:r>
            <a:r>
              <a:rPr lang="es-CO" dirty="0">
                <a:sym typeface="Wingdings" pitchFamily="2" charset="2"/>
              </a:rPr>
              <a:t> </a:t>
            </a:r>
            <a:r>
              <a:rPr lang="es-CO" dirty="0"/>
              <a:t>séptima década.</a:t>
            </a:r>
          </a:p>
          <a:p>
            <a:pPr marL="0" indent="0">
              <a:lnSpc>
                <a:spcPct val="100000"/>
              </a:lnSpc>
              <a:buNone/>
            </a:pPr>
            <a:endParaRPr lang="es-CO" dirty="0"/>
          </a:p>
        </p:txBody>
      </p:sp>
      <p:pic>
        <p:nvPicPr>
          <p:cNvPr id="6" name="Imagen 5">
            <a:extLst>
              <a:ext uri="{FF2B5EF4-FFF2-40B4-BE49-F238E27FC236}">
                <a16:creationId xmlns:a16="http://schemas.microsoft.com/office/drawing/2014/main" id="{2ED4907A-5622-074F-94F8-89316920935F}"/>
              </a:ext>
            </a:extLst>
          </p:cNvPr>
          <p:cNvPicPr>
            <a:picLocks noChangeAspect="1"/>
          </p:cNvPicPr>
          <p:nvPr/>
        </p:nvPicPr>
        <p:blipFill>
          <a:blip r:embed="rId3"/>
          <a:stretch>
            <a:fillRect/>
          </a:stretch>
        </p:blipFill>
        <p:spPr>
          <a:xfrm>
            <a:off x="6494076" y="1027906"/>
            <a:ext cx="4669654" cy="3107442"/>
          </a:xfrm>
          <a:prstGeom prst="rect">
            <a:avLst/>
          </a:prstGeom>
        </p:spPr>
      </p:pic>
    </p:spTree>
    <p:extLst>
      <p:ext uri="{BB962C8B-B14F-4D97-AF65-F5344CB8AC3E}">
        <p14:creationId xmlns:p14="http://schemas.microsoft.com/office/powerpoint/2010/main" val="36112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97888" y="18750"/>
            <a:ext cx="10515600" cy="1325563"/>
          </a:xfrm>
        </p:spPr>
        <p:txBody>
          <a:bodyPr/>
          <a:lstStyle/>
          <a:p>
            <a:r>
              <a:rPr lang="es-CO" dirty="0"/>
              <a:t>Presentación</a:t>
            </a:r>
          </a:p>
        </p:txBody>
      </p:sp>
      <p:graphicFrame>
        <p:nvGraphicFramePr>
          <p:cNvPr id="6" name="Marcador de contenido 5">
            <a:extLst>
              <a:ext uri="{FF2B5EF4-FFF2-40B4-BE49-F238E27FC236}">
                <a16:creationId xmlns:a16="http://schemas.microsoft.com/office/drawing/2014/main" id="{AA8770D4-95D5-CF4E-8A02-3B107505D992}"/>
              </a:ext>
            </a:extLst>
          </p:cNvPr>
          <p:cNvGraphicFramePr>
            <a:graphicFrameLocks noGrp="1"/>
          </p:cNvGraphicFramePr>
          <p:nvPr>
            <p:ph idx="13"/>
            <p:extLst>
              <p:ext uri="{D42A27DB-BD31-4B8C-83A1-F6EECF244321}">
                <p14:modId xmlns:p14="http://schemas.microsoft.com/office/powerpoint/2010/main" val="3318518104"/>
              </p:ext>
            </p:extLst>
          </p:nvPr>
        </p:nvGraphicFramePr>
        <p:xfrm>
          <a:off x="2525787" y="-77948"/>
          <a:ext cx="7484533" cy="3454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arcador de contenido 2">
            <a:extLst>
              <a:ext uri="{FF2B5EF4-FFF2-40B4-BE49-F238E27FC236}">
                <a16:creationId xmlns:a16="http://schemas.microsoft.com/office/drawing/2014/main" id="{AC20F057-733E-B947-9E24-7CE50F06EBDB}"/>
              </a:ext>
            </a:extLst>
          </p:cNvPr>
          <p:cNvSpPr>
            <a:spLocks noGrp="1"/>
          </p:cNvSpPr>
          <p:nvPr>
            <p:ph idx="1"/>
          </p:nvPr>
        </p:nvSpPr>
        <p:spPr>
          <a:xfrm>
            <a:off x="8471188" y="4637781"/>
            <a:ext cx="3685453" cy="2220218"/>
          </a:xfrm>
        </p:spPr>
        <p:txBody>
          <a:bodyPr>
            <a:normAutofit/>
          </a:bodyPr>
          <a:lstStyle/>
          <a:p>
            <a:endParaRPr lang="es-CO" dirty="0"/>
          </a:p>
          <a:p>
            <a:endParaRPr lang="es-CO" dirty="0"/>
          </a:p>
          <a:p>
            <a:endParaRPr lang="es-CO" dirty="0"/>
          </a:p>
          <a:p>
            <a:endParaRPr lang="es-CO" dirty="0"/>
          </a:p>
          <a:p>
            <a:endParaRPr lang="es-CO" dirty="0"/>
          </a:p>
          <a:p>
            <a:endParaRPr lang="es-CO" dirty="0"/>
          </a:p>
          <a:p>
            <a:endParaRPr lang="es-CO" dirty="0"/>
          </a:p>
          <a:p>
            <a:endParaRPr lang="es-CO" dirty="0"/>
          </a:p>
        </p:txBody>
      </p:sp>
      <p:sp>
        <p:nvSpPr>
          <p:cNvPr id="8" name="Marcador de contenido 2">
            <a:extLst>
              <a:ext uri="{FF2B5EF4-FFF2-40B4-BE49-F238E27FC236}">
                <a16:creationId xmlns:a16="http://schemas.microsoft.com/office/drawing/2014/main" id="{9633C5F6-A533-5744-AEA1-836832C974BA}"/>
              </a:ext>
            </a:extLst>
          </p:cNvPr>
          <p:cNvSpPr txBox="1">
            <a:spLocks/>
          </p:cNvSpPr>
          <p:nvPr/>
        </p:nvSpPr>
        <p:spPr>
          <a:xfrm>
            <a:off x="4669654" y="4572922"/>
            <a:ext cx="4018812" cy="3839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52B48"/>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a:p>
            <a:endParaRPr lang="es-CO" dirty="0"/>
          </a:p>
          <a:p>
            <a:endParaRPr lang="es-CO" dirty="0"/>
          </a:p>
          <a:p>
            <a:endParaRPr lang="es-CO" dirty="0"/>
          </a:p>
          <a:p>
            <a:endParaRPr lang="es-CO" dirty="0"/>
          </a:p>
        </p:txBody>
      </p:sp>
      <p:sp>
        <p:nvSpPr>
          <p:cNvPr id="10" name="Rectángulo redondeado 9">
            <a:extLst>
              <a:ext uri="{FF2B5EF4-FFF2-40B4-BE49-F238E27FC236}">
                <a16:creationId xmlns:a16="http://schemas.microsoft.com/office/drawing/2014/main" id="{20AB7515-E89A-8E4C-B88C-FB90BFD4DCD3}"/>
              </a:ext>
            </a:extLst>
          </p:cNvPr>
          <p:cNvSpPr/>
          <p:nvPr/>
        </p:nvSpPr>
        <p:spPr>
          <a:xfrm>
            <a:off x="6435307" y="2470697"/>
            <a:ext cx="3467851" cy="43576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O" dirty="0">
                <a:solidFill>
                  <a:srgbClr val="142B48"/>
                </a:solidFill>
                <a:latin typeface="Montserrat" pitchFamily="2" charset="77"/>
              </a:rPr>
              <a:t>Orofaríngea vs esofágica</a:t>
            </a:r>
          </a:p>
        </p:txBody>
      </p:sp>
      <p:graphicFrame>
        <p:nvGraphicFramePr>
          <p:cNvPr id="11" name="Tabla 10">
            <a:extLst>
              <a:ext uri="{FF2B5EF4-FFF2-40B4-BE49-F238E27FC236}">
                <a16:creationId xmlns:a16="http://schemas.microsoft.com/office/drawing/2014/main" id="{B7797341-AC83-044B-BB6E-A0319659920D}"/>
              </a:ext>
            </a:extLst>
          </p:cNvPr>
          <p:cNvGraphicFramePr>
            <a:graphicFrameLocks noGrp="1"/>
          </p:cNvGraphicFramePr>
          <p:nvPr>
            <p:extLst>
              <p:ext uri="{D42A27DB-BD31-4B8C-83A1-F6EECF244321}">
                <p14:modId xmlns:p14="http://schemas.microsoft.com/office/powerpoint/2010/main" val="644188207"/>
              </p:ext>
            </p:extLst>
          </p:nvPr>
        </p:nvGraphicFramePr>
        <p:xfrm>
          <a:off x="4705270" y="3169540"/>
          <a:ext cx="3451621" cy="3606952"/>
        </p:xfrm>
        <a:graphic>
          <a:graphicData uri="http://schemas.openxmlformats.org/drawingml/2006/table">
            <a:tbl>
              <a:tblPr firstRow="1" bandRow="1">
                <a:tableStyleId>{0E3FDE45-AF77-4B5C-9715-49D594BDF05E}</a:tableStyleId>
              </a:tblPr>
              <a:tblGrid>
                <a:gridCol w="3451621">
                  <a:extLst>
                    <a:ext uri="{9D8B030D-6E8A-4147-A177-3AD203B41FA5}">
                      <a16:colId xmlns:a16="http://schemas.microsoft.com/office/drawing/2014/main" val="3200731921"/>
                    </a:ext>
                  </a:extLst>
                </a:gridCol>
              </a:tblGrid>
              <a:tr h="765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dirty="0">
                          <a:solidFill>
                            <a:srgbClr val="142B48"/>
                          </a:solidFill>
                          <a:latin typeface="Montserrat" pitchFamily="2" charset="77"/>
                        </a:rPr>
                        <a:t>¿Para iniciar deglución o siente que la comida se atasca?</a:t>
                      </a:r>
                    </a:p>
                    <a:p>
                      <a:endParaRPr lang="es-CO" sz="1400" dirty="0">
                        <a:solidFill>
                          <a:srgbClr val="142B48"/>
                        </a:solidFill>
                        <a:latin typeface="Montserrat" pitchFamily="2" charset="77"/>
                      </a:endParaRPr>
                    </a:p>
                  </a:txBody>
                  <a:tcPr/>
                </a:tc>
                <a:extLst>
                  <a:ext uri="{0D108BD9-81ED-4DB2-BD59-A6C34878D82A}">
                    <a16:rowId xmlns:a16="http://schemas.microsoft.com/office/drawing/2014/main" val="962755296"/>
                  </a:ext>
                </a:extLst>
              </a:tr>
              <a:tr h="765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rgbClr val="142B48"/>
                          </a:solidFill>
                          <a:latin typeface="Montserrat" pitchFamily="2" charset="77"/>
                        </a:rPr>
                        <a:t>¿Tose o se ahoga, o la comida se regresa después de tragar?</a:t>
                      </a:r>
                    </a:p>
                    <a:p>
                      <a:endParaRPr lang="es-CO" sz="1400" dirty="0">
                        <a:solidFill>
                          <a:srgbClr val="142B48"/>
                        </a:solidFill>
                        <a:latin typeface="Montserrat" pitchFamily="2" charset="77"/>
                      </a:endParaRPr>
                    </a:p>
                  </a:txBody>
                  <a:tcPr/>
                </a:tc>
                <a:extLst>
                  <a:ext uri="{0D108BD9-81ED-4DB2-BD59-A6C34878D82A}">
                    <a16:rowId xmlns:a16="http://schemas.microsoft.com/office/drawing/2014/main" val="1584624345"/>
                  </a:ext>
                </a:extLst>
              </a:tr>
              <a:tr h="765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rgbClr val="142B48"/>
                          </a:solidFill>
                          <a:latin typeface="Montserrat" pitchFamily="2" charset="77"/>
                        </a:rPr>
                        <a:t>¿Problemas para tragar sólidos, líquidos o ambos?</a:t>
                      </a:r>
                    </a:p>
                    <a:p>
                      <a:endParaRPr lang="es-CO" sz="1400" dirty="0">
                        <a:solidFill>
                          <a:srgbClr val="142B48"/>
                        </a:solidFill>
                        <a:latin typeface="Montserrat" pitchFamily="2" charset="77"/>
                      </a:endParaRPr>
                    </a:p>
                  </a:txBody>
                  <a:tcPr/>
                </a:tc>
                <a:extLst>
                  <a:ext uri="{0D108BD9-81ED-4DB2-BD59-A6C34878D82A}">
                    <a16:rowId xmlns:a16="http://schemas.microsoft.com/office/drawing/2014/main" val="4201843030"/>
                  </a:ext>
                </a:extLst>
              </a:tr>
              <a:tr h="5794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rgbClr val="142B48"/>
                          </a:solidFill>
                          <a:latin typeface="Montserrat" pitchFamily="2" charset="77"/>
                        </a:rPr>
                        <a:t>¿Cuánto tiempo?</a:t>
                      </a:r>
                    </a:p>
                    <a:p>
                      <a:endParaRPr lang="es-CO" sz="1400" dirty="0">
                        <a:solidFill>
                          <a:srgbClr val="142B48"/>
                        </a:solidFill>
                        <a:latin typeface="Montserrat" pitchFamily="2" charset="77"/>
                      </a:endParaRPr>
                    </a:p>
                  </a:txBody>
                  <a:tcPr/>
                </a:tc>
                <a:extLst>
                  <a:ext uri="{0D108BD9-81ED-4DB2-BD59-A6C34878D82A}">
                    <a16:rowId xmlns:a16="http://schemas.microsoft.com/office/drawing/2014/main" val="2181775189"/>
                  </a:ext>
                </a:extLst>
              </a:tr>
              <a:tr h="5794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rgbClr val="142B48"/>
                          </a:solidFill>
                          <a:latin typeface="Montserrat" pitchFamily="2" charset="77"/>
                        </a:rPr>
                        <a:t>¿Dónde siente que la comida se atasca?</a:t>
                      </a:r>
                    </a:p>
                    <a:p>
                      <a:endParaRPr lang="es-CO" sz="1400" dirty="0">
                        <a:solidFill>
                          <a:srgbClr val="142B48"/>
                        </a:solidFill>
                        <a:latin typeface="Montserrat" pitchFamily="2" charset="77"/>
                      </a:endParaRPr>
                    </a:p>
                  </a:txBody>
                  <a:tcPr/>
                </a:tc>
                <a:extLst>
                  <a:ext uri="{0D108BD9-81ED-4DB2-BD59-A6C34878D82A}">
                    <a16:rowId xmlns:a16="http://schemas.microsoft.com/office/drawing/2014/main" val="2190895374"/>
                  </a:ext>
                </a:extLst>
              </a:tr>
            </a:tbl>
          </a:graphicData>
        </a:graphic>
      </p:graphicFrame>
      <p:graphicFrame>
        <p:nvGraphicFramePr>
          <p:cNvPr id="12" name="Tabla 11">
            <a:extLst>
              <a:ext uri="{FF2B5EF4-FFF2-40B4-BE49-F238E27FC236}">
                <a16:creationId xmlns:a16="http://schemas.microsoft.com/office/drawing/2014/main" id="{FBCA8FE4-A0AA-C447-B95A-0F585C344B6A}"/>
              </a:ext>
            </a:extLst>
          </p:cNvPr>
          <p:cNvGraphicFramePr>
            <a:graphicFrameLocks noGrp="1"/>
          </p:cNvGraphicFramePr>
          <p:nvPr>
            <p:extLst>
              <p:ext uri="{D42A27DB-BD31-4B8C-83A1-F6EECF244321}">
                <p14:modId xmlns:p14="http://schemas.microsoft.com/office/powerpoint/2010/main" val="734753135"/>
              </p:ext>
            </p:extLst>
          </p:nvPr>
        </p:nvGraphicFramePr>
        <p:xfrm>
          <a:off x="8173188" y="3111728"/>
          <a:ext cx="4018812" cy="3657600"/>
        </p:xfrm>
        <a:graphic>
          <a:graphicData uri="http://schemas.openxmlformats.org/drawingml/2006/table">
            <a:tbl>
              <a:tblPr firstRow="1" bandRow="1">
                <a:tableStyleId>{0E3FDE45-AF77-4B5C-9715-49D594BDF05E}</a:tableStyleId>
              </a:tblPr>
              <a:tblGrid>
                <a:gridCol w="4018812">
                  <a:extLst>
                    <a:ext uri="{9D8B030D-6E8A-4147-A177-3AD203B41FA5}">
                      <a16:colId xmlns:a16="http://schemas.microsoft.com/office/drawing/2014/main" val="3200731921"/>
                    </a:ext>
                  </a:extLst>
                </a:gridCol>
              </a:tblGrid>
              <a:tr h="696766">
                <a:tc>
                  <a:txBody>
                    <a:bodyPr/>
                    <a:lstStyle/>
                    <a:p>
                      <a:r>
                        <a:rPr lang="es-CO" sz="1400" b="0" dirty="0">
                          <a:solidFill>
                            <a:srgbClr val="142B48"/>
                          </a:solidFill>
                          <a:latin typeface="Montserrat" pitchFamily="2" charset="77"/>
                        </a:rPr>
                        <a:t>¿Otros síntomas: anorexia, pérdida de peso, náuseas, emesis, dispepsia?</a:t>
                      </a:r>
                    </a:p>
                    <a:p>
                      <a:endParaRPr lang="es-CO" sz="1400" dirty="0">
                        <a:solidFill>
                          <a:srgbClr val="142B48"/>
                        </a:solidFill>
                        <a:latin typeface="Montserrat" pitchFamily="2" charset="77"/>
                      </a:endParaRPr>
                    </a:p>
                  </a:txBody>
                  <a:tcPr/>
                </a:tc>
                <a:extLst>
                  <a:ext uri="{0D108BD9-81ED-4DB2-BD59-A6C34878D82A}">
                    <a16:rowId xmlns:a16="http://schemas.microsoft.com/office/drawing/2014/main" val="962755296"/>
                  </a:ext>
                </a:extLst>
              </a:tr>
              <a:tr h="899989">
                <a:tc>
                  <a:txBody>
                    <a:bodyPr/>
                    <a:lstStyle/>
                    <a:p>
                      <a:r>
                        <a:rPr lang="es-CO" sz="1400" dirty="0">
                          <a:solidFill>
                            <a:srgbClr val="142B48"/>
                          </a:solidFill>
                          <a:latin typeface="Montserrat" pitchFamily="2" charset="77"/>
                        </a:rPr>
                        <a:t>¿Problemas médicos asociados: DM II, esclerodermia, Sx Sjogren, SIDA, ACV, Parkinson, miastenia?</a:t>
                      </a:r>
                    </a:p>
                    <a:p>
                      <a:endParaRPr lang="es-CO" sz="1400" dirty="0">
                        <a:solidFill>
                          <a:srgbClr val="142B48"/>
                        </a:solidFill>
                        <a:latin typeface="Montserrat" pitchFamily="2" charset="77"/>
                      </a:endParaRPr>
                    </a:p>
                  </a:txBody>
                  <a:tcPr/>
                </a:tc>
                <a:extLst>
                  <a:ext uri="{0D108BD9-81ED-4DB2-BD59-A6C34878D82A}">
                    <a16:rowId xmlns:a16="http://schemas.microsoft.com/office/drawing/2014/main" val="1584624345"/>
                  </a:ext>
                </a:extLst>
              </a:tr>
              <a:tr h="515316">
                <a:tc>
                  <a:txBody>
                    <a:bodyPr/>
                    <a:lstStyle/>
                    <a:p>
                      <a:r>
                        <a:rPr lang="es-CO" sz="1400" dirty="0">
                          <a:solidFill>
                            <a:srgbClr val="142B48"/>
                          </a:solidFill>
                          <a:latin typeface="Montserrat" pitchFamily="2" charset="77"/>
                        </a:rPr>
                        <a:t>¿Cx de faringe, laringe, esófago, estómago, columna?</a:t>
                      </a:r>
                    </a:p>
                    <a:p>
                      <a:endParaRPr lang="es-CO" sz="1400" dirty="0">
                        <a:solidFill>
                          <a:srgbClr val="142B48"/>
                        </a:solidFill>
                        <a:latin typeface="Montserrat" pitchFamily="2" charset="77"/>
                      </a:endParaRPr>
                    </a:p>
                  </a:txBody>
                  <a:tcPr/>
                </a:tc>
                <a:extLst>
                  <a:ext uri="{0D108BD9-81ED-4DB2-BD59-A6C34878D82A}">
                    <a16:rowId xmlns:a16="http://schemas.microsoft.com/office/drawing/2014/main" val="4201843030"/>
                  </a:ext>
                </a:extLst>
              </a:tr>
              <a:tr h="493542">
                <a:tc>
                  <a:txBody>
                    <a:bodyPr/>
                    <a:lstStyle/>
                    <a:p>
                      <a:r>
                        <a:rPr lang="es-CO" sz="1400" dirty="0">
                          <a:solidFill>
                            <a:srgbClr val="142B48"/>
                          </a:solidFill>
                          <a:latin typeface="Montserrat" pitchFamily="2" charset="77"/>
                        </a:rPr>
                        <a:t>¿Qué medicamentos usa?</a:t>
                      </a:r>
                    </a:p>
                    <a:p>
                      <a:endParaRPr lang="es-CO" sz="1400" dirty="0">
                        <a:solidFill>
                          <a:srgbClr val="142B48"/>
                        </a:solidFill>
                        <a:latin typeface="Montserrat" pitchFamily="2" charset="77"/>
                      </a:endParaRPr>
                    </a:p>
                  </a:txBody>
                  <a:tcPr/>
                </a:tc>
                <a:extLst>
                  <a:ext uri="{0D108BD9-81ED-4DB2-BD59-A6C34878D82A}">
                    <a16:rowId xmlns:a16="http://schemas.microsoft.com/office/drawing/2014/main" val="2181775189"/>
                  </a:ext>
                </a:extLst>
              </a:tr>
              <a:tr h="6967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rgbClr val="142B48"/>
                          </a:solidFill>
                          <a:latin typeface="Montserrat" pitchFamily="2" charset="77"/>
                        </a:rPr>
                        <a:t>¿Dónde siente que la Rt en el pasado,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rgbClr val="142B48"/>
                          </a:solidFill>
                          <a:latin typeface="Montserrat" pitchFamily="2" charset="77"/>
                        </a:rPr>
                        <a:t> se atasca?</a:t>
                      </a:r>
                    </a:p>
                    <a:p>
                      <a:endParaRPr lang="es-CO" sz="1400" dirty="0">
                        <a:solidFill>
                          <a:srgbClr val="142B48"/>
                        </a:solidFill>
                        <a:latin typeface="Montserrat" pitchFamily="2" charset="77"/>
                      </a:endParaRPr>
                    </a:p>
                  </a:txBody>
                  <a:tcPr/>
                </a:tc>
                <a:extLst>
                  <a:ext uri="{0D108BD9-81ED-4DB2-BD59-A6C34878D82A}">
                    <a16:rowId xmlns:a16="http://schemas.microsoft.com/office/drawing/2014/main" val="2190895374"/>
                  </a:ext>
                </a:extLst>
              </a:tr>
            </a:tbl>
          </a:graphicData>
        </a:graphic>
      </p:graphicFrame>
    </p:spTree>
    <p:extLst>
      <p:ext uri="{BB962C8B-B14F-4D97-AF65-F5344CB8AC3E}">
        <p14:creationId xmlns:p14="http://schemas.microsoft.com/office/powerpoint/2010/main" val="2912039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86409" y="214242"/>
            <a:ext cx="10515600" cy="1325563"/>
          </a:xfrm>
        </p:spPr>
        <p:txBody>
          <a:bodyPr/>
          <a:lstStyle/>
          <a:p>
            <a:r>
              <a:rPr lang="es-CO" dirty="0"/>
              <a:t>Disfagia aguda</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950845" y="1269758"/>
            <a:ext cx="10151164" cy="2090392"/>
          </a:xfrm>
        </p:spPr>
        <p:txBody>
          <a:bodyPr>
            <a:normAutofit/>
          </a:bodyPr>
          <a:lstStyle/>
          <a:p>
            <a:pPr marL="0" indent="0" fontAlgn="base">
              <a:lnSpc>
                <a:spcPct val="100000"/>
              </a:lnSpc>
              <a:buNone/>
            </a:pPr>
            <a:endParaRPr lang="es-CO" dirty="0">
              <a:solidFill>
                <a:srgbClr val="142B48"/>
              </a:solidFill>
            </a:endParaRPr>
          </a:p>
          <a:p>
            <a:pPr fontAlgn="base">
              <a:lnSpc>
                <a:spcPct val="100000"/>
              </a:lnSpc>
            </a:pPr>
            <a:r>
              <a:rPr lang="es-CO" dirty="0">
                <a:solidFill>
                  <a:srgbClr val="142B48"/>
                </a:solidFill>
              </a:rPr>
              <a:t>El inicio agudo </a:t>
            </a:r>
            <a:r>
              <a:rPr lang="es-CO" dirty="0">
                <a:solidFill>
                  <a:srgbClr val="142B48"/>
                </a:solidFill>
                <a:sym typeface="Wingdings" pitchFamily="2" charset="2"/>
              </a:rPr>
              <a:t> </a:t>
            </a:r>
            <a:r>
              <a:rPr lang="es-CO" dirty="0">
                <a:solidFill>
                  <a:srgbClr val="142B48"/>
                </a:solidFill>
              </a:rPr>
              <a:t>sólidos o líquidos, incluídas las secreciones.</a:t>
            </a:r>
          </a:p>
          <a:p>
            <a:pPr fontAlgn="base">
              <a:lnSpc>
                <a:spcPct val="100000"/>
              </a:lnSpc>
            </a:pPr>
            <a:r>
              <a:rPr lang="es-CO" dirty="0">
                <a:solidFill>
                  <a:srgbClr val="142B48"/>
                </a:solidFill>
              </a:rPr>
              <a:t>Impactación de un cuerpo extraño en el esófago </a:t>
            </a:r>
            <a:r>
              <a:rPr lang="es-CO" dirty="0">
                <a:solidFill>
                  <a:srgbClr val="142B48"/>
                </a:solidFill>
                <a:sym typeface="Wingdings" pitchFamily="2" charset="2"/>
              </a:rPr>
              <a:t></a:t>
            </a:r>
            <a:r>
              <a:rPr lang="es-CO" dirty="0">
                <a:solidFill>
                  <a:srgbClr val="142B48"/>
                </a:solidFill>
              </a:rPr>
              <a:t> atención inmediata.</a:t>
            </a:r>
          </a:p>
          <a:p>
            <a:pPr fontAlgn="base">
              <a:lnSpc>
                <a:spcPct val="100000"/>
              </a:lnSpc>
            </a:pPr>
            <a:endParaRPr lang="es-CO" dirty="0">
              <a:solidFill>
                <a:srgbClr val="142B48"/>
              </a:solidFill>
            </a:endParaRPr>
          </a:p>
          <a:p>
            <a:pPr>
              <a:lnSpc>
                <a:spcPct val="100000"/>
              </a:lnSpc>
            </a:pPr>
            <a:endParaRPr lang="es-CO" dirty="0">
              <a:solidFill>
                <a:srgbClr val="142B48"/>
              </a:solidFill>
            </a:endParaRPr>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950845" y="2595321"/>
            <a:ext cx="6684145" cy="2413346"/>
          </a:xfrm>
        </p:spPr>
        <p:txBody>
          <a:bodyPr/>
          <a:lstStyle/>
          <a:p>
            <a:r>
              <a:rPr lang="es-CO" dirty="0"/>
              <a:t>La impactación </a:t>
            </a:r>
            <a:r>
              <a:rPr lang="es-CO" dirty="0">
                <a:sym typeface="Wingdings" pitchFamily="2" charset="2"/>
              </a:rPr>
              <a:t> </a:t>
            </a:r>
            <a:r>
              <a:rPr lang="es-CO" dirty="0"/>
              <a:t>causa más común en adultos.</a:t>
            </a:r>
          </a:p>
          <a:p>
            <a:endParaRPr lang="es-CO" dirty="0"/>
          </a:p>
        </p:txBody>
      </p:sp>
      <p:pic>
        <p:nvPicPr>
          <p:cNvPr id="6" name="Imagen 5">
            <a:extLst>
              <a:ext uri="{FF2B5EF4-FFF2-40B4-BE49-F238E27FC236}">
                <a16:creationId xmlns:a16="http://schemas.microsoft.com/office/drawing/2014/main" id="{4FCCF974-6DC1-924A-A1EA-C39551AFC3FE}"/>
              </a:ext>
            </a:extLst>
          </p:cNvPr>
          <p:cNvPicPr>
            <a:picLocks noChangeAspect="1"/>
          </p:cNvPicPr>
          <p:nvPr/>
        </p:nvPicPr>
        <p:blipFill>
          <a:blip r:embed="rId3"/>
          <a:stretch>
            <a:fillRect/>
          </a:stretch>
        </p:blipFill>
        <p:spPr>
          <a:xfrm>
            <a:off x="5584775" y="3756681"/>
            <a:ext cx="6188066" cy="2413346"/>
          </a:xfrm>
          <a:prstGeom prst="rect">
            <a:avLst/>
          </a:prstGeom>
        </p:spPr>
      </p:pic>
    </p:spTree>
    <p:extLst>
      <p:ext uri="{BB962C8B-B14F-4D97-AF65-F5344CB8AC3E}">
        <p14:creationId xmlns:p14="http://schemas.microsoft.com/office/powerpoint/2010/main" val="1920478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33400" y="0"/>
            <a:ext cx="10515600" cy="1325563"/>
          </a:xfrm>
        </p:spPr>
        <p:txBody>
          <a:bodyPr/>
          <a:lstStyle/>
          <a:p>
            <a:r>
              <a:rPr lang="es-CO" dirty="0"/>
              <a:t>Disfagia no aguda: orofaríngea</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913297" y="1013283"/>
            <a:ext cx="11689520" cy="2503142"/>
          </a:xfrm>
        </p:spPr>
        <p:txBody>
          <a:bodyPr>
            <a:normAutofit/>
          </a:bodyPr>
          <a:lstStyle/>
          <a:p>
            <a:pPr>
              <a:lnSpc>
                <a:spcPct val="100000"/>
              </a:lnSpc>
            </a:pPr>
            <a:r>
              <a:rPr lang="es-CO" sz="1800" dirty="0"/>
              <a:t>Dificultad para iniciar deglución </a:t>
            </a:r>
            <a:r>
              <a:rPr lang="es-CO" sz="1800" dirty="0">
                <a:sym typeface="Wingdings" pitchFamily="2" charset="2"/>
              </a:rPr>
              <a:t></a:t>
            </a:r>
            <a:r>
              <a:rPr lang="es-CO" sz="1800" dirty="0"/>
              <a:t> de la boca a la faringe.</a:t>
            </a:r>
          </a:p>
          <a:p>
            <a:pPr>
              <a:lnSpc>
                <a:spcPct val="100000"/>
              </a:lnSpc>
            </a:pPr>
            <a:r>
              <a:rPr lang="es-CO" sz="1800" dirty="0"/>
              <a:t>Región cervical </a:t>
            </a:r>
            <a:r>
              <a:rPr lang="es-CO" sz="1800" dirty="0">
                <a:sym typeface="Wingdings" pitchFamily="2" charset="2"/>
              </a:rPr>
              <a:t> </a:t>
            </a:r>
            <a:r>
              <a:rPr lang="es-CO" sz="1800" dirty="0"/>
              <a:t>sitio de síntomas.</a:t>
            </a:r>
          </a:p>
          <a:p>
            <a:pPr>
              <a:lnSpc>
                <a:spcPct val="100000"/>
              </a:lnSpc>
            </a:pPr>
            <a:r>
              <a:rPr lang="es-CO" sz="1800" dirty="0"/>
              <a:t>Regurgitación nasofaríngea, aspiración, restos de comida en la faringe. </a:t>
            </a:r>
          </a:p>
          <a:p>
            <a:pPr>
              <a:lnSpc>
                <a:spcPct val="100000"/>
              </a:lnSpc>
            </a:pPr>
            <a:r>
              <a:rPr lang="es-CO" sz="1800" dirty="0"/>
              <a:t>Babeo, sialorrea, disartria, tos, asfixia, disfornía.</a:t>
            </a:r>
          </a:p>
          <a:p>
            <a:pPr>
              <a:lnSpc>
                <a:spcPct val="100000"/>
              </a:lnSpc>
            </a:pPr>
            <a:r>
              <a:rPr lang="es-CO" sz="1800" dirty="0"/>
              <a:t>Neumonía por aspiración, pérdida de peso.</a:t>
            </a:r>
          </a:p>
          <a:p>
            <a:pPr>
              <a:lnSpc>
                <a:spcPct val="100000"/>
              </a:lnSpc>
            </a:pPr>
            <a:endParaRPr lang="es-CO" sz="1800"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4669654" y="5766433"/>
            <a:ext cx="7051291" cy="3102667"/>
          </a:xfrm>
        </p:spPr>
        <p:txBody>
          <a:bodyPr>
            <a:normAutofit/>
          </a:bodyPr>
          <a:lstStyle/>
          <a:p>
            <a:endParaRPr lang="es-CO" dirty="0"/>
          </a:p>
          <a:p>
            <a:endParaRPr lang="es-CO" dirty="0"/>
          </a:p>
        </p:txBody>
      </p:sp>
      <p:graphicFrame>
        <p:nvGraphicFramePr>
          <p:cNvPr id="6" name="Tabla 5">
            <a:extLst>
              <a:ext uri="{FF2B5EF4-FFF2-40B4-BE49-F238E27FC236}">
                <a16:creationId xmlns:a16="http://schemas.microsoft.com/office/drawing/2014/main" id="{11A8FDA1-20AE-EA41-A3D3-E03770F44630}"/>
              </a:ext>
            </a:extLst>
          </p:cNvPr>
          <p:cNvGraphicFramePr>
            <a:graphicFrameLocks noGrp="1"/>
          </p:cNvGraphicFramePr>
          <p:nvPr>
            <p:extLst>
              <p:ext uri="{D42A27DB-BD31-4B8C-83A1-F6EECF244321}">
                <p14:modId xmlns:p14="http://schemas.microsoft.com/office/powerpoint/2010/main" val="1362608380"/>
              </p:ext>
            </p:extLst>
          </p:nvPr>
        </p:nvGraphicFramePr>
        <p:xfrm>
          <a:off x="4835909" y="3101022"/>
          <a:ext cx="7051292" cy="3638985"/>
        </p:xfrm>
        <a:graphic>
          <a:graphicData uri="http://schemas.openxmlformats.org/drawingml/2006/table">
            <a:tbl>
              <a:tblPr firstRow="1" bandRow="1">
                <a:tableStyleId>{5C22544A-7EE6-4342-B048-85BDC9FD1C3A}</a:tableStyleId>
              </a:tblPr>
              <a:tblGrid>
                <a:gridCol w="7051292">
                  <a:extLst>
                    <a:ext uri="{9D8B030D-6E8A-4147-A177-3AD203B41FA5}">
                      <a16:colId xmlns:a16="http://schemas.microsoft.com/office/drawing/2014/main" val="2591054148"/>
                    </a:ext>
                  </a:extLst>
                </a:gridCol>
              </a:tblGrid>
              <a:tr h="411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latin typeface="Montserrat" pitchFamily="2" charset="77"/>
                        </a:rPr>
                        <a:t>Historial + Fx Rx:</a:t>
                      </a:r>
                    </a:p>
                  </a:txBody>
                  <a:tcPr/>
                </a:tc>
                <a:extLst>
                  <a:ext uri="{0D108BD9-81ED-4DB2-BD59-A6C34878D82A}">
                    <a16:rowId xmlns:a16="http://schemas.microsoft.com/office/drawing/2014/main" val="1225196725"/>
                  </a:ext>
                </a:extLst>
              </a:tr>
              <a:tr h="405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solidFill>
                            <a:srgbClr val="142B48"/>
                          </a:solidFill>
                          <a:latin typeface="Montserrat" pitchFamily="2" charset="77"/>
                        </a:rPr>
                        <a:t>Edad avanzada, consumo de CHOL, tabaquismo, pérdida de peso.</a:t>
                      </a:r>
                    </a:p>
                  </a:txBody>
                  <a:tcPr/>
                </a:tc>
                <a:extLst>
                  <a:ext uri="{0D108BD9-81ED-4DB2-BD59-A6C34878D82A}">
                    <a16:rowId xmlns:a16="http://schemas.microsoft.com/office/drawing/2014/main" val="3672232762"/>
                  </a:ext>
                </a:extLst>
              </a:tr>
              <a:tr h="411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solidFill>
                            <a:srgbClr val="142B48"/>
                          </a:solidFill>
                          <a:latin typeface="Montserrat" pitchFamily="2" charset="77"/>
                        </a:rPr>
                        <a:t>Sequedad en la boca (anticolinérgicos, anti histamínicos), Rt, Sx Sjogren.</a:t>
                      </a:r>
                    </a:p>
                  </a:txBody>
                  <a:tcPr/>
                </a:tc>
                <a:extLst>
                  <a:ext uri="{0D108BD9-81ED-4DB2-BD59-A6C34878D82A}">
                    <a16:rowId xmlns:a16="http://schemas.microsoft.com/office/drawing/2014/main" val="3769961060"/>
                  </a:ext>
                </a:extLst>
              </a:tr>
              <a:tr h="710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solidFill>
                            <a:srgbClr val="142B48"/>
                          </a:solidFill>
                          <a:latin typeface="Montserrat" pitchFamily="2" charset="77"/>
                        </a:rPr>
                        <a:t>Disfunción neuromuscular </a:t>
                      </a:r>
                      <a:r>
                        <a:rPr lang="es-CO" sz="1600" dirty="0">
                          <a:solidFill>
                            <a:srgbClr val="142B48"/>
                          </a:solidFill>
                          <a:latin typeface="Montserrat" pitchFamily="2" charset="77"/>
                          <a:sym typeface="Wingdings" pitchFamily="2" charset="2"/>
                        </a:rPr>
                        <a:t></a:t>
                      </a:r>
                      <a:r>
                        <a:rPr lang="es-CO" sz="1600" dirty="0">
                          <a:solidFill>
                            <a:srgbClr val="142B48"/>
                          </a:solidFill>
                          <a:latin typeface="Montserrat" pitchFamily="2" charset="77"/>
                        </a:rPr>
                        <a:t> cambios en el habla, ronquera, tos débil, parálisis cuerdas vocales.</a:t>
                      </a:r>
                    </a:p>
                  </a:txBody>
                  <a:tcPr/>
                </a:tc>
                <a:extLst>
                  <a:ext uri="{0D108BD9-81ED-4DB2-BD59-A6C34878D82A}">
                    <a16:rowId xmlns:a16="http://schemas.microsoft.com/office/drawing/2014/main" val="2564980573"/>
                  </a:ext>
                </a:extLst>
              </a:tr>
              <a:tr h="710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solidFill>
                            <a:srgbClr val="142B48"/>
                          </a:solidFill>
                          <a:latin typeface="Montserrat" pitchFamily="2" charset="77"/>
                        </a:rPr>
                        <a:t>Divertículo de Zenker: regurgitación, halitosis, sensación plenitud en el cuello, neumonía. </a:t>
                      </a:r>
                    </a:p>
                  </a:txBody>
                  <a:tcPr/>
                </a:tc>
                <a:extLst>
                  <a:ext uri="{0D108BD9-81ED-4DB2-BD59-A6C34878D82A}">
                    <a16:rowId xmlns:a16="http://schemas.microsoft.com/office/drawing/2014/main" val="229544774"/>
                  </a:ext>
                </a:extLst>
              </a:tr>
              <a:tr h="411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solidFill>
                            <a:srgbClr val="142B48"/>
                          </a:solidFill>
                          <a:latin typeface="Montserrat" pitchFamily="2" charset="77"/>
                        </a:rPr>
                        <a:t>Miastenia: tarde en una comida.</a:t>
                      </a:r>
                    </a:p>
                  </a:txBody>
                  <a:tcPr/>
                </a:tc>
                <a:extLst>
                  <a:ext uri="{0D108BD9-81ED-4DB2-BD59-A6C34878D82A}">
                    <a16:rowId xmlns:a16="http://schemas.microsoft.com/office/drawing/2014/main" val="4017561530"/>
                  </a:ext>
                </a:extLst>
              </a:tr>
              <a:tr h="411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solidFill>
                            <a:srgbClr val="142B48"/>
                          </a:solidFill>
                          <a:latin typeface="Montserrat" pitchFamily="2" charset="77"/>
                        </a:rPr>
                        <a:t>Disfagia orofaríngea: después de intubación. </a:t>
                      </a:r>
                    </a:p>
                  </a:txBody>
                  <a:tcPr/>
                </a:tc>
                <a:extLst>
                  <a:ext uri="{0D108BD9-81ED-4DB2-BD59-A6C34878D82A}">
                    <a16:rowId xmlns:a16="http://schemas.microsoft.com/office/drawing/2014/main" val="3629772593"/>
                  </a:ext>
                </a:extLst>
              </a:tr>
            </a:tbl>
          </a:graphicData>
        </a:graphic>
      </p:graphicFrame>
    </p:spTree>
    <p:extLst>
      <p:ext uri="{BB962C8B-B14F-4D97-AF65-F5344CB8AC3E}">
        <p14:creationId xmlns:p14="http://schemas.microsoft.com/office/powerpoint/2010/main" val="293501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520148" y="156887"/>
            <a:ext cx="10515600" cy="1325563"/>
          </a:xfrm>
        </p:spPr>
        <p:txBody>
          <a:bodyPr/>
          <a:lstStyle/>
          <a:p>
            <a:r>
              <a:rPr lang="es-CO" dirty="0"/>
              <a:t>Disfagia no aguda: orofaríngea</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871332" y="1339119"/>
            <a:ext cx="10667997" cy="2090392"/>
          </a:xfrm>
        </p:spPr>
        <p:txBody>
          <a:bodyPr>
            <a:normAutofit/>
          </a:bodyPr>
          <a:lstStyle/>
          <a:p>
            <a:pPr marL="0" indent="0">
              <a:lnSpc>
                <a:spcPct val="100000"/>
              </a:lnSpc>
              <a:buNone/>
            </a:pPr>
            <a:r>
              <a:rPr lang="es-CO" b="1" dirty="0"/>
              <a:t>Exploración:</a:t>
            </a:r>
          </a:p>
          <a:p>
            <a:pPr>
              <a:lnSpc>
                <a:spcPct val="100000"/>
              </a:lnSpc>
            </a:pPr>
            <a:r>
              <a:rPr lang="es-CO" sz="1800" dirty="0"/>
              <a:t>Exámen cavidad oral, cabeza, cuello, región supraclavicular.</a:t>
            </a:r>
          </a:p>
          <a:p>
            <a:pPr>
              <a:lnSpc>
                <a:spcPct val="100000"/>
              </a:lnSpc>
            </a:pPr>
            <a:r>
              <a:rPr lang="es-CO" sz="1800" dirty="0"/>
              <a:t>Exámen neurológico </a:t>
            </a:r>
            <a:r>
              <a:rPr lang="es-CO" sz="1800" dirty="0">
                <a:sym typeface="Wingdings" pitchFamily="2" charset="2"/>
              </a:rPr>
              <a:t></a:t>
            </a:r>
            <a:r>
              <a:rPr lang="es-CO" sz="1800" dirty="0"/>
              <a:t> pares craneales, fuerza muscular.</a:t>
            </a:r>
          </a:p>
          <a:p>
            <a:pPr>
              <a:lnSpc>
                <a:spcPct val="100000"/>
              </a:lnSpc>
            </a:pPr>
            <a:r>
              <a:rPr lang="es-CO" sz="1800" dirty="0"/>
              <a:t>Laboratorio e imágenes </a:t>
            </a:r>
            <a:r>
              <a:rPr lang="es-CO" sz="1800" dirty="0">
                <a:sym typeface="Wingdings" pitchFamily="2" charset="2"/>
              </a:rPr>
              <a:t> </a:t>
            </a:r>
            <a:r>
              <a:rPr lang="es-CO" sz="1800" dirty="0"/>
              <a:t>según sospecha.</a:t>
            </a:r>
          </a:p>
        </p:txBody>
      </p:sp>
      <p:graphicFrame>
        <p:nvGraphicFramePr>
          <p:cNvPr id="7" name="Tabla 6">
            <a:extLst>
              <a:ext uri="{FF2B5EF4-FFF2-40B4-BE49-F238E27FC236}">
                <a16:creationId xmlns:a16="http://schemas.microsoft.com/office/drawing/2014/main" id="{5622DB78-D078-3C45-A043-E158195E77C4}"/>
              </a:ext>
            </a:extLst>
          </p:cNvPr>
          <p:cNvGraphicFramePr>
            <a:graphicFrameLocks noGrp="1"/>
          </p:cNvGraphicFramePr>
          <p:nvPr>
            <p:extLst>
              <p:ext uri="{D42A27DB-BD31-4B8C-83A1-F6EECF244321}">
                <p14:modId xmlns:p14="http://schemas.microsoft.com/office/powerpoint/2010/main" val="3460125050"/>
              </p:ext>
            </p:extLst>
          </p:nvPr>
        </p:nvGraphicFramePr>
        <p:xfrm>
          <a:off x="4847869" y="3168014"/>
          <a:ext cx="3288965" cy="1645920"/>
        </p:xfrm>
        <a:graphic>
          <a:graphicData uri="http://schemas.openxmlformats.org/drawingml/2006/table">
            <a:tbl>
              <a:tblPr firstRow="1" bandRow="1">
                <a:tableStyleId>{5C22544A-7EE6-4342-B048-85BDC9FD1C3A}</a:tableStyleId>
              </a:tblPr>
              <a:tblGrid>
                <a:gridCol w="3288965">
                  <a:extLst>
                    <a:ext uri="{9D8B030D-6E8A-4147-A177-3AD203B41FA5}">
                      <a16:colId xmlns:a16="http://schemas.microsoft.com/office/drawing/2014/main" val="3308845402"/>
                    </a:ext>
                  </a:extLst>
                </a:gridCol>
              </a:tblGrid>
              <a:tr h="161837">
                <a:tc>
                  <a:txBody>
                    <a:bodyPr/>
                    <a:lstStyle/>
                    <a:p>
                      <a:r>
                        <a:rPr lang="es-CO" sz="1200" dirty="0">
                          <a:latin typeface="Montserrat" pitchFamily="2" charset="77"/>
                        </a:rPr>
                        <a:t>Iatrogénico:</a:t>
                      </a:r>
                    </a:p>
                  </a:txBody>
                  <a:tcPr/>
                </a:tc>
                <a:extLst>
                  <a:ext uri="{0D108BD9-81ED-4DB2-BD59-A6C34878D82A}">
                    <a16:rowId xmlns:a16="http://schemas.microsoft.com/office/drawing/2014/main" val="806445043"/>
                  </a:ext>
                </a:extLst>
              </a:tr>
              <a:tr h="161837">
                <a:tc>
                  <a:txBody>
                    <a:bodyPr/>
                    <a:lstStyle/>
                    <a:p>
                      <a:r>
                        <a:rPr lang="es-CO" sz="1200" dirty="0">
                          <a:latin typeface="Montserrat" pitchFamily="2" charset="77"/>
                        </a:rPr>
                        <a:t>Medicamentos: Qt, neurolépticos.</a:t>
                      </a:r>
                    </a:p>
                  </a:txBody>
                  <a:tcPr/>
                </a:tc>
                <a:extLst>
                  <a:ext uri="{0D108BD9-81ED-4DB2-BD59-A6C34878D82A}">
                    <a16:rowId xmlns:a16="http://schemas.microsoft.com/office/drawing/2014/main" val="648327352"/>
                  </a:ext>
                </a:extLst>
              </a:tr>
              <a:tr h="161837">
                <a:tc>
                  <a:txBody>
                    <a:bodyPr/>
                    <a:lstStyle/>
                    <a:p>
                      <a:r>
                        <a:rPr lang="es-CO" sz="1200" dirty="0">
                          <a:latin typeface="Montserrat" pitchFamily="2" charset="77"/>
                        </a:rPr>
                        <a:t>Postqx: muscular o neurogénico.</a:t>
                      </a:r>
                    </a:p>
                  </a:txBody>
                  <a:tcPr/>
                </a:tc>
                <a:extLst>
                  <a:ext uri="{0D108BD9-81ED-4DB2-BD59-A6C34878D82A}">
                    <a16:rowId xmlns:a16="http://schemas.microsoft.com/office/drawing/2014/main" val="32745260"/>
                  </a:ext>
                </a:extLst>
              </a:tr>
              <a:tr h="161837">
                <a:tc>
                  <a:txBody>
                    <a:bodyPr/>
                    <a:lstStyle/>
                    <a:p>
                      <a:r>
                        <a:rPr lang="es-CO" sz="1200" dirty="0">
                          <a:latin typeface="Montserrat" pitchFamily="2" charset="77"/>
                        </a:rPr>
                        <a:t>Rt.</a:t>
                      </a:r>
                    </a:p>
                  </a:txBody>
                  <a:tcPr/>
                </a:tc>
                <a:extLst>
                  <a:ext uri="{0D108BD9-81ED-4DB2-BD59-A6C34878D82A}">
                    <a16:rowId xmlns:a16="http://schemas.microsoft.com/office/drawing/2014/main" val="2049042420"/>
                  </a:ext>
                </a:extLst>
              </a:tr>
              <a:tr h="161837">
                <a:tc>
                  <a:txBody>
                    <a:bodyPr/>
                    <a:lstStyle/>
                    <a:p>
                      <a:r>
                        <a:rPr lang="es-CO" sz="1200" dirty="0">
                          <a:latin typeface="Montserrat" pitchFamily="2" charset="77"/>
                        </a:rPr>
                        <a:t>Corrosivo.</a:t>
                      </a:r>
                    </a:p>
                  </a:txBody>
                  <a:tcPr/>
                </a:tc>
                <a:extLst>
                  <a:ext uri="{0D108BD9-81ED-4DB2-BD59-A6C34878D82A}">
                    <a16:rowId xmlns:a16="http://schemas.microsoft.com/office/drawing/2014/main" val="582745692"/>
                  </a:ext>
                </a:extLst>
              </a:tr>
              <a:tr h="161837">
                <a:tc>
                  <a:txBody>
                    <a:bodyPr/>
                    <a:lstStyle/>
                    <a:p>
                      <a:r>
                        <a:rPr lang="es-CO" sz="1200" dirty="0">
                          <a:latin typeface="Montserrat" pitchFamily="2" charset="77"/>
                        </a:rPr>
                        <a:t>Infeccioso.</a:t>
                      </a:r>
                    </a:p>
                  </a:txBody>
                  <a:tcPr/>
                </a:tc>
                <a:extLst>
                  <a:ext uri="{0D108BD9-81ED-4DB2-BD59-A6C34878D82A}">
                    <a16:rowId xmlns:a16="http://schemas.microsoft.com/office/drawing/2014/main" val="1171271250"/>
                  </a:ext>
                </a:extLst>
              </a:tr>
            </a:tbl>
          </a:graphicData>
        </a:graphic>
      </p:graphicFrame>
      <p:graphicFrame>
        <p:nvGraphicFramePr>
          <p:cNvPr id="8" name="Tabla 7">
            <a:extLst>
              <a:ext uri="{FF2B5EF4-FFF2-40B4-BE49-F238E27FC236}">
                <a16:creationId xmlns:a16="http://schemas.microsoft.com/office/drawing/2014/main" id="{D45BE57D-27E5-C146-91B5-B3F99E57E01A}"/>
              </a:ext>
            </a:extLst>
          </p:cNvPr>
          <p:cNvGraphicFramePr>
            <a:graphicFrameLocks noGrp="1"/>
          </p:cNvGraphicFramePr>
          <p:nvPr>
            <p:extLst>
              <p:ext uri="{D42A27DB-BD31-4B8C-83A1-F6EECF244321}">
                <p14:modId xmlns:p14="http://schemas.microsoft.com/office/powerpoint/2010/main" val="1238867405"/>
              </p:ext>
            </p:extLst>
          </p:nvPr>
        </p:nvGraphicFramePr>
        <p:xfrm>
          <a:off x="4847869" y="5055193"/>
          <a:ext cx="3288965" cy="1371600"/>
        </p:xfrm>
        <a:graphic>
          <a:graphicData uri="http://schemas.openxmlformats.org/drawingml/2006/table">
            <a:tbl>
              <a:tblPr firstRow="1" bandRow="1">
                <a:tableStyleId>{5C22544A-7EE6-4342-B048-85BDC9FD1C3A}</a:tableStyleId>
              </a:tblPr>
              <a:tblGrid>
                <a:gridCol w="3288965">
                  <a:extLst>
                    <a:ext uri="{9D8B030D-6E8A-4147-A177-3AD203B41FA5}">
                      <a16:colId xmlns:a16="http://schemas.microsoft.com/office/drawing/2014/main" val="3308845402"/>
                    </a:ext>
                  </a:extLst>
                </a:gridCol>
              </a:tblGrid>
              <a:tr h="161837">
                <a:tc>
                  <a:txBody>
                    <a:bodyPr/>
                    <a:lstStyle/>
                    <a:p>
                      <a:r>
                        <a:rPr lang="es-CO" sz="1200" dirty="0">
                          <a:latin typeface="Montserrat" pitchFamily="2" charset="77"/>
                        </a:rPr>
                        <a:t>Infeccioso:</a:t>
                      </a:r>
                    </a:p>
                  </a:txBody>
                  <a:tcPr/>
                </a:tc>
                <a:extLst>
                  <a:ext uri="{0D108BD9-81ED-4DB2-BD59-A6C34878D82A}">
                    <a16:rowId xmlns:a16="http://schemas.microsoft.com/office/drawing/2014/main" val="806445043"/>
                  </a:ext>
                </a:extLst>
              </a:tr>
              <a:tr h="161837">
                <a:tc>
                  <a:txBody>
                    <a:bodyPr/>
                    <a:lstStyle/>
                    <a:p>
                      <a:r>
                        <a:rPr lang="es-CO" sz="1200" dirty="0">
                          <a:latin typeface="Montserrat" pitchFamily="2" charset="77"/>
                        </a:rPr>
                        <a:t>Mucositis (HVS, CMV, Cándida).</a:t>
                      </a:r>
                    </a:p>
                  </a:txBody>
                  <a:tcPr/>
                </a:tc>
                <a:extLst>
                  <a:ext uri="{0D108BD9-81ED-4DB2-BD59-A6C34878D82A}">
                    <a16:rowId xmlns:a16="http://schemas.microsoft.com/office/drawing/2014/main" val="648327352"/>
                  </a:ext>
                </a:extLst>
              </a:tr>
              <a:tr h="161837">
                <a:tc>
                  <a:txBody>
                    <a:bodyPr/>
                    <a:lstStyle/>
                    <a:p>
                      <a:r>
                        <a:rPr lang="es-CO" sz="1200" dirty="0">
                          <a:latin typeface="Montserrat" pitchFamily="2" charset="77"/>
                        </a:rPr>
                        <a:t>Difteria.</a:t>
                      </a:r>
                    </a:p>
                  </a:txBody>
                  <a:tcPr/>
                </a:tc>
                <a:extLst>
                  <a:ext uri="{0D108BD9-81ED-4DB2-BD59-A6C34878D82A}">
                    <a16:rowId xmlns:a16="http://schemas.microsoft.com/office/drawing/2014/main" val="32745260"/>
                  </a:ext>
                </a:extLst>
              </a:tr>
              <a:tr h="161837">
                <a:tc>
                  <a:txBody>
                    <a:bodyPr/>
                    <a:lstStyle/>
                    <a:p>
                      <a:r>
                        <a:rPr lang="es-CO" sz="1200" dirty="0">
                          <a:latin typeface="Montserrat" pitchFamily="2" charset="77"/>
                        </a:rPr>
                        <a:t>Enf. Lyme.</a:t>
                      </a:r>
                    </a:p>
                  </a:txBody>
                  <a:tcPr/>
                </a:tc>
                <a:extLst>
                  <a:ext uri="{0D108BD9-81ED-4DB2-BD59-A6C34878D82A}">
                    <a16:rowId xmlns:a16="http://schemas.microsoft.com/office/drawing/2014/main" val="2049042420"/>
                  </a:ext>
                </a:extLst>
              </a:tr>
              <a:tr h="161837">
                <a:tc>
                  <a:txBody>
                    <a:bodyPr/>
                    <a:lstStyle/>
                    <a:p>
                      <a:r>
                        <a:rPr lang="es-CO" sz="1200" dirty="0">
                          <a:latin typeface="Montserrat" pitchFamily="2" charset="77"/>
                        </a:rPr>
                        <a:t>Sífilis.</a:t>
                      </a:r>
                    </a:p>
                  </a:txBody>
                  <a:tcPr/>
                </a:tc>
                <a:extLst>
                  <a:ext uri="{0D108BD9-81ED-4DB2-BD59-A6C34878D82A}">
                    <a16:rowId xmlns:a16="http://schemas.microsoft.com/office/drawing/2014/main" val="582745692"/>
                  </a:ext>
                </a:extLst>
              </a:tr>
            </a:tbl>
          </a:graphicData>
        </a:graphic>
      </p:graphicFrame>
      <p:graphicFrame>
        <p:nvGraphicFramePr>
          <p:cNvPr id="9" name="Tabla 8">
            <a:extLst>
              <a:ext uri="{FF2B5EF4-FFF2-40B4-BE49-F238E27FC236}">
                <a16:creationId xmlns:a16="http://schemas.microsoft.com/office/drawing/2014/main" id="{14146199-B117-F94C-B05C-6B43E153A892}"/>
              </a:ext>
            </a:extLst>
          </p:cNvPr>
          <p:cNvGraphicFramePr>
            <a:graphicFrameLocks noGrp="1"/>
          </p:cNvGraphicFramePr>
          <p:nvPr>
            <p:extLst>
              <p:ext uri="{D42A27DB-BD31-4B8C-83A1-F6EECF244321}">
                <p14:modId xmlns:p14="http://schemas.microsoft.com/office/powerpoint/2010/main" val="2074504594"/>
              </p:ext>
            </p:extLst>
          </p:nvPr>
        </p:nvGraphicFramePr>
        <p:xfrm>
          <a:off x="8498497" y="5275179"/>
          <a:ext cx="3288965" cy="1371600"/>
        </p:xfrm>
        <a:graphic>
          <a:graphicData uri="http://schemas.openxmlformats.org/drawingml/2006/table">
            <a:tbl>
              <a:tblPr firstRow="1" bandRow="1">
                <a:tableStyleId>{5C22544A-7EE6-4342-B048-85BDC9FD1C3A}</a:tableStyleId>
              </a:tblPr>
              <a:tblGrid>
                <a:gridCol w="3288965">
                  <a:extLst>
                    <a:ext uri="{9D8B030D-6E8A-4147-A177-3AD203B41FA5}">
                      <a16:colId xmlns:a16="http://schemas.microsoft.com/office/drawing/2014/main" val="3308845402"/>
                    </a:ext>
                  </a:extLst>
                </a:gridCol>
              </a:tblGrid>
              <a:tr h="161837">
                <a:tc>
                  <a:txBody>
                    <a:bodyPr/>
                    <a:lstStyle/>
                    <a:p>
                      <a:r>
                        <a:rPr lang="es-CO" sz="1200" dirty="0">
                          <a:latin typeface="Montserrat" pitchFamily="2" charset="77"/>
                        </a:rPr>
                        <a:t>Metabólico:</a:t>
                      </a:r>
                    </a:p>
                  </a:txBody>
                  <a:tcPr/>
                </a:tc>
                <a:extLst>
                  <a:ext uri="{0D108BD9-81ED-4DB2-BD59-A6C34878D82A}">
                    <a16:rowId xmlns:a16="http://schemas.microsoft.com/office/drawing/2014/main" val="806445043"/>
                  </a:ext>
                </a:extLst>
              </a:tr>
              <a:tr h="161837">
                <a:tc>
                  <a:txBody>
                    <a:bodyPr/>
                    <a:lstStyle/>
                    <a:p>
                      <a:r>
                        <a:rPr lang="es-CO" sz="1200" dirty="0">
                          <a:latin typeface="Montserrat" pitchFamily="2" charset="77"/>
                        </a:rPr>
                        <a:t>Amiloidosis.</a:t>
                      </a:r>
                    </a:p>
                  </a:txBody>
                  <a:tcPr/>
                </a:tc>
                <a:extLst>
                  <a:ext uri="{0D108BD9-81ED-4DB2-BD59-A6C34878D82A}">
                    <a16:rowId xmlns:a16="http://schemas.microsoft.com/office/drawing/2014/main" val="648327352"/>
                  </a:ext>
                </a:extLst>
              </a:tr>
              <a:tr h="161837">
                <a:tc>
                  <a:txBody>
                    <a:bodyPr/>
                    <a:lstStyle/>
                    <a:p>
                      <a:r>
                        <a:rPr lang="es-CO" sz="1200" dirty="0">
                          <a:latin typeface="Montserrat" pitchFamily="2" charset="77"/>
                        </a:rPr>
                        <a:t>Cushing.</a:t>
                      </a:r>
                    </a:p>
                  </a:txBody>
                  <a:tcPr/>
                </a:tc>
                <a:extLst>
                  <a:ext uri="{0D108BD9-81ED-4DB2-BD59-A6C34878D82A}">
                    <a16:rowId xmlns:a16="http://schemas.microsoft.com/office/drawing/2014/main" val="32745260"/>
                  </a:ext>
                </a:extLst>
              </a:tr>
              <a:tr h="161837">
                <a:tc>
                  <a:txBody>
                    <a:bodyPr/>
                    <a:lstStyle/>
                    <a:p>
                      <a:r>
                        <a:rPr lang="es-CO" sz="1200" dirty="0">
                          <a:latin typeface="Montserrat" pitchFamily="2" charset="77"/>
                        </a:rPr>
                        <a:t>Tirotoxicosis.</a:t>
                      </a:r>
                    </a:p>
                  </a:txBody>
                  <a:tcPr/>
                </a:tc>
                <a:extLst>
                  <a:ext uri="{0D108BD9-81ED-4DB2-BD59-A6C34878D82A}">
                    <a16:rowId xmlns:a16="http://schemas.microsoft.com/office/drawing/2014/main" val="2049042420"/>
                  </a:ext>
                </a:extLst>
              </a:tr>
              <a:tr h="161837">
                <a:tc>
                  <a:txBody>
                    <a:bodyPr/>
                    <a:lstStyle/>
                    <a:p>
                      <a:r>
                        <a:rPr lang="es-CO" sz="1200" dirty="0">
                          <a:latin typeface="Montserrat" pitchFamily="2" charset="77"/>
                        </a:rPr>
                        <a:t>Wilson.</a:t>
                      </a:r>
                    </a:p>
                  </a:txBody>
                  <a:tcPr/>
                </a:tc>
                <a:extLst>
                  <a:ext uri="{0D108BD9-81ED-4DB2-BD59-A6C34878D82A}">
                    <a16:rowId xmlns:a16="http://schemas.microsoft.com/office/drawing/2014/main" val="582745692"/>
                  </a:ext>
                </a:extLst>
              </a:tr>
            </a:tbl>
          </a:graphicData>
        </a:graphic>
      </p:graphicFrame>
      <p:graphicFrame>
        <p:nvGraphicFramePr>
          <p:cNvPr id="10" name="Tabla 9">
            <a:extLst>
              <a:ext uri="{FF2B5EF4-FFF2-40B4-BE49-F238E27FC236}">
                <a16:creationId xmlns:a16="http://schemas.microsoft.com/office/drawing/2014/main" id="{ED63D105-9252-5F42-8E36-62065873FEE6}"/>
              </a:ext>
            </a:extLst>
          </p:cNvPr>
          <p:cNvGraphicFramePr>
            <a:graphicFrameLocks noGrp="1"/>
          </p:cNvGraphicFramePr>
          <p:nvPr>
            <p:extLst>
              <p:ext uri="{D42A27DB-BD31-4B8C-83A1-F6EECF244321}">
                <p14:modId xmlns:p14="http://schemas.microsoft.com/office/powerpoint/2010/main" val="2137716231"/>
              </p:ext>
            </p:extLst>
          </p:nvPr>
        </p:nvGraphicFramePr>
        <p:xfrm>
          <a:off x="8498497" y="2893694"/>
          <a:ext cx="3288965" cy="2194560"/>
        </p:xfrm>
        <a:graphic>
          <a:graphicData uri="http://schemas.openxmlformats.org/drawingml/2006/table">
            <a:tbl>
              <a:tblPr firstRow="1" bandRow="1">
                <a:tableStyleId>{5C22544A-7EE6-4342-B048-85BDC9FD1C3A}</a:tableStyleId>
              </a:tblPr>
              <a:tblGrid>
                <a:gridCol w="3288965">
                  <a:extLst>
                    <a:ext uri="{9D8B030D-6E8A-4147-A177-3AD203B41FA5}">
                      <a16:colId xmlns:a16="http://schemas.microsoft.com/office/drawing/2014/main" val="3308845402"/>
                    </a:ext>
                  </a:extLst>
                </a:gridCol>
              </a:tblGrid>
              <a:tr h="161837">
                <a:tc>
                  <a:txBody>
                    <a:bodyPr/>
                    <a:lstStyle/>
                    <a:p>
                      <a:r>
                        <a:rPr lang="es-CO" sz="1200" dirty="0">
                          <a:latin typeface="Montserrat" pitchFamily="2" charset="77"/>
                        </a:rPr>
                        <a:t>Miopático:</a:t>
                      </a:r>
                    </a:p>
                  </a:txBody>
                  <a:tcPr/>
                </a:tc>
                <a:extLst>
                  <a:ext uri="{0D108BD9-81ED-4DB2-BD59-A6C34878D82A}">
                    <a16:rowId xmlns:a16="http://schemas.microsoft.com/office/drawing/2014/main" val="806445043"/>
                  </a:ext>
                </a:extLst>
              </a:tr>
              <a:tr h="161837">
                <a:tc>
                  <a:txBody>
                    <a:bodyPr/>
                    <a:lstStyle/>
                    <a:p>
                      <a:r>
                        <a:rPr lang="es-CO" sz="1200" dirty="0">
                          <a:latin typeface="Montserrat" pitchFamily="2" charset="77"/>
                        </a:rPr>
                        <a:t>Enf. Tejido conectivo – superposición.</a:t>
                      </a:r>
                    </a:p>
                  </a:txBody>
                  <a:tcPr/>
                </a:tc>
                <a:extLst>
                  <a:ext uri="{0D108BD9-81ED-4DB2-BD59-A6C34878D82A}">
                    <a16:rowId xmlns:a16="http://schemas.microsoft.com/office/drawing/2014/main" val="648327352"/>
                  </a:ext>
                </a:extLst>
              </a:tr>
              <a:tr h="161837">
                <a:tc>
                  <a:txBody>
                    <a:bodyPr/>
                    <a:lstStyle/>
                    <a:p>
                      <a:r>
                        <a:rPr lang="es-CO" sz="1200" dirty="0">
                          <a:latin typeface="Montserrat" pitchFamily="2" charset="77"/>
                        </a:rPr>
                        <a:t>Dermatomiositis.</a:t>
                      </a:r>
                    </a:p>
                  </a:txBody>
                  <a:tcPr/>
                </a:tc>
                <a:extLst>
                  <a:ext uri="{0D108BD9-81ED-4DB2-BD59-A6C34878D82A}">
                    <a16:rowId xmlns:a16="http://schemas.microsoft.com/office/drawing/2014/main" val="32745260"/>
                  </a:ext>
                </a:extLst>
              </a:tr>
              <a:tr h="161837">
                <a:tc>
                  <a:txBody>
                    <a:bodyPr/>
                    <a:lstStyle/>
                    <a:p>
                      <a:r>
                        <a:rPr lang="es-CO" sz="1200" dirty="0">
                          <a:latin typeface="Montserrat" pitchFamily="2" charset="77"/>
                        </a:rPr>
                        <a:t>Miastenia gravis.</a:t>
                      </a:r>
                    </a:p>
                  </a:txBody>
                  <a:tcPr/>
                </a:tc>
                <a:extLst>
                  <a:ext uri="{0D108BD9-81ED-4DB2-BD59-A6C34878D82A}">
                    <a16:rowId xmlns:a16="http://schemas.microsoft.com/office/drawing/2014/main" val="2049042420"/>
                  </a:ext>
                </a:extLst>
              </a:tr>
              <a:tr h="161837">
                <a:tc>
                  <a:txBody>
                    <a:bodyPr/>
                    <a:lstStyle/>
                    <a:p>
                      <a:r>
                        <a:rPr lang="es-CO" sz="1200" dirty="0">
                          <a:latin typeface="Montserrat" pitchFamily="2" charset="77"/>
                        </a:rPr>
                        <a:t>Distrofia miotónica, oculofaríngea.</a:t>
                      </a:r>
                    </a:p>
                  </a:txBody>
                  <a:tcPr/>
                </a:tc>
                <a:extLst>
                  <a:ext uri="{0D108BD9-81ED-4DB2-BD59-A6C34878D82A}">
                    <a16:rowId xmlns:a16="http://schemas.microsoft.com/office/drawing/2014/main" val="582745692"/>
                  </a:ext>
                </a:extLst>
              </a:tr>
              <a:tr h="161837">
                <a:tc>
                  <a:txBody>
                    <a:bodyPr/>
                    <a:lstStyle/>
                    <a:p>
                      <a:r>
                        <a:rPr lang="es-CO" sz="1200" dirty="0">
                          <a:latin typeface="Montserrat" pitchFamily="2" charset="77"/>
                        </a:rPr>
                        <a:t>Polimiositis.</a:t>
                      </a:r>
                    </a:p>
                  </a:txBody>
                  <a:tcPr/>
                </a:tc>
                <a:extLst>
                  <a:ext uri="{0D108BD9-81ED-4DB2-BD59-A6C34878D82A}">
                    <a16:rowId xmlns:a16="http://schemas.microsoft.com/office/drawing/2014/main" val="1171271250"/>
                  </a:ext>
                </a:extLst>
              </a:tr>
              <a:tr h="161837">
                <a:tc>
                  <a:txBody>
                    <a:bodyPr/>
                    <a:lstStyle/>
                    <a:p>
                      <a:r>
                        <a:rPr lang="es-CO" sz="1200" dirty="0">
                          <a:latin typeface="Montserrat" pitchFamily="2" charset="77"/>
                        </a:rPr>
                        <a:t>Sarcoidosis.</a:t>
                      </a:r>
                    </a:p>
                  </a:txBody>
                  <a:tcPr/>
                </a:tc>
                <a:extLst>
                  <a:ext uri="{0D108BD9-81ED-4DB2-BD59-A6C34878D82A}">
                    <a16:rowId xmlns:a16="http://schemas.microsoft.com/office/drawing/2014/main" val="860256723"/>
                  </a:ext>
                </a:extLst>
              </a:tr>
              <a:tr h="161837">
                <a:tc>
                  <a:txBody>
                    <a:bodyPr/>
                    <a:lstStyle/>
                    <a:p>
                      <a:r>
                        <a:rPr lang="es-CO" sz="1200" dirty="0">
                          <a:latin typeface="Montserrat" pitchFamily="2" charset="77"/>
                        </a:rPr>
                        <a:t>Sx. Paraneoplásicos.</a:t>
                      </a:r>
                    </a:p>
                  </a:txBody>
                  <a:tcPr/>
                </a:tc>
                <a:extLst>
                  <a:ext uri="{0D108BD9-81ED-4DB2-BD59-A6C34878D82A}">
                    <a16:rowId xmlns:a16="http://schemas.microsoft.com/office/drawing/2014/main" val="3530809030"/>
                  </a:ext>
                </a:extLst>
              </a:tr>
            </a:tbl>
          </a:graphicData>
        </a:graphic>
      </p:graphicFrame>
    </p:spTree>
    <p:extLst>
      <p:ext uri="{BB962C8B-B14F-4D97-AF65-F5344CB8AC3E}">
        <p14:creationId xmlns:p14="http://schemas.microsoft.com/office/powerpoint/2010/main" val="2855965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B6069-6B80-284F-84C5-1DED3ED6732F}"/>
              </a:ext>
            </a:extLst>
          </p:cNvPr>
          <p:cNvSpPr>
            <a:spLocks noGrp="1"/>
          </p:cNvSpPr>
          <p:nvPr>
            <p:ph type="title"/>
          </p:nvPr>
        </p:nvSpPr>
        <p:spPr>
          <a:xfrm>
            <a:off x="685801" y="175866"/>
            <a:ext cx="10515600" cy="1325563"/>
          </a:xfrm>
        </p:spPr>
        <p:txBody>
          <a:bodyPr/>
          <a:lstStyle/>
          <a:p>
            <a:r>
              <a:rPr lang="es-CO" dirty="0"/>
              <a:t>Disfagia no aguda: orofaríngea</a:t>
            </a:r>
          </a:p>
        </p:txBody>
      </p:sp>
      <p:sp>
        <p:nvSpPr>
          <p:cNvPr id="3" name="Marcador de contenido 2">
            <a:extLst>
              <a:ext uri="{FF2B5EF4-FFF2-40B4-BE49-F238E27FC236}">
                <a16:creationId xmlns:a16="http://schemas.microsoft.com/office/drawing/2014/main" id="{A0399085-B169-364A-BA51-F2D3686BCDAA}"/>
              </a:ext>
            </a:extLst>
          </p:cNvPr>
          <p:cNvSpPr>
            <a:spLocks noGrp="1"/>
          </p:cNvSpPr>
          <p:nvPr>
            <p:ph idx="1"/>
          </p:nvPr>
        </p:nvSpPr>
        <p:spPr>
          <a:xfrm>
            <a:off x="838202" y="1484172"/>
            <a:ext cx="10667997" cy="2090392"/>
          </a:xfrm>
        </p:spPr>
        <p:txBody>
          <a:bodyPr>
            <a:normAutofit/>
          </a:bodyPr>
          <a:lstStyle/>
          <a:p>
            <a:pPr marL="0" indent="0">
              <a:lnSpc>
                <a:spcPct val="100000"/>
              </a:lnSpc>
              <a:buNone/>
            </a:pPr>
            <a:r>
              <a:rPr lang="es-CO" b="1" dirty="0"/>
              <a:t>Manejo:</a:t>
            </a:r>
          </a:p>
          <a:p>
            <a:pPr>
              <a:lnSpc>
                <a:spcPct val="100000"/>
              </a:lnSpc>
            </a:pPr>
            <a:r>
              <a:rPr lang="es-CO" sz="1800" dirty="0"/>
              <a:t>Mejorar transferencia de alimentos. </a:t>
            </a:r>
          </a:p>
          <a:p>
            <a:pPr>
              <a:lnSpc>
                <a:spcPct val="100000"/>
              </a:lnSpc>
            </a:pPr>
            <a:r>
              <a:rPr lang="es-CO" sz="1800" dirty="0"/>
              <a:t>Prevenir aspiración.</a:t>
            </a:r>
          </a:p>
          <a:p>
            <a:pPr>
              <a:lnSpc>
                <a:spcPct val="100000"/>
              </a:lnSpc>
            </a:pPr>
            <a:r>
              <a:rPr lang="es-CO" sz="1800" dirty="0"/>
              <a:t>Tratamiento del trastorno subyacente: endoscopia terapéutica, cx, rehabilitación.</a:t>
            </a:r>
          </a:p>
          <a:p>
            <a:pPr>
              <a:lnSpc>
                <a:spcPct val="100000"/>
              </a:lnSpc>
            </a:pPr>
            <a:endParaRPr lang="es-CO" dirty="0"/>
          </a:p>
        </p:txBody>
      </p:sp>
      <p:sp>
        <p:nvSpPr>
          <p:cNvPr id="4" name="Marcador de contenido 3">
            <a:extLst>
              <a:ext uri="{FF2B5EF4-FFF2-40B4-BE49-F238E27FC236}">
                <a16:creationId xmlns:a16="http://schemas.microsoft.com/office/drawing/2014/main" id="{4C1871A5-62AA-C640-AB4D-152B027EA7DA}"/>
              </a:ext>
            </a:extLst>
          </p:cNvPr>
          <p:cNvSpPr>
            <a:spLocks noGrp="1"/>
          </p:cNvSpPr>
          <p:nvPr>
            <p:ph idx="13"/>
          </p:nvPr>
        </p:nvSpPr>
        <p:spPr>
          <a:xfrm>
            <a:off x="5140709" y="4092780"/>
            <a:ext cx="7051291" cy="3102667"/>
          </a:xfrm>
        </p:spPr>
        <p:txBody>
          <a:bodyPr>
            <a:normAutofit/>
          </a:bodyPr>
          <a:lstStyle/>
          <a:p>
            <a:pPr>
              <a:lnSpc>
                <a:spcPct val="100000"/>
              </a:lnSpc>
            </a:pPr>
            <a:r>
              <a:rPr lang="es-CO" sz="1800" dirty="0"/>
              <a:t>Rehabilitación </a:t>
            </a:r>
            <a:r>
              <a:rPr lang="es-CO" sz="1800" dirty="0">
                <a:sym typeface="Wingdings" pitchFamily="2" charset="2"/>
              </a:rPr>
              <a:t></a:t>
            </a:r>
            <a:r>
              <a:rPr lang="es-CO" sz="1800" dirty="0"/>
              <a:t> enfermedad leve: ECV, TEC, Cx, enfermedades degenerativas. </a:t>
            </a:r>
          </a:p>
          <a:p>
            <a:pPr>
              <a:lnSpc>
                <a:spcPct val="100000"/>
              </a:lnSpc>
            </a:pPr>
            <a:r>
              <a:rPr lang="es-CO" sz="1800" dirty="0"/>
              <a:t>Terapia dietética </a:t>
            </a:r>
            <a:r>
              <a:rPr lang="es-CO" sz="1800" dirty="0">
                <a:sym typeface="Wingdings" pitchFamily="2" charset="2"/>
              </a:rPr>
              <a:t> </a:t>
            </a:r>
            <a:r>
              <a:rPr lang="es-CO" sz="1800" dirty="0"/>
              <a:t>enfermedad leve.</a:t>
            </a:r>
          </a:p>
          <a:p>
            <a:pPr>
              <a:lnSpc>
                <a:spcPct val="100000"/>
              </a:lnSpc>
            </a:pPr>
            <a:r>
              <a:rPr lang="es-CO" sz="1800" dirty="0"/>
              <a:t>Inclinar cabeza, doblar cuello, girar cabeza.</a:t>
            </a:r>
          </a:p>
          <a:p>
            <a:pPr>
              <a:lnSpc>
                <a:spcPct val="100000"/>
              </a:lnSpc>
            </a:pPr>
            <a:r>
              <a:rPr lang="es-CO" sz="1800" dirty="0"/>
              <a:t>Nutrición enteral: enfermedad severa y riesgo de aspiración.</a:t>
            </a:r>
          </a:p>
          <a:p>
            <a:pPr>
              <a:lnSpc>
                <a:spcPct val="100000"/>
              </a:lnSpc>
            </a:pPr>
            <a:endParaRPr lang="es-CO" sz="1800" dirty="0"/>
          </a:p>
        </p:txBody>
      </p:sp>
    </p:spTree>
    <p:extLst>
      <p:ext uri="{BB962C8B-B14F-4D97-AF65-F5344CB8AC3E}">
        <p14:creationId xmlns:p14="http://schemas.microsoft.com/office/powerpoint/2010/main" val="2737530905"/>
      </p:ext>
    </p:extLst>
  </p:cSld>
  <p:clrMapOvr>
    <a:masterClrMapping/>
  </p:clrMapOvr>
</p:sld>
</file>

<file path=ppt/theme/theme1.xml><?xml version="1.0" encoding="utf-8"?>
<a:theme xmlns:a="http://schemas.openxmlformats.org/drawingml/2006/main" name="PlantillaFR20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CD1CFEA7-C285-4D64-B998-B77C0839C080}" vid="{BECAA0F5-D504-4101-B8E0-AAB2FE77096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PlantillaFR2021</Template>
  <TotalTime>3365</TotalTime>
  <Words>5241</Words>
  <Application>Microsoft Office PowerPoint</Application>
  <PresentationFormat>Panorámica</PresentationFormat>
  <Paragraphs>598</Paragraphs>
  <Slides>38</Slides>
  <Notes>36</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38</vt:i4>
      </vt:variant>
    </vt:vector>
  </HeadingPairs>
  <TitlesOfParts>
    <vt:vector size="42" baseType="lpstr">
      <vt:lpstr>Arial</vt:lpstr>
      <vt:lpstr>Calibri</vt:lpstr>
      <vt:lpstr>Montserrat</vt:lpstr>
      <vt:lpstr>PlantillaFR2021</vt:lpstr>
      <vt:lpstr>DISFAGIA: ENFOQUE PRÁCTICO</vt:lpstr>
      <vt:lpstr>Introducción</vt:lpstr>
      <vt:lpstr>Introducción</vt:lpstr>
      <vt:lpstr>Epidemiología</vt:lpstr>
      <vt:lpstr>Presentación</vt:lpstr>
      <vt:lpstr>Disfagia aguda</vt:lpstr>
      <vt:lpstr>Disfagia no aguda: orofaríngea</vt:lpstr>
      <vt:lpstr>Disfagia no aguda: orofaríngea</vt:lpstr>
      <vt:lpstr>Disfagia no aguda: orofaríngea</vt:lpstr>
      <vt:lpstr>Disfagia no aguda: orofaríngea</vt:lpstr>
      <vt:lpstr>Disfagia no aguda: esofágica</vt:lpstr>
      <vt:lpstr>Caracterización</vt:lpstr>
      <vt:lpstr>Caracterización</vt:lpstr>
      <vt:lpstr>Pruebas diagnósticas</vt:lpstr>
      <vt:lpstr>Pruebas diagnósticas</vt:lpstr>
      <vt:lpstr>Pruebas diagnósticas</vt:lpstr>
      <vt:lpstr>Pruebas diagnósticas</vt:lpstr>
      <vt:lpstr>Pruebas diagnósticas</vt:lpstr>
      <vt:lpstr>Pruebas diagnósticas</vt:lpstr>
      <vt:lpstr>Pruebas diagnósticas</vt:lpstr>
      <vt:lpstr>Diagnóstico diferencial</vt:lpstr>
      <vt:lpstr>Diagnóstico diferencial</vt:lpstr>
      <vt:lpstr>Diagnóstico diferencial</vt:lpstr>
      <vt:lpstr>Diagnóstico diferencial</vt:lpstr>
      <vt:lpstr>Diagnóstico diferencial</vt:lpstr>
      <vt:lpstr>Diagnóstico diferencial</vt:lpstr>
      <vt:lpstr>Diagnóstico diferencial</vt:lpstr>
      <vt:lpstr>Diagnóstico diferencial</vt:lpstr>
      <vt:lpstr>Diganóstico diferencial</vt:lpstr>
      <vt:lpstr>Diagnóstico diferencial</vt:lpstr>
      <vt:lpstr>Diagnóstico diferencial</vt:lpstr>
      <vt:lpstr>Diagnóstico diferencial</vt:lpstr>
      <vt:lpstr>Diagnóstico diferencial</vt:lpstr>
      <vt:lpstr>Algoritmo diagnóstico</vt:lpstr>
      <vt:lpstr>Algoritmo diagnóstico</vt:lpstr>
      <vt:lpstr>Algoritmo diganóstico</vt:lpstr>
      <vt:lpstr>Bibliografía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DISFAGIA.</dc:title>
  <dc:creator>Microsoft Office User</dc:creator>
  <cp:lastModifiedBy>Andres Guerra</cp:lastModifiedBy>
  <cp:revision>73</cp:revision>
  <dcterms:created xsi:type="dcterms:W3CDTF">2021-06-03T23:44:45Z</dcterms:created>
  <dcterms:modified xsi:type="dcterms:W3CDTF">2021-10-22T23:52:26Z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13871491</vt:lpwstr>
  </property>
  <property fmtid="{D5CDD505-2E9C-101B-9397-08002B2CF9AE}" name="NXPowerLiteSettings" pid="3">
    <vt:lpwstr>F7000400038000</vt:lpwstr>
  </property>
  <property fmtid="{D5CDD505-2E9C-101B-9397-08002B2CF9AE}" name="NXPowerLiteVersion" pid="4">
    <vt:lpwstr>S9.1.2</vt:lpwstr>
  </property>
</Properties>
</file>