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binary" PartName="/ppt/metadata"/>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4"/>
  </p:notesMasterIdLst>
  <p:sldIdLst>
    <p:sldId id="391" r:id="rId2"/>
    <p:sldId id="257" r:id="rId3"/>
    <p:sldId id="392" r:id="rId4"/>
    <p:sldId id="393" r:id="rId5"/>
    <p:sldId id="394" r:id="rId6"/>
    <p:sldId id="395" r:id="rId7"/>
    <p:sldId id="396" r:id="rId8"/>
    <p:sldId id="397" r:id="rId9"/>
    <p:sldId id="398" r:id="rId10"/>
    <p:sldId id="460" r:id="rId11"/>
    <p:sldId id="399" r:id="rId12"/>
    <p:sldId id="400" r:id="rId13"/>
    <p:sldId id="401" r:id="rId14"/>
    <p:sldId id="402" r:id="rId15"/>
    <p:sldId id="403" r:id="rId16"/>
    <p:sldId id="404" r:id="rId17"/>
    <p:sldId id="405" r:id="rId18"/>
    <p:sldId id="406" r:id="rId19"/>
    <p:sldId id="407" r:id="rId20"/>
    <p:sldId id="408" r:id="rId21"/>
    <p:sldId id="409" r:id="rId22"/>
    <p:sldId id="410" r:id="rId23"/>
    <p:sldId id="411" r:id="rId24"/>
    <p:sldId id="412" r:id="rId25"/>
    <p:sldId id="603" r:id="rId26"/>
    <p:sldId id="413" r:id="rId27"/>
    <p:sldId id="414" r:id="rId28"/>
    <p:sldId id="415" r:id="rId29"/>
    <p:sldId id="416" r:id="rId30"/>
    <p:sldId id="417" r:id="rId31"/>
    <p:sldId id="418" r:id="rId32"/>
    <p:sldId id="419" r:id="rId33"/>
    <p:sldId id="420" r:id="rId34"/>
    <p:sldId id="421" r:id="rId35"/>
    <p:sldId id="422" r:id="rId36"/>
    <p:sldId id="424" r:id="rId37"/>
    <p:sldId id="613" r:id="rId38"/>
    <p:sldId id="423" r:id="rId39"/>
    <p:sldId id="425" r:id="rId40"/>
    <p:sldId id="426" r:id="rId41"/>
    <p:sldId id="428" r:id="rId42"/>
    <p:sldId id="427" r:id="rId43"/>
    <p:sldId id="429" r:id="rId44"/>
    <p:sldId id="430" r:id="rId45"/>
    <p:sldId id="431" r:id="rId46"/>
    <p:sldId id="606" r:id="rId47"/>
    <p:sldId id="432" r:id="rId48"/>
    <p:sldId id="433" r:id="rId49"/>
    <p:sldId id="434" r:id="rId50"/>
    <p:sldId id="435" r:id="rId51"/>
    <p:sldId id="436" r:id="rId52"/>
    <p:sldId id="437" r:id="rId53"/>
    <p:sldId id="438" r:id="rId54"/>
    <p:sldId id="439" r:id="rId55"/>
    <p:sldId id="614" r:id="rId56"/>
    <p:sldId id="440" r:id="rId57"/>
    <p:sldId id="604" r:id="rId58"/>
    <p:sldId id="605" r:id="rId59"/>
    <p:sldId id="441" r:id="rId60"/>
    <p:sldId id="442" r:id="rId61"/>
    <p:sldId id="443" r:id="rId62"/>
    <p:sldId id="444" r:id="rId63"/>
    <p:sldId id="445" r:id="rId64"/>
    <p:sldId id="446" r:id="rId65"/>
    <p:sldId id="447" r:id="rId66"/>
    <p:sldId id="448" r:id="rId67"/>
    <p:sldId id="449" r:id="rId68"/>
    <p:sldId id="450" r:id="rId69"/>
    <p:sldId id="451" r:id="rId70"/>
    <p:sldId id="452" r:id="rId71"/>
    <p:sldId id="453" r:id="rId72"/>
    <p:sldId id="454" r:id="rId73"/>
    <p:sldId id="455" r:id="rId74"/>
    <p:sldId id="456" r:id="rId75"/>
    <p:sldId id="457" r:id="rId76"/>
    <p:sldId id="458" r:id="rId77"/>
    <p:sldId id="461" r:id="rId78"/>
    <p:sldId id="612" r:id="rId79"/>
    <p:sldId id="459" r:id="rId80"/>
    <p:sldId id="462" r:id="rId81"/>
    <p:sldId id="463" r:id="rId82"/>
    <p:sldId id="464" r:id="rId83"/>
    <p:sldId id="465" r:id="rId84"/>
    <p:sldId id="466" r:id="rId85"/>
    <p:sldId id="467" r:id="rId86"/>
    <p:sldId id="468" r:id="rId87"/>
    <p:sldId id="469" r:id="rId88"/>
    <p:sldId id="470" r:id="rId89"/>
    <p:sldId id="471" r:id="rId90"/>
    <p:sldId id="472" r:id="rId91"/>
    <p:sldId id="473" r:id="rId92"/>
    <p:sldId id="474" r:id="rId93"/>
    <p:sldId id="475" r:id="rId94"/>
    <p:sldId id="476" r:id="rId95"/>
    <p:sldId id="477" r:id="rId96"/>
    <p:sldId id="478" r:id="rId97"/>
    <p:sldId id="479" r:id="rId98"/>
    <p:sldId id="480" r:id="rId99"/>
    <p:sldId id="481" r:id="rId100"/>
    <p:sldId id="482" r:id="rId101"/>
    <p:sldId id="483" r:id="rId102"/>
    <p:sldId id="484" r:id="rId103"/>
    <p:sldId id="485" r:id="rId104"/>
    <p:sldId id="486" r:id="rId105"/>
    <p:sldId id="487" r:id="rId106"/>
    <p:sldId id="488" r:id="rId107"/>
    <p:sldId id="611" r:id="rId108"/>
    <p:sldId id="489" r:id="rId109"/>
    <p:sldId id="490" r:id="rId110"/>
    <p:sldId id="491" r:id="rId111"/>
    <p:sldId id="492" r:id="rId112"/>
    <p:sldId id="493" r:id="rId113"/>
    <p:sldId id="494" r:id="rId114"/>
    <p:sldId id="495" r:id="rId115"/>
    <p:sldId id="496" r:id="rId116"/>
    <p:sldId id="497" r:id="rId117"/>
    <p:sldId id="498" r:id="rId118"/>
    <p:sldId id="499" r:id="rId119"/>
    <p:sldId id="500" r:id="rId120"/>
    <p:sldId id="607" r:id="rId121"/>
    <p:sldId id="609" r:id="rId122"/>
    <p:sldId id="608" r:id="rId123"/>
  </p:sldIdLst>
  <p:sldSz cx="12192000" cy="6858000"/>
  <p:notesSz cx="6858000" cy="9144000"/>
  <p:embeddedFontLst>
    <p:embeddedFont>
      <p:font typeface="Calibri" panose="020F0502020204030204" pitchFamily="34" charset="0"/>
      <p:regular r:id="rId125"/>
      <p:bold r:id="rId126"/>
      <p:italic r:id="rId127"/>
      <p:boldItalic r:id="rId128"/>
    </p:embeddedFont>
    <p:embeddedFont>
      <p:font typeface="Montserrat" panose="02000505000000020004" pitchFamily="2" charset="0"/>
      <p:regular r:id="rId129"/>
      <p:bold r:id="rId130"/>
      <p:italic r:id="rId131"/>
      <p:boldItalic r:id="rId132"/>
    </p:embeddedFont>
    <p:embeddedFont>
      <p:font typeface="Source Sans Pro" panose="020B0503030403020204" pitchFamily="34" charset="0"/>
      <p:regular r:id="rId133"/>
      <p:bold r:id="rId134"/>
      <p:italic r:id="rId135"/>
      <p:boldItalic r:id="rId1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6" roundtripDataSignature="AMtx7mjLhO142LXohhVFUKB7qf4z6d0H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B48"/>
    <a:srgbClr val="00A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46A35-A4C3-42F2-B488-FE004B905182}" v="278" dt="2021-08-29T15:07:38.241"/>
  </p1510:revLst>
</p1510:revInfo>
</file>

<file path=ppt/tableStyles.xml><?xml version="1.0" encoding="utf-8"?>
<a:tblStyleLst xmlns:a="http://schemas.openxmlformats.org/drawingml/2006/main" def="{A0421699-E868-4CCA-8EF5-4176CD3BE825}">
  <a:tblStyle styleId="{A0421699-E868-4CCA-8EF5-4176CD3BE82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2"/>
    <p:restoredTop sz="94599"/>
  </p:normalViewPr>
  <p:slideViewPr>
    <p:cSldViewPr snapToGrid="0">
      <p:cViewPr varScale="1">
        <p:scale>
          <a:sx n="82" d="100"/>
          <a:sy n="82" d="100"/>
        </p:scale>
        <p:origin x="907"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9.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font" Target="fonts/font4.fntdata"/><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6.fntdata"/><Relationship Id="rId135" Type="http://schemas.openxmlformats.org/officeDocument/2006/relationships/font" Target="fonts/font11.fntdata"/><Relationship Id="rId148" Type="http://schemas.openxmlformats.org/officeDocument/2006/relationships/viewProps" Target="viewProps.xml"/><Relationship Id="rId15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font" Target="fonts/font1.fntdata"/><Relationship Id="rId146"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7.fntdata"/><Relationship Id="rId136"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2.fntdata"/><Relationship Id="rId147"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CE8CD-32BC-4ED2-809E-2C63D6383CB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CO"/>
        </a:p>
      </dgm:t>
    </dgm:pt>
    <dgm:pt modelId="{F9AB62FB-C4C6-46F4-9745-D051B8D5B991}">
      <dgm:prSet phldrT="[Texto]"/>
      <dgm:spPr>
        <a:solidFill>
          <a:srgbClr val="142B48"/>
        </a:solidFill>
      </dgm:spPr>
      <dgm:t>
        <a:bodyPr/>
        <a:lstStyle/>
        <a:p>
          <a:r>
            <a:rPr lang="es-CO" dirty="0">
              <a:latin typeface="Montserrat" pitchFamily="2" charset="77"/>
            </a:rPr>
            <a:t>1. Contracción cardiaca</a:t>
          </a:r>
        </a:p>
      </dgm:t>
    </dgm:pt>
    <dgm:pt modelId="{6794E778-080D-44F6-A1D8-9A537C9A11EC}" type="parTrans" cxnId="{49AB7FFC-4C00-4153-B6B1-3FF3D4F99AF1}">
      <dgm:prSet/>
      <dgm:spPr/>
      <dgm:t>
        <a:bodyPr/>
        <a:lstStyle/>
        <a:p>
          <a:endParaRPr lang="es-CO">
            <a:latin typeface="Montserrat" pitchFamily="2" charset="77"/>
          </a:endParaRPr>
        </a:p>
      </dgm:t>
    </dgm:pt>
    <dgm:pt modelId="{722964B3-EDDC-4666-ABBF-DF855ACD3064}" type="sibTrans" cxnId="{49AB7FFC-4C00-4153-B6B1-3FF3D4F99AF1}">
      <dgm:prSet/>
      <dgm:spPr/>
      <dgm:t>
        <a:bodyPr/>
        <a:lstStyle/>
        <a:p>
          <a:endParaRPr lang="es-CO">
            <a:latin typeface="Montserrat" pitchFamily="2" charset="77"/>
          </a:endParaRPr>
        </a:p>
      </dgm:t>
    </dgm:pt>
    <dgm:pt modelId="{1FD24B4B-DF12-4E94-9E07-6A8C51B41752}">
      <dgm:prSet phldrT="[Texto]"/>
      <dgm:spPr>
        <a:solidFill>
          <a:srgbClr val="142B48"/>
        </a:solidFill>
      </dgm:spPr>
      <dgm:t>
        <a:bodyPr/>
        <a:lstStyle/>
        <a:p>
          <a:r>
            <a:rPr lang="es-CO" dirty="0">
              <a:latin typeface="Montserrat" pitchFamily="2" charset="77"/>
            </a:rPr>
            <a:t>2. Formación de enlaces cruzados</a:t>
          </a:r>
        </a:p>
      </dgm:t>
    </dgm:pt>
    <dgm:pt modelId="{0AFEA9D7-5AF8-41DD-9399-144CDE1D3BD2}" type="parTrans" cxnId="{45A34BF8-38D9-49AD-A62D-EABD8A672B48}">
      <dgm:prSet/>
      <dgm:spPr/>
      <dgm:t>
        <a:bodyPr/>
        <a:lstStyle/>
        <a:p>
          <a:endParaRPr lang="es-CO">
            <a:latin typeface="Montserrat" pitchFamily="2" charset="77"/>
          </a:endParaRPr>
        </a:p>
      </dgm:t>
    </dgm:pt>
    <dgm:pt modelId="{97360F58-F539-4B1F-954B-7C72DACD0D52}" type="sibTrans" cxnId="{45A34BF8-38D9-49AD-A62D-EABD8A672B48}">
      <dgm:prSet/>
      <dgm:spPr/>
      <dgm:t>
        <a:bodyPr/>
        <a:lstStyle/>
        <a:p>
          <a:endParaRPr lang="es-CO">
            <a:latin typeface="Montserrat" pitchFamily="2" charset="77"/>
          </a:endParaRPr>
        </a:p>
      </dgm:t>
    </dgm:pt>
    <dgm:pt modelId="{BFD1DD98-8DF7-4A0F-890E-E517B3A404AB}">
      <dgm:prSet phldrT="[Texto]"/>
      <dgm:spPr>
        <a:solidFill>
          <a:srgbClr val="142B48"/>
        </a:solidFill>
      </dgm:spPr>
      <dgm:t>
        <a:bodyPr/>
        <a:lstStyle/>
        <a:p>
          <a:r>
            <a:rPr lang="es-CO" dirty="0">
              <a:latin typeface="Montserrat" pitchFamily="2" charset="77"/>
            </a:rPr>
            <a:t>3. Relajación cardiaca</a:t>
          </a:r>
        </a:p>
      </dgm:t>
    </dgm:pt>
    <dgm:pt modelId="{5E7FD9CC-C0E0-4063-A26E-3C59B0558679}" type="parTrans" cxnId="{BFB9C6E4-2C25-4802-9D5A-A28B3D02B57C}">
      <dgm:prSet/>
      <dgm:spPr/>
      <dgm:t>
        <a:bodyPr/>
        <a:lstStyle/>
        <a:p>
          <a:endParaRPr lang="es-CO">
            <a:latin typeface="Montserrat" pitchFamily="2" charset="77"/>
          </a:endParaRPr>
        </a:p>
      </dgm:t>
    </dgm:pt>
    <dgm:pt modelId="{14759896-363F-4187-A797-1691B7C811A0}" type="sibTrans" cxnId="{BFB9C6E4-2C25-4802-9D5A-A28B3D02B57C}">
      <dgm:prSet/>
      <dgm:spPr/>
      <dgm:t>
        <a:bodyPr/>
        <a:lstStyle/>
        <a:p>
          <a:endParaRPr lang="es-CO">
            <a:latin typeface="Montserrat" pitchFamily="2" charset="77"/>
          </a:endParaRPr>
        </a:p>
      </dgm:t>
    </dgm:pt>
    <dgm:pt modelId="{1EA5B51C-B317-4FEC-B927-AEB88A913982}" type="pres">
      <dgm:prSet presAssocID="{73ECE8CD-32BC-4ED2-809E-2C63D6383CB3}" presName="cycle" presStyleCnt="0">
        <dgm:presLayoutVars>
          <dgm:dir/>
          <dgm:resizeHandles val="exact"/>
        </dgm:presLayoutVars>
      </dgm:prSet>
      <dgm:spPr/>
    </dgm:pt>
    <dgm:pt modelId="{D1B8DB56-FD14-45C7-B694-02961CFB85FF}" type="pres">
      <dgm:prSet presAssocID="{F9AB62FB-C4C6-46F4-9745-D051B8D5B991}" presName="node" presStyleLbl="node1" presStyleIdx="0" presStyleCnt="3">
        <dgm:presLayoutVars>
          <dgm:bulletEnabled val="1"/>
        </dgm:presLayoutVars>
      </dgm:prSet>
      <dgm:spPr/>
    </dgm:pt>
    <dgm:pt modelId="{F387C5D5-8497-48C5-B57F-074CAB0210B9}" type="pres">
      <dgm:prSet presAssocID="{722964B3-EDDC-4666-ABBF-DF855ACD3064}" presName="sibTrans" presStyleLbl="sibTrans2D1" presStyleIdx="0" presStyleCnt="3"/>
      <dgm:spPr/>
    </dgm:pt>
    <dgm:pt modelId="{851FA25E-7707-4151-9881-BA313DE1A855}" type="pres">
      <dgm:prSet presAssocID="{722964B3-EDDC-4666-ABBF-DF855ACD3064}" presName="connectorText" presStyleLbl="sibTrans2D1" presStyleIdx="0" presStyleCnt="3"/>
      <dgm:spPr/>
    </dgm:pt>
    <dgm:pt modelId="{784F9362-1027-4C22-A38E-24764063E15F}" type="pres">
      <dgm:prSet presAssocID="{1FD24B4B-DF12-4E94-9E07-6A8C51B41752}" presName="node" presStyleLbl="node1" presStyleIdx="1" presStyleCnt="3">
        <dgm:presLayoutVars>
          <dgm:bulletEnabled val="1"/>
        </dgm:presLayoutVars>
      </dgm:prSet>
      <dgm:spPr/>
    </dgm:pt>
    <dgm:pt modelId="{2EE57D42-60B1-4A8F-A1EC-1F98564B4B91}" type="pres">
      <dgm:prSet presAssocID="{97360F58-F539-4B1F-954B-7C72DACD0D52}" presName="sibTrans" presStyleLbl="sibTrans2D1" presStyleIdx="1" presStyleCnt="3"/>
      <dgm:spPr/>
    </dgm:pt>
    <dgm:pt modelId="{02A537D7-474C-4917-BF8F-84311282CEAF}" type="pres">
      <dgm:prSet presAssocID="{97360F58-F539-4B1F-954B-7C72DACD0D52}" presName="connectorText" presStyleLbl="sibTrans2D1" presStyleIdx="1" presStyleCnt="3"/>
      <dgm:spPr/>
    </dgm:pt>
    <dgm:pt modelId="{CF17A6AE-7482-4B6C-A74A-02543F7969A0}" type="pres">
      <dgm:prSet presAssocID="{BFD1DD98-8DF7-4A0F-890E-E517B3A404AB}" presName="node" presStyleLbl="node1" presStyleIdx="2" presStyleCnt="3">
        <dgm:presLayoutVars>
          <dgm:bulletEnabled val="1"/>
        </dgm:presLayoutVars>
      </dgm:prSet>
      <dgm:spPr/>
    </dgm:pt>
    <dgm:pt modelId="{29FE6024-07EF-4DBD-9547-B6ED72F20B69}" type="pres">
      <dgm:prSet presAssocID="{14759896-363F-4187-A797-1691B7C811A0}" presName="sibTrans" presStyleLbl="sibTrans2D1" presStyleIdx="2" presStyleCnt="3"/>
      <dgm:spPr/>
    </dgm:pt>
    <dgm:pt modelId="{2CD1A717-C66F-40A3-A2F0-6708B3A6CF4B}" type="pres">
      <dgm:prSet presAssocID="{14759896-363F-4187-A797-1691B7C811A0}" presName="connectorText" presStyleLbl="sibTrans2D1" presStyleIdx="2" presStyleCnt="3"/>
      <dgm:spPr/>
    </dgm:pt>
  </dgm:ptLst>
  <dgm:cxnLst>
    <dgm:cxn modelId="{5C022E0C-794E-43AD-9415-EF0806508DFE}" type="presOf" srcId="{722964B3-EDDC-4666-ABBF-DF855ACD3064}" destId="{F387C5D5-8497-48C5-B57F-074CAB0210B9}" srcOrd="0" destOrd="0" presId="urn:microsoft.com/office/officeart/2005/8/layout/cycle2"/>
    <dgm:cxn modelId="{92859911-7E44-4B89-8B60-036A7D31F632}" type="presOf" srcId="{97360F58-F539-4B1F-954B-7C72DACD0D52}" destId="{02A537D7-474C-4917-BF8F-84311282CEAF}" srcOrd="1" destOrd="0" presId="urn:microsoft.com/office/officeart/2005/8/layout/cycle2"/>
    <dgm:cxn modelId="{F7A4982D-8884-4BDE-8F81-460BF7922802}" type="presOf" srcId="{BFD1DD98-8DF7-4A0F-890E-E517B3A404AB}" destId="{CF17A6AE-7482-4B6C-A74A-02543F7969A0}" srcOrd="0" destOrd="0" presId="urn:microsoft.com/office/officeart/2005/8/layout/cycle2"/>
    <dgm:cxn modelId="{333B6B3C-0851-43DA-92E7-C50CDDF30A06}" type="presOf" srcId="{722964B3-EDDC-4666-ABBF-DF855ACD3064}" destId="{851FA25E-7707-4151-9881-BA313DE1A855}" srcOrd="1" destOrd="0" presId="urn:microsoft.com/office/officeart/2005/8/layout/cycle2"/>
    <dgm:cxn modelId="{8B77B05E-2B87-45E0-BE59-193C12A26B2D}" type="presOf" srcId="{97360F58-F539-4B1F-954B-7C72DACD0D52}" destId="{2EE57D42-60B1-4A8F-A1EC-1F98564B4B91}" srcOrd="0" destOrd="0" presId="urn:microsoft.com/office/officeart/2005/8/layout/cycle2"/>
    <dgm:cxn modelId="{B38C92A5-B9F6-45BD-B5A6-9CBBC5413C97}" type="presOf" srcId="{1FD24B4B-DF12-4E94-9E07-6A8C51B41752}" destId="{784F9362-1027-4C22-A38E-24764063E15F}" srcOrd="0" destOrd="0" presId="urn:microsoft.com/office/officeart/2005/8/layout/cycle2"/>
    <dgm:cxn modelId="{CB8B07B5-669D-416F-B554-CF73D122C6C1}" type="presOf" srcId="{14759896-363F-4187-A797-1691B7C811A0}" destId="{29FE6024-07EF-4DBD-9547-B6ED72F20B69}" srcOrd="0" destOrd="0" presId="urn:microsoft.com/office/officeart/2005/8/layout/cycle2"/>
    <dgm:cxn modelId="{229D6DC1-ABED-49D1-B1C0-1198EA304454}" type="presOf" srcId="{14759896-363F-4187-A797-1691B7C811A0}" destId="{2CD1A717-C66F-40A3-A2F0-6708B3A6CF4B}" srcOrd="1" destOrd="0" presId="urn:microsoft.com/office/officeart/2005/8/layout/cycle2"/>
    <dgm:cxn modelId="{67730AD2-3094-4D75-BB62-87D0B7E53456}" type="presOf" srcId="{73ECE8CD-32BC-4ED2-809E-2C63D6383CB3}" destId="{1EA5B51C-B317-4FEC-B927-AEB88A913982}" srcOrd="0" destOrd="0" presId="urn:microsoft.com/office/officeart/2005/8/layout/cycle2"/>
    <dgm:cxn modelId="{BFB9C6E4-2C25-4802-9D5A-A28B3D02B57C}" srcId="{73ECE8CD-32BC-4ED2-809E-2C63D6383CB3}" destId="{BFD1DD98-8DF7-4A0F-890E-E517B3A404AB}" srcOrd="2" destOrd="0" parTransId="{5E7FD9CC-C0E0-4063-A26E-3C59B0558679}" sibTransId="{14759896-363F-4187-A797-1691B7C811A0}"/>
    <dgm:cxn modelId="{45A34BF8-38D9-49AD-A62D-EABD8A672B48}" srcId="{73ECE8CD-32BC-4ED2-809E-2C63D6383CB3}" destId="{1FD24B4B-DF12-4E94-9E07-6A8C51B41752}" srcOrd="1" destOrd="0" parTransId="{0AFEA9D7-5AF8-41DD-9399-144CDE1D3BD2}" sibTransId="{97360F58-F539-4B1F-954B-7C72DACD0D52}"/>
    <dgm:cxn modelId="{9C2C92F9-F2F5-4885-B86B-96250B2802F5}" type="presOf" srcId="{F9AB62FB-C4C6-46F4-9745-D051B8D5B991}" destId="{D1B8DB56-FD14-45C7-B694-02961CFB85FF}" srcOrd="0" destOrd="0" presId="urn:microsoft.com/office/officeart/2005/8/layout/cycle2"/>
    <dgm:cxn modelId="{49AB7FFC-4C00-4153-B6B1-3FF3D4F99AF1}" srcId="{73ECE8CD-32BC-4ED2-809E-2C63D6383CB3}" destId="{F9AB62FB-C4C6-46F4-9745-D051B8D5B991}" srcOrd="0" destOrd="0" parTransId="{6794E778-080D-44F6-A1D8-9A537C9A11EC}" sibTransId="{722964B3-EDDC-4666-ABBF-DF855ACD3064}"/>
    <dgm:cxn modelId="{1D82761E-A689-480F-9082-31398EA2F5BC}" type="presParOf" srcId="{1EA5B51C-B317-4FEC-B927-AEB88A913982}" destId="{D1B8DB56-FD14-45C7-B694-02961CFB85FF}" srcOrd="0" destOrd="0" presId="urn:microsoft.com/office/officeart/2005/8/layout/cycle2"/>
    <dgm:cxn modelId="{050E0A35-638B-4DE3-8411-B8374EB86572}" type="presParOf" srcId="{1EA5B51C-B317-4FEC-B927-AEB88A913982}" destId="{F387C5D5-8497-48C5-B57F-074CAB0210B9}" srcOrd="1" destOrd="0" presId="urn:microsoft.com/office/officeart/2005/8/layout/cycle2"/>
    <dgm:cxn modelId="{082C2D53-3DD7-40A1-B587-2645DD9C80A3}" type="presParOf" srcId="{F387C5D5-8497-48C5-B57F-074CAB0210B9}" destId="{851FA25E-7707-4151-9881-BA313DE1A855}" srcOrd="0" destOrd="0" presId="urn:microsoft.com/office/officeart/2005/8/layout/cycle2"/>
    <dgm:cxn modelId="{DA36FA6F-A8C6-448D-A56E-13334FF2A6F9}" type="presParOf" srcId="{1EA5B51C-B317-4FEC-B927-AEB88A913982}" destId="{784F9362-1027-4C22-A38E-24764063E15F}" srcOrd="2" destOrd="0" presId="urn:microsoft.com/office/officeart/2005/8/layout/cycle2"/>
    <dgm:cxn modelId="{85E8EE6A-3775-4057-8EBB-DD3A2F0A661D}" type="presParOf" srcId="{1EA5B51C-B317-4FEC-B927-AEB88A913982}" destId="{2EE57D42-60B1-4A8F-A1EC-1F98564B4B91}" srcOrd="3" destOrd="0" presId="urn:microsoft.com/office/officeart/2005/8/layout/cycle2"/>
    <dgm:cxn modelId="{F5870F20-336F-4B90-BB10-0518BCF349DE}" type="presParOf" srcId="{2EE57D42-60B1-4A8F-A1EC-1F98564B4B91}" destId="{02A537D7-474C-4917-BF8F-84311282CEAF}" srcOrd="0" destOrd="0" presId="urn:microsoft.com/office/officeart/2005/8/layout/cycle2"/>
    <dgm:cxn modelId="{41BCE358-E168-4811-B770-8BAA47A19046}" type="presParOf" srcId="{1EA5B51C-B317-4FEC-B927-AEB88A913982}" destId="{CF17A6AE-7482-4B6C-A74A-02543F7969A0}" srcOrd="4" destOrd="0" presId="urn:microsoft.com/office/officeart/2005/8/layout/cycle2"/>
    <dgm:cxn modelId="{3D0D90F7-E209-43A2-AFFB-3CFB65361F9F}" type="presParOf" srcId="{1EA5B51C-B317-4FEC-B927-AEB88A913982}" destId="{29FE6024-07EF-4DBD-9547-B6ED72F20B69}" srcOrd="5" destOrd="0" presId="urn:microsoft.com/office/officeart/2005/8/layout/cycle2"/>
    <dgm:cxn modelId="{AC96E6C8-908C-443E-AA22-3411534184DC}" type="presParOf" srcId="{29FE6024-07EF-4DBD-9547-B6ED72F20B69}" destId="{2CD1A717-C66F-40A3-A2F0-6708B3A6CF4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8DB56-FD14-45C7-B694-02961CFB85FF}">
      <dsp:nvSpPr>
        <dsp:cNvPr id="0" name=""/>
        <dsp:cNvSpPr/>
      </dsp:nvSpPr>
      <dsp:spPr>
        <a:xfrm>
          <a:off x="2891007" y="530"/>
          <a:ext cx="2070483" cy="2070483"/>
        </a:xfrm>
        <a:prstGeom prst="ellipse">
          <a:avLst/>
        </a:prstGeom>
        <a:solidFill>
          <a:srgbClr val="142B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pitchFamily="2" charset="77"/>
            </a:rPr>
            <a:t>1. Contracción cardiaca</a:t>
          </a:r>
        </a:p>
      </dsp:txBody>
      <dsp:txXfrm>
        <a:off x="3194222" y="303745"/>
        <a:ext cx="1464053" cy="1464053"/>
      </dsp:txXfrm>
    </dsp:sp>
    <dsp:sp modelId="{F387C5D5-8497-48C5-B57F-074CAB0210B9}">
      <dsp:nvSpPr>
        <dsp:cNvPr id="0" name=""/>
        <dsp:cNvSpPr/>
      </dsp:nvSpPr>
      <dsp:spPr>
        <a:xfrm rot="3600000">
          <a:off x="4420433" y="2020441"/>
          <a:ext cx="552075" cy="6987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latin typeface="Montserrat" pitchFamily="2" charset="77"/>
          </a:endParaRPr>
        </a:p>
      </dsp:txBody>
      <dsp:txXfrm>
        <a:off x="4461839" y="2088483"/>
        <a:ext cx="386453" cy="419272"/>
      </dsp:txXfrm>
    </dsp:sp>
    <dsp:sp modelId="{784F9362-1027-4C22-A38E-24764063E15F}">
      <dsp:nvSpPr>
        <dsp:cNvPr id="0" name=""/>
        <dsp:cNvSpPr/>
      </dsp:nvSpPr>
      <dsp:spPr>
        <a:xfrm>
          <a:off x="4447075" y="2695719"/>
          <a:ext cx="2070483" cy="2070483"/>
        </a:xfrm>
        <a:prstGeom prst="ellipse">
          <a:avLst/>
        </a:prstGeom>
        <a:solidFill>
          <a:srgbClr val="142B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pitchFamily="2" charset="77"/>
            </a:rPr>
            <a:t>2. Formación de enlaces cruzados</a:t>
          </a:r>
        </a:p>
      </dsp:txBody>
      <dsp:txXfrm>
        <a:off x="4750290" y="2998934"/>
        <a:ext cx="1464053" cy="1464053"/>
      </dsp:txXfrm>
    </dsp:sp>
    <dsp:sp modelId="{2EE57D42-60B1-4A8F-A1EC-1F98564B4B91}">
      <dsp:nvSpPr>
        <dsp:cNvPr id="0" name=""/>
        <dsp:cNvSpPr/>
      </dsp:nvSpPr>
      <dsp:spPr>
        <a:xfrm rot="10800000">
          <a:off x="3665836" y="3381566"/>
          <a:ext cx="552075" cy="6987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latin typeface="Montserrat" pitchFamily="2" charset="77"/>
          </a:endParaRPr>
        </a:p>
      </dsp:txBody>
      <dsp:txXfrm rot="10800000">
        <a:off x="3831458" y="3521324"/>
        <a:ext cx="386453" cy="419272"/>
      </dsp:txXfrm>
    </dsp:sp>
    <dsp:sp modelId="{CF17A6AE-7482-4B6C-A74A-02543F7969A0}">
      <dsp:nvSpPr>
        <dsp:cNvPr id="0" name=""/>
        <dsp:cNvSpPr/>
      </dsp:nvSpPr>
      <dsp:spPr>
        <a:xfrm>
          <a:off x="1334940" y="2695719"/>
          <a:ext cx="2070483" cy="2070483"/>
        </a:xfrm>
        <a:prstGeom prst="ellipse">
          <a:avLst/>
        </a:prstGeom>
        <a:solidFill>
          <a:srgbClr val="142B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pitchFamily="2" charset="77"/>
            </a:rPr>
            <a:t>3. Relajación cardiaca</a:t>
          </a:r>
        </a:p>
      </dsp:txBody>
      <dsp:txXfrm>
        <a:off x="1638155" y="2998934"/>
        <a:ext cx="1464053" cy="1464053"/>
      </dsp:txXfrm>
    </dsp:sp>
    <dsp:sp modelId="{29FE6024-07EF-4DBD-9547-B6ED72F20B69}">
      <dsp:nvSpPr>
        <dsp:cNvPr id="0" name=""/>
        <dsp:cNvSpPr/>
      </dsp:nvSpPr>
      <dsp:spPr>
        <a:xfrm rot="18000000">
          <a:off x="2864365" y="2047503"/>
          <a:ext cx="552075" cy="6987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latin typeface="Montserrat" pitchFamily="2" charset="77"/>
          </a:endParaRPr>
        </a:p>
      </dsp:txBody>
      <dsp:txXfrm>
        <a:off x="2905771" y="2258977"/>
        <a:ext cx="386453" cy="4192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s-CO" sz="1200" b="0" i="0" u="none" strike="noStrike" cap="none">
                <a:solidFill>
                  <a:schemeClr val="dk1"/>
                </a:solidFill>
                <a:latin typeface="Montserrat"/>
                <a:ea typeface="Montserrat"/>
                <a:cs typeface="Montserrat"/>
                <a:sym typeface="Montserrat"/>
              </a:rPr>
              <a:t>‹Nº›</a:t>
            </a:fld>
            <a:endParaRPr sz="1200" b="0" i="0" u="none" strike="noStrike" cap="none">
              <a:solidFill>
                <a:schemeClr val="dk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918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11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s-CO" sz="1200" b="0" i="0" u="none" strike="noStrike" cap="none" smtClean="0">
                <a:solidFill>
                  <a:schemeClr val="dk1"/>
                </a:solidFill>
                <a:latin typeface="Montserrat"/>
                <a:ea typeface="Montserrat"/>
                <a:cs typeface="Montserrat"/>
                <a:sym typeface="Montserrat"/>
              </a:rPr>
              <a:t>58</a:t>
            </a:fld>
            <a:endParaRPr lang="es-CO" sz="1200" b="0" i="0" u="none" strike="noStrike" cap="none">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696227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90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1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AAA7"/>
              </a:buClr>
              <a:buSzPts val="6000"/>
              <a:buFont typeface="Montserrat"/>
              <a:buNone/>
              <a:defRPr sz="6000">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5"/>
          <p:cNvSpPr txBox="1">
            <a:spLocks noGrp="1"/>
          </p:cNvSpPr>
          <p:nvPr>
            <p:ph type="subTitle" idx="1"/>
          </p:nvPr>
        </p:nvSpPr>
        <p:spPr>
          <a:xfrm>
            <a:off x="4038600" y="3602038"/>
            <a:ext cx="66294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52B48"/>
              </a:buClr>
              <a:buSzPts val="2400"/>
              <a:buNone/>
              <a:defRPr sz="2400">
                <a:latin typeface="Montserrat"/>
                <a:ea typeface="Montserrat"/>
                <a:cs typeface="Montserrat"/>
                <a:sym typeface="Montserrat"/>
              </a:defRPr>
            </a:lvl1pPr>
            <a:lvl2pPr lvl="1" algn="ctr">
              <a:lnSpc>
                <a:spcPct val="90000"/>
              </a:lnSpc>
              <a:spcBef>
                <a:spcPts val="500"/>
              </a:spcBef>
              <a:spcAft>
                <a:spcPts val="0"/>
              </a:spcAft>
              <a:buClr>
                <a:srgbClr val="152B48"/>
              </a:buClr>
              <a:buSzPts val="2000"/>
              <a:buNone/>
              <a:defRPr sz="2000"/>
            </a:lvl2pPr>
            <a:lvl3pPr lvl="2" algn="ctr">
              <a:lnSpc>
                <a:spcPct val="90000"/>
              </a:lnSpc>
              <a:spcBef>
                <a:spcPts val="500"/>
              </a:spcBef>
              <a:spcAft>
                <a:spcPts val="0"/>
              </a:spcAft>
              <a:buClr>
                <a:srgbClr val="152B48"/>
              </a:buClr>
              <a:buSzPts val="1800"/>
              <a:buNone/>
              <a:defRPr sz="1800"/>
            </a:lvl3pPr>
            <a:lvl4pPr lvl="3" algn="ctr">
              <a:lnSpc>
                <a:spcPct val="90000"/>
              </a:lnSpc>
              <a:spcBef>
                <a:spcPts val="500"/>
              </a:spcBef>
              <a:spcAft>
                <a:spcPts val="0"/>
              </a:spcAft>
              <a:buClr>
                <a:srgbClr val="152B48"/>
              </a:buClr>
              <a:buSzPts val="1600"/>
              <a:buNone/>
              <a:defRPr sz="1600"/>
            </a:lvl4pPr>
            <a:lvl5pPr lvl="4" algn="ctr">
              <a:lnSpc>
                <a:spcPct val="90000"/>
              </a:lnSpc>
              <a:spcBef>
                <a:spcPts val="500"/>
              </a:spcBef>
              <a:spcAft>
                <a:spcPts val="0"/>
              </a:spcAft>
              <a:buClr>
                <a:srgbClr val="152B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1pPr>
            <a:lvl2pPr marL="0" lvl="1"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2pPr>
            <a:lvl3pPr marL="0" lvl="2"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3pPr>
            <a:lvl4pPr marL="0" lvl="3"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4pPr>
            <a:lvl5pPr marL="0" lvl="4"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5pPr>
            <a:lvl6pPr marL="0" lvl="5"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6pPr>
            <a:lvl7pPr marL="0" lvl="6"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7pPr>
            <a:lvl8pPr marL="0" lvl="7"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8pPr>
            <a:lvl9pPr marL="0" lvl="8"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p:cSld name="Dos objetos">
    <p:spTree>
      <p:nvGrpSpPr>
        <p:cNvPr id="1" name="Shape 27"/>
        <p:cNvGrpSpPr/>
        <p:nvPr/>
      </p:nvGrpSpPr>
      <p:grpSpPr>
        <a:xfrm>
          <a:off x="0" y="0"/>
          <a:ext cx="0" cy="0"/>
          <a:chOff x="0" y="0"/>
          <a:chExt cx="0" cy="0"/>
        </a:xfrm>
      </p:grpSpPr>
      <p:sp>
        <p:nvSpPr>
          <p:cNvPr id="28" name="Google Shape;28;p2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7"/>
          <p:cNvSpPr txBox="1">
            <a:spLocks noGrp="1"/>
          </p:cNvSpPr>
          <p:nvPr>
            <p:ph type="body" idx="1"/>
          </p:nvPr>
        </p:nvSpPr>
        <p:spPr>
          <a:xfrm>
            <a:off x="4591878" y="1825625"/>
            <a:ext cx="676192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1pPr>
            <a:lvl2pPr marL="0" lvl="1"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2pPr>
            <a:lvl3pPr marL="0" lvl="2"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3pPr>
            <a:lvl4pPr marL="0" lvl="3"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4pPr>
            <a:lvl5pPr marL="0" lvl="4"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5pPr>
            <a:lvl6pPr marL="0" lvl="5"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6pPr>
            <a:lvl7pPr marL="0" lvl="6"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7pPr>
            <a:lvl8pPr marL="0" lvl="7"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8pPr>
            <a:lvl9pPr marL="0" lvl="8"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1615670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FE39D38A-8079-42FA-BE0F-7354ADF7C9C2}" type="datetimeFigureOut">
              <a:rPr lang="es-CO" smtClean="0"/>
              <a:t>22/10/2021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4CD288C9-5B3F-4299-BEEE-21C009DBBA06}" type="slidenum">
              <a:rPr lang="es-CO" smtClean="0"/>
              <a:t>‹Nº›</a:t>
            </a:fld>
            <a:endParaRPr lang="es-CO"/>
          </a:p>
        </p:txBody>
      </p:sp>
    </p:spTree>
    <p:extLst>
      <p:ext uri="{BB962C8B-B14F-4D97-AF65-F5344CB8AC3E}">
        <p14:creationId xmlns:p14="http://schemas.microsoft.com/office/powerpoint/2010/main" val="3787252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0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AAA7"/>
              </a:buClr>
              <a:buSzPts val="4400"/>
              <a:buFont typeface="Montserrat"/>
              <a:buNone/>
              <a:defRPr sz="4400" b="1" i="0" u="none" strike="noStrike" cap="none">
                <a:solidFill>
                  <a:srgbClr val="00AAA7"/>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9"/>
          <p:cNvSpPr txBox="1">
            <a:spLocks noGrp="1"/>
          </p:cNvSpPr>
          <p:nvPr>
            <p:ph type="body" idx="1"/>
          </p:nvPr>
        </p:nvSpPr>
        <p:spPr>
          <a:xfrm>
            <a:off x="4263888" y="1825625"/>
            <a:ext cx="7033590" cy="453072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1pPr>
            <a:lvl2pPr marL="914400" marR="0" lvl="1"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3pPr>
            <a:lvl4pPr marL="1828800" marR="0" lvl="3"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4pPr>
            <a:lvl5pPr marL="2286000" marR="0" lvl="4"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arget="../media/image93.jpeg" Type="http://schemas.openxmlformats.org/officeDocument/2006/relationships/image"/><Relationship Id="rId1" Target="../slideLayouts/slideLayout2.xml" Type="http://schemas.openxmlformats.org/officeDocument/2006/relationships/slideLayout"/></Relationships>
</file>

<file path=ppt/slides/_rels/slide10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108.xml.rels><?xml version="1.0" encoding="UTF-8" standalone="yes" ?><Relationships xmlns="http://schemas.openxmlformats.org/package/2006/relationships"><Relationship Id="rId2" Target="../media/image96.jpeg" Type="http://schemas.openxmlformats.org/officeDocument/2006/relationships/image"/><Relationship Id="rId1" Target="../slideLayouts/slideLayout2.xml" Type="http://schemas.openxmlformats.org/officeDocument/2006/relationships/slideLayout"/></Relationships>
</file>

<file path=ppt/slides/_rels/slide10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arget="../media/image12.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11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arget="../media/image99.jpeg" Type="http://schemas.openxmlformats.org/officeDocument/2006/relationships/image"/><Relationship Id="rId1" Target="../slideLayouts/slideLayout2.xml" Type="http://schemas.openxmlformats.org/officeDocument/2006/relationships/slideLayout"/></Relationships>
</file>

<file path=ppt/slides/_rels/slide112.xml.rels><?xml version="1.0" encoding="UTF-8" standalone="yes" ?><Relationships xmlns="http://schemas.openxmlformats.org/package/2006/relationships"><Relationship Id="rId2" Target="../media/image100.jpeg" Type="http://schemas.openxmlformats.org/officeDocument/2006/relationships/image"/><Relationship Id="rId1" Target="../slideLayouts/slideLayout2.xml" Type="http://schemas.openxmlformats.org/officeDocument/2006/relationships/slideLayout"/></Relationships>
</file>

<file path=ppt/slides/_rels/slide113.xml.rels><?xml version="1.0" encoding="UTF-8" standalone="yes" ?><Relationships xmlns="http://schemas.openxmlformats.org/package/2006/relationships"><Relationship Id="rId2" Target="../media/image101.jpeg" Type="http://schemas.openxmlformats.org/officeDocument/2006/relationships/image"/><Relationship Id="rId1" Target="../slideLayouts/slideLayout2.xml" Type="http://schemas.openxmlformats.org/officeDocument/2006/relationships/slideLayout"/></Relationships>
</file>

<file path=ppt/slides/_rels/slide114.xml.rels><?xml version="1.0" encoding="UTF-8" standalone="yes" ?><Relationships xmlns="http://schemas.openxmlformats.org/package/2006/relationships"><Relationship Id="rId2" Target="../media/image102.jpeg" Type="http://schemas.openxmlformats.org/officeDocument/2006/relationships/image"/><Relationship Id="rId1" Target="../slideLayouts/slideLayout2.xml" Type="http://schemas.openxmlformats.org/officeDocument/2006/relationships/slideLayout"/></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arget="../media/image103.jpeg" Type="http://schemas.openxmlformats.org/officeDocument/2006/relationships/image"/><Relationship Id="rId1" Target="../slideLayouts/slideLayout2.xml" Type="http://schemas.openxmlformats.org/officeDocument/2006/relationships/slideLayout"/></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arget="../media/image105.jpeg" Type="http://schemas.openxmlformats.org/officeDocument/2006/relationships/image"/><Relationship Id="rId2" Target="../media/image104.jpeg" Type="http://schemas.openxmlformats.org/officeDocument/2006/relationships/image"/><Relationship Id="rId1" Target="../slideLayouts/slideLayout2.xml" Type="http://schemas.openxmlformats.org/officeDocument/2006/relationships/slideLayout"/><Relationship Id="rId4" Target="../media/image106.png" Type="http://schemas.openxmlformats.org/officeDocument/2006/relationships/image"/></Relationships>
</file>

<file path=ppt/slides/_rels/slide121.xml.rels><?xml version="1.0" encoding="UTF-8" standalone="yes" ?><Relationships xmlns="http://schemas.openxmlformats.org/package/2006/relationships"><Relationship Id="rId3" Target="../media/image108.jpeg" Type="http://schemas.openxmlformats.org/officeDocument/2006/relationships/image"/><Relationship Id="rId2" Target="../media/image107.png" Type="http://schemas.openxmlformats.org/officeDocument/2006/relationships/image"/><Relationship Id="rId1" Target="../slideLayouts/slideLayout2.xml" Type="http://schemas.openxmlformats.org/officeDocument/2006/relationships/slideLayout"/></Relationships>
</file>

<file path=ppt/slides/_rels/slide12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19.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arget="../media/image20.jpe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arget="../media/image25.jpe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26.jpeg" Type="http://schemas.openxmlformats.org/officeDocument/2006/relationships/imag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27.jpe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arget="../media/hdphoto1.wdp" Type="http://schemas.microsoft.com/office/2007/relationships/hdphoto"/><Relationship Id="rId2" Target="../media/image4.jpeg"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2" Target="../media/image29.jpe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arget="../media/image31.jpeg" Type="http://schemas.openxmlformats.org/officeDocument/2006/relationships/imag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arget="../media/image35.jpeg" Type="http://schemas.openxmlformats.org/officeDocument/2006/relationships/image"/><Relationship Id="rId1" Target="../slideLayouts/slideLayout2.xml" Type="http://schemas.openxmlformats.org/officeDocument/2006/relationships/slideLayout"/></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arget="../media/image42.jpeg" Type="http://schemas.openxmlformats.org/officeDocument/2006/relationships/image"/><Relationship Id="rId1" Target="../slideLayouts/slideLayout2.xml" Type="http://schemas.openxmlformats.org/officeDocument/2006/relationships/slideLayout"/></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arget="../media/image45.jpe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arget="../media/image46.jpeg" Type="http://schemas.openxmlformats.org/officeDocument/2006/relationships/image"/><Relationship Id="rId1" Target="../slideLayouts/slideLayout2.xml" Type="http://schemas.openxmlformats.org/officeDocument/2006/relationships/slideLayout"/></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arget="../media/image48.jpeg" Type="http://schemas.openxmlformats.org/officeDocument/2006/relationships/image"/><Relationship Id="rId1" Target="../slideLayouts/slideLayout2.xml" Type="http://schemas.openxmlformats.org/officeDocument/2006/relationships/slideLayout"/></Relationships>
</file>

<file path=ppt/slides/_rels/slide53.xml.rels><?xml version="1.0" encoding="UTF-8" standalone="yes" ?><Relationships xmlns="http://schemas.openxmlformats.org/package/2006/relationships"><Relationship Id="rId2" Target="../media/image49.jpeg" Type="http://schemas.openxmlformats.org/officeDocument/2006/relationships/image"/><Relationship Id="rId1" Target="../slideLayouts/slideLayout2.xml" Type="http://schemas.openxmlformats.org/officeDocument/2006/relationships/slideLayout"/></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arget="../media/image53.jpeg" Type="http://schemas.openxmlformats.org/officeDocument/2006/relationships/image"/><Relationship Id="rId2" Target="../media/image52.jpeg" Type="http://schemas.openxmlformats.org/officeDocument/2006/relationships/image"/><Relationship Id="rId1" Target="../slideLayouts/slideLayout2.xml" Type="http://schemas.openxmlformats.org/officeDocument/2006/relationships/slideLayout"/></Relationships>
</file>

<file path=ppt/slides/_rels/slide58.xml.rels><?xml version="1.0" encoding="UTF-8" standalone="yes" ?><Relationships xmlns="http://schemas.openxmlformats.org/package/2006/relationships"><Relationship Id="rId3" Target="../media/image54.jpe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59.xml.rels><?xml version="1.0" encoding="UTF-8" standalone="yes" ?><Relationships xmlns="http://schemas.openxmlformats.org/package/2006/relationships"><Relationship Id="rId2" Target="../media/image55.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arget="../media/image57.jpeg" Type="http://schemas.openxmlformats.org/officeDocument/2006/relationships/image"/><Relationship Id="rId2" Target="../media/image56.jpeg" Type="http://schemas.openxmlformats.org/officeDocument/2006/relationships/image"/><Relationship Id="rId1" Target="../slideLayouts/slideLayout2.xml" Type="http://schemas.openxmlformats.org/officeDocument/2006/relationships/slideLayout"/></Relationships>
</file>

<file path=ppt/slides/_rels/slide61.xml.rels><?xml version="1.0" encoding="UTF-8" standalone="yes" ?><Relationships xmlns="http://schemas.openxmlformats.org/package/2006/relationships"><Relationship Id="rId2" Target="../media/image58.jpeg" Type="http://schemas.openxmlformats.org/officeDocument/2006/relationships/image"/><Relationship Id="rId1" Target="../slideLayouts/slideLayout2.xml" Type="http://schemas.openxmlformats.org/officeDocument/2006/relationships/slideLayout"/></Relationships>
</file>

<file path=ppt/slides/_rels/slide62.xml.rels><?xml version="1.0" encoding="UTF-8" standalone="yes" ?><Relationships xmlns="http://schemas.openxmlformats.org/package/2006/relationships"><Relationship Id="rId2" Target="../media/image59.jpeg" Type="http://schemas.openxmlformats.org/officeDocument/2006/relationships/image"/><Relationship Id="rId1" Target="../slideLayouts/slideLayout2.xml" Type="http://schemas.openxmlformats.org/officeDocument/2006/relationships/slideLayout"/></Relationships>
</file>

<file path=ppt/slides/_rels/slide63.xml.rels><?xml version="1.0" encoding="UTF-8" standalone="yes" ?><Relationships xmlns="http://schemas.openxmlformats.org/package/2006/relationships"><Relationship Id="rId2" Target="../media/image60.jpeg" Type="http://schemas.openxmlformats.org/officeDocument/2006/relationships/image"/><Relationship Id="rId1" Target="../slideLayouts/slideLayout2.xml" Type="http://schemas.openxmlformats.org/officeDocument/2006/relationships/slideLayout"/></Relationships>
</file>

<file path=ppt/slides/_rels/slide64.xml.rels><?xml version="1.0" encoding="UTF-8" standalone="yes" ?><Relationships xmlns="http://schemas.openxmlformats.org/package/2006/relationships"><Relationship Id="rId2" Target="../media/image60.jpeg" Type="http://schemas.openxmlformats.org/officeDocument/2006/relationships/image"/><Relationship Id="rId1" Target="../slideLayouts/slideLayout2.xml" Type="http://schemas.openxmlformats.org/officeDocument/2006/relationships/slideLayout"/></Relationships>
</file>

<file path=ppt/slides/_rels/slide65.xml.rels><?xml version="1.0" encoding="UTF-8" standalone="yes" ?><Relationships xmlns="http://schemas.openxmlformats.org/package/2006/relationships"><Relationship Id="rId2" Target="../media/image60.jpeg" Type="http://schemas.openxmlformats.org/officeDocument/2006/relationships/image"/><Relationship Id="rId1" Target="../slideLayouts/slideLayout2.xml" Type="http://schemas.openxmlformats.org/officeDocument/2006/relationships/slideLayout"/></Relationships>
</file>

<file path=ppt/slides/_rels/slide66.xml.rels><?xml version="1.0" encoding="UTF-8" standalone="yes" ?><Relationships xmlns="http://schemas.openxmlformats.org/package/2006/relationships"><Relationship Id="rId2" Target="../media/image60.jpeg" Type="http://schemas.openxmlformats.org/officeDocument/2006/relationships/image"/><Relationship Id="rId1" Target="../slideLayouts/slideLayout2.xml" Type="http://schemas.openxmlformats.org/officeDocument/2006/relationships/slideLayout"/></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arget="../media/image60.jpeg" Type="http://schemas.openxmlformats.org/officeDocument/2006/relationships/image"/><Relationship Id="rId1" Target="../slideLayouts/slideLayout2.xml" Type="http://schemas.openxmlformats.org/officeDocument/2006/relationships/slideLayout"/></Relationships>
</file>

<file path=ppt/slides/_rels/slide69.xml.rels><?xml version="1.0" encoding="UTF-8" standalone="yes" ?><Relationships xmlns="http://schemas.openxmlformats.org/package/2006/relationships"><Relationship Id="rId2" Target="../media/image60.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arget="../media/image60.jpeg" Type="http://schemas.openxmlformats.org/officeDocument/2006/relationships/image"/><Relationship Id="rId1" Target="../slideLayouts/slideLayout2.xml" Type="http://schemas.openxmlformats.org/officeDocument/2006/relationships/slideLayout"/></Relationships>
</file>

<file path=ppt/slides/_rels/slide71.xml.rels><?xml version="1.0" encoding="UTF-8" standalone="yes" ?><Relationships xmlns="http://schemas.openxmlformats.org/package/2006/relationships"><Relationship Id="rId2" Target="../media/image61.jpeg" Type="http://schemas.openxmlformats.org/officeDocument/2006/relationships/image"/><Relationship Id="rId1" Target="../slideLayouts/slideLayout2.xml" Type="http://schemas.openxmlformats.org/officeDocument/2006/relationships/slideLayout"/></Relationships>
</file>

<file path=ppt/slides/_rels/slide7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arget="../media/image64.jpeg" Type="http://schemas.openxmlformats.org/officeDocument/2006/relationships/image"/><Relationship Id="rId2" Target="../media/image63.png" Type="http://schemas.openxmlformats.org/officeDocument/2006/relationships/image"/><Relationship Id="rId1" Target="../slideLayouts/slideLayout2.xml" Type="http://schemas.openxmlformats.org/officeDocument/2006/relationships/slideLayout"/></Relationships>
</file>

<file path=ppt/slides/_rels/slide74.xml.rels><?xml version="1.0" encoding="UTF-8" standalone="yes" ?><Relationships xmlns="http://schemas.openxmlformats.org/package/2006/relationships"><Relationship Id="rId2" Target="../media/image65.jpeg" Type="http://schemas.openxmlformats.org/officeDocument/2006/relationships/image"/><Relationship Id="rId1" Target="../slideLayouts/slideLayout2.xml" Type="http://schemas.openxmlformats.org/officeDocument/2006/relationships/slideLayout"/></Relationships>
</file>

<file path=ppt/slides/_rels/slide75.xml.rels><?xml version="1.0" encoding="UTF-8" standalone="yes" ?><Relationships xmlns="http://schemas.openxmlformats.org/package/2006/relationships"><Relationship Id="rId2" Target="../media/image66.jpeg" Type="http://schemas.openxmlformats.org/officeDocument/2006/relationships/image"/><Relationship Id="rId1" Target="../slideLayouts/slideLayout2.xml" Type="http://schemas.openxmlformats.org/officeDocument/2006/relationships/slideLayout"/></Relationships>
</file>

<file path=ppt/slides/_rels/slide7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2" Target="../media/image68.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arget="../media/image69.jpeg" Type="http://schemas.openxmlformats.org/officeDocument/2006/relationships/image"/><Relationship Id="rId1" Target="../slideLayouts/slideLayout2.xml" Type="http://schemas.openxmlformats.org/officeDocument/2006/relationships/slideLayout"/></Relationships>
</file>

<file path=ppt/slides/_rels/slide81.xml.rels><?xml version="1.0" encoding="UTF-8" standalone="yes" ?><Relationships xmlns="http://schemas.openxmlformats.org/package/2006/relationships"><Relationship Id="rId3" Target="../media/image71.jpeg" Type="http://schemas.openxmlformats.org/officeDocument/2006/relationships/image"/><Relationship Id="rId2" Target="../media/image70.png" Type="http://schemas.openxmlformats.org/officeDocument/2006/relationships/image"/><Relationship Id="rId1" Target="../slideLayouts/slideLayout2.xml" Type="http://schemas.openxmlformats.org/officeDocument/2006/relationships/slideLayout"/></Relationships>
</file>

<file path=ppt/slides/_rels/slide82.xml.rels><?xml version="1.0" encoding="UTF-8" standalone="yes" ?><Relationships xmlns="http://schemas.openxmlformats.org/package/2006/relationships"><Relationship Id="rId3" Target="../media/image73.jpeg" Type="http://schemas.openxmlformats.org/officeDocument/2006/relationships/image"/><Relationship Id="rId2" Target="../media/image72.png" Type="http://schemas.openxmlformats.org/officeDocument/2006/relationships/image"/><Relationship Id="rId1" Target="../slideLayouts/slideLayout2.xml" Type="http://schemas.openxmlformats.org/officeDocument/2006/relationships/slideLayout"/></Relationships>
</file>

<file path=ppt/slides/_rels/slide83.xml.rels><?xml version="1.0" encoding="UTF-8" standalone="yes" ?><Relationships xmlns="http://schemas.openxmlformats.org/package/2006/relationships"><Relationship Id="rId3" Target="../media/image75.jpeg" Type="http://schemas.openxmlformats.org/officeDocument/2006/relationships/image"/><Relationship Id="rId2" Target="../media/image74.jpeg" Type="http://schemas.openxmlformats.org/officeDocument/2006/relationships/image"/><Relationship Id="rId1" Target="../slideLayouts/slideLayout2.xml" Type="http://schemas.openxmlformats.org/officeDocument/2006/relationships/slideLayout"/><Relationship Id="rId4" Target="../media/image76.jpeg" Type="http://schemas.openxmlformats.org/officeDocument/2006/relationships/image"/></Relationships>
</file>

<file path=ppt/slides/_rels/slide84.xml.rels><?xml version="1.0" encoding="UTF-8" standalone="yes" ?><Relationships xmlns="http://schemas.openxmlformats.org/package/2006/relationships"><Relationship Id="rId3" Target="../media/image78.png" Type="http://schemas.openxmlformats.org/officeDocument/2006/relationships/image"/><Relationship Id="rId2" Target="../media/image77.jpeg" Type="http://schemas.openxmlformats.org/officeDocument/2006/relationships/image"/><Relationship Id="rId1" Target="../slideLayouts/slideLayout2.xml" Type="http://schemas.openxmlformats.org/officeDocument/2006/relationships/slideLayout"/></Relationships>
</file>

<file path=ppt/slides/_rels/slide85.xml.rels><?xml version="1.0" encoding="UTF-8" standalone="yes" ?><Relationships xmlns="http://schemas.openxmlformats.org/package/2006/relationships"><Relationship Id="rId2" Target="../media/image79.jpeg" Type="http://schemas.openxmlformats.org/officeDocument/2006/relationships/image"/><Relationship Id="rId1" Target="../slideLayouts/slideLayout2.xml" Type="http://schemas.openxmlformats.org/officeDocument/2006/relationships/slideLayout"/></Relationships>
</file>

<file path=ppt/slides/_rels/slide86.xml.rels><?xml version="1.0" encoding="UTF-8" standalone="yes" ?><Relationships xmlns="http://schemas.openxmlformats.org/package/2006/relationships"><Relationship Id="rId2" Target="../media/image80.jpeg" Type="http://schemas.openxmlformats.org/officeDocument/2006/relationships/image"/><Relationship Id="rId1" Target="../slideLayouts/slideLayout2.xml" Type="http://schemas.openxmlformats.org/officeDocument/2006/relationships/slideLayout"/></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arget="../media/image81.jpeg" Type="http://schemas.openxmlformats.org/officeDocument/2006/relationships/image"/><Relationship Id="rId1" Target="../slideLayouts/slideLayout2.xml" Type="http://schemas.openxmlformats.org/officeDocument/2006/relationships/slideLayout"/></Relationships>
</file>

<file path=ppt/slides/_rels/slide8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arget="../media/image84.jpeg" Type="http://schemas.openxmlformats.org/officeDocument/2006/relationships/image"/><Relationship Id="rId1" Target="../slideLayouts/slideLayout2.xml" Type="http://schemas.openxmlformats.org/officeDocument/2006/relationships/slideLayout"/></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arget="../media/image88.jpeg" Type="http://schemas.openxmlformats.org/officeDocument/2006/relationships/image"/><Relationship Id="rId1" Target="../slideLayouts/slideLayout2.xml" Type="http://schemas.openxmlformats.org/officeDocument/2006/relationships/slideLayout"/></Relationships>
</file>

<file path=ppt/slides/_rels/slide9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ED504-4CE7-4549-ABE6-F7A463DFA2D3}"/>
              </a:ext>
            </a:extLst>
          </p:cNvPr>
          <p:cNvSpPr>
            <a:spLocks noGrp="1"/>
          </p:cNvSpPr>
          <p:nvPr>
            <p:ph type="ctrTitle"/>
          </p:nvPr>
        </p:nvSpPr>
        <p:spPr>
          <a:xfrm>
            <a:off x="1378743" y="1041400"/>
            <a:ext cx="9434513" cy="2387600"/>
          </a:xfrm>
        </p:spPr>
        <p:txBody>
          <a:bodyPr>
            <a:noAutofit/>
          </a:bodyPr>
          <a:lstStyle/>
          <a:p>
            <a:pPr>
              <a:lnSpc>
                <a:spcPct val="100000"/>
              </a:lnSpc>
            </a:pPr>
            <a:r>
              <a:rPr lang="es-CO" sz="4400" dirty="0"/>
              <a:t>GENERALIDADES DEL APARATO CARDIOVASCULAR</a:t>
            </a:r>
          </a:p>
        </p:txBody>
      </p:sp>
      <p:sp>
        <p:nvSpPr>
          <p:cNvPr id="3" name="Subtítulo 2">
            <a:extLst>
              <a:ext uri="{FF2B5EF4-FFF2-40B4-BE49-F238E27FC236}">
                <a16:creationId xmlns:a16="http://schemas.microsoft.com/office/drawing/2014/main" id="{F6E9D139-F142-4B02-95EB-868CF0EFF2B4}"/>
              </a:ext>
            </a:extLst>
          </p:cNvPr>
          <p:cNvSpPr>
            <a:spLocks noGrp="1"/>
          </p:cNvSpPr>
          <p:nvPr>
            <p:ph type="subTitle" idx="1"/>
          </p:nvPr>
        </p:nvSpPr>
        <p:spPr>
          <a:xfrm>
            <a:off x="2781299" y="3626325"/>
            <a:ext cx="6629400" cy="1655762"/>
          </a:xfrm>
        </p:spPr>
        <p:txBody>
          <a:bodyPr>
            <a:normAutofit/>
          </a:bodyPr>
          <a:lstStyle/>
          <a:p>
            <a:pPr>
              <a:lnSpc>
                <a:spcPct val="100000"/>
              </a:lnSpc>
            </a:pPr>
            <a:r>
              <a:rPr lang="es-CO" sz="2000" b="1" dirty="0"/>
              <a:t>Por: Alejandro Cardona Palacio</a:t>
            </a:r>
          </a:p>
          <a:p>
            <a:pPr>
              <a:lnSpc>
                <a:spcPct val="100000"/>
              </a:lnSpc>
            </a:pPr>
            <a:r>
              <a:rPr lang="es-CO" sz="2000" b="1" dirty="0"/>
              <a:t>Residente de patología, </a:t>
            </a:r>
            <a:r>
              <a:rPr lang="es-CO" sz="2000" b="1" dirty="0" err="1"/>
              <a:t>UdeA</a:t>
            </a:r>
            <a:endParaRPr lang="es-CO" sz="2000" b="1" dirty="0"/>
          </a:p>
          <a:p>
            <a:pPr>
              <a:lnSpc>
                <a:spcPct val="100000"/>
              </a:lnSpc>
            </a:pPr>
            <a:r>
              <a:rPr lang="es-CO" sz="2000" b="1" dirty="0"/>
              <a:t>Médico general, UPB</a:t>
            </a:r>
          </a:p>
          <a:p>
            <a:pPr>
              <a:lnSpc>
                <a:spcPct val="100000"/>
              </a:lnSpc>
            </a:pPr>
            <a:endParaRPr lang="es-CO" sz="2000" b="1" dirty="0"/>
          </a:p>
        </p:txBody>
      </p:sp>
    </p:spTree>
    <p:extLst>
      <p:ext uri="{BB962C8B-B14F-4D97-AF65-F5344CB8AC3E}">
        <p14:creationId xmlns:p14="http://schemas.microsoft.com/office/powerpoint/2010/main" val="122708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0822E-3513-41E1-B4A2-671445F154B4}"/>
              </a:ext>
            </a:extLst>
          </p:cNvPr>
          <p:cNvSpPr>
            <a:spLocks noGrp="1"/>
          </p:cNvSpPr>
          <p:nvPr>
            <p:ph type="title"/>
          </p:nvPr>
        </p:nvSpPr>
        <p:spPr>
          <a:xfrm>
            <a:off x="652462" y="0"/>
            <a:ext cx="10515600" cy="1325563"/>
          </a:xfrm>
        </p:spPr>
        <p:txBody>
          <a:bodyPr/>
          <a:lstStyle/>
          <a:p>
            <a:r>
              <a:rPr lang="es-CO" dirty="0"/>
              <a:t>Función del pericardio</a:t>
            </a:r>
          </a:p>
        </p:txBody>
      </p:sp>
      <p:sp>
        <p:nvSpPr>
          <p:cNvPr id="3" name="Marcador de texto 2">
            <a:extLst>
              <a:ext uri="{FF2B5EF4-FFF2-40B4-BE49-F238E27FC236}">
                <a16:creationId xmlns:a16="http://schemas.microsoft.com/office/drawing/2014/main" id="{915E8C4B-0DFA-42F3-B429-4935191C49AE}"/>
              </a:ext>
            </a:extLst>
          </p:cNvPr>
          <p:cNvSpPr>
            <a:spLocks noGrp="1"/>
          </p:cNvSpPr>
          <p:nvPr>
            <p:ph type="body" idx="1"/>
          </p:nvPr>
        </p:nvSpPr>
        <p:spPr>
          <a:xfrm>
            <a:off x="838200" y="1253331"/>
            <a:ext cx="10701338" cy="4351338"/>
          </a:xfrm>
        </p:spPr>
        <p:txBody>
          <a:bodyPr/>
          <a:lstStyle/>
          <a:p>
            <a:pPr algn="just">
              <a:lnSpc>
                <a:spcPct val="100000"/>
              </a:lnSpc>
            </a:pPr>
            <a:r>
              <a:rPr lang="es-MX" b="0" i="0" dirty="0">
                <a:solidFill>
                  <a:srgbClr val="142B48"/>
                </a:solidFill>
                <a:effectLst/>
                <a:latin typeface="Montserrat" panose="00000500000000000000" pitchFamily="50" charset="0"/>
              </a:rPr>
              <a:t>Ayuda a mantener la relación presión-volumen.</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Con</a:t>
            </a:r>
            <a:r>
              <a:rPr lang="es-MX" dirty="0">
                <a:solidFill>
                  <a:srgbClr val="142B48"/>
                </a:solidFill>
                <a:latin typeface="Montserrat" panose="00000500000000000000" pitchFamily="50" charset="0"/>
              </a:rPr>
              <a:t>trol de </a:t>
            </a:r>
            <a:r>
              <a:rPr lang="es-MX" b="0" i="0" dirty="0">
                <a:solidFill>
                  <a:srgbClr val="142B48"/>
                </a:solidFill>
                <a:effectLst/>
                <a:latin typeface="Montserrat" panose="00000500000000000000" pitchFamily="50" charset="0"/>
              </a:rPr>
              <a:t>la distensibilidad cardíaca, y transmite al corazón las variaciones de la presión intratorácica.</a:t>
            </a:r>
            <a:endParaRPr lang="es-MX" dirty="0">
              <a:solidFill>
                <a:srgbClr val="142B48"/>
              </a:solidFill>
              <a:latin typeface="Montserrat" panose="00000500000000000000" pitchFamily="50" charset="0"/>
            </a:endParaRPr>
          </a:p>
          <a:p>
            <a:pPr algn="just">
              <a:lnSpc>
                <a:spcPct val="100000"/>
              </a:lnSpc>
            </a:pPr>
            <a:r>
              <a:rPr lang="es-MX" dirty="0">
                <a:solidFill>
                  <a:srgbClr val="142B48"/>
                </a:solidFill>
                <a:latin typeface="Montserrat" panose="00000500000000000000" pitchFamily="50" charset="0"/>
              </a:rPr>
              <a:t>El v</a:t>
            </a:r>
            <a:r>
              <a:rPr lang="es-MX" b="0" i="0" dirty="0">
                <a:solidFill>
                  <a:srgbClr val="142B48"/>
                </a:solidFill>
                <a:effectLst/>
                <a:latin typeface="Montserrat" panose="00000500000000000000" pitchFamily="50" charset="0"/>
              </a:rPr>
              <a:t>olumen del pericardio supera los 200 ml:  el retorno venoso y el volumen latido disminuyen de manera significativa.</a:t>
            </a:r>
            <a:endParaRPr lang="es-CO" dirty="0">
              <a:solidFill>
                <a:srgbClr val="142B48"/>
              </a:solidFill>
            </a:endParaRPr>
          </a:p>
        </p:txBody>
      </p:sp>
      <p:pic>
        <p:nvPicPr>
          <p:cNvPr id="4" name="Imagen 3">
            <a:extLst>
              <a:ext uri="{FF2B5EF4-FFF2-40B4-BE49-F238E27FC236}">
                <a16:creationId xmlns:a16="http://schemas.microsoft.com/office/drawing/2014/main" id="{58689BB7-E69C-414D-A742-CEA2C3A7CC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611748"/>
            <a:ext cx="4248150" cy="2996794"/>
          </a:xfrm>
          <a:prstGeom prst="rect">
            <a:avLst/>
          </a:prstGeom>
        </p:spPr>
      </p:pic>
    </p:spTree>
    <p:extLst>
      <p:ext uri="{BB962C8B-B14F-4D97-AF65-F5344CB8AC3E}">
        <p14:creationId xmlns:p14="http://schemas.microsoft.com/office/powerpoint/2010/main" val="429217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F2BC9-8760-4898-8BE0-00A15673B0A2}"/>
              </a:ext>
            </a:extLst>
          </p:cNvPr>
          <p:cNvSpPr>
            <a:spLocks noGrp="1"/>
          </p:cNvSpPr>
          <p:nvPr>
            <p:ph type="title"/>
          </p:nvPr>
        </p:nvSpPr>
        <p:spPr>
          <a:xfrm>
            <a:off x="609600" y="189151"/>
            <a:ext cx="10515600" cy="1325563"/>
          </a:xfrm>
        </p:spPr>
        <p:txBody>
          <a:bodyPr/>
          <a:lstStyle/>
          <a:p>
            <a:r>
              <a:rPr lang="es-CO" dirty="0"/>
              <a:t>Onda c</a:t>
            </a:r>
          </a:p>
        </p:txBody>
      </p:sp>
      <p:sp>
        <p:nvSpPr>
          <p:cNvPr id="3" name="Marcador de texto 2">
            <a:extLst>
              <a:ext uri="{FF2B5EF4-FFF2-40B4-BE49-F238E27FC236}">
                <a16:creationId xmlns:a16="http://schemas.microsoft.com/office/drawing/2014/main" id="{FAFD83D2-5450-4B85-86B6-EE632FE6498F}"/>
              </a:ext>
            </a:extLst>
          </p:cNvPr>
          <p:cNvSpPr>
            <a:spLocks noGrp="1"/>
          </p:cNvSpPr>
          <p:nvPr>
            <p:ph type="body" idx="1"/>
          </p:nvPr>
        </p:nvSpPr>
        <p:spPr>
          <a:xfrm>
            <a:off x="4934778" y="1725613"/>
            <a:ext cx="6761922" cy="4351338"/>
          </a:xfrm>
        </p:spPr>
        <p:txBody>
          <a:bodyPr>
            <a:normAutofit lnSpcReduction="10000"/>
          </a:bodyPr>
          <a:lstStyle/>
          <a:p>
            <a:pPr algn="just">
              <a:lnSpc>
                <a:spcPct val="100000"/>
              </a:lnSpc>
            </a:pPr>
            <a:r>
              <a:rPr lang="es-MX" dirty="0">
                <a:solidFill>
                  <a:srgbClr val="142B48"/>
                </a:solidFill>
                <a:latin typeface="Montserrat" panose="00000500000000000000" pitchFamily="50" charset="0"/>
              </a:rPr>
              <a:t>S</a:t>
            </a:r>
            <a:r>
              <a:rPr lang="es-MX" b="0" i="0" dirty="0">
                <a:solidFill>
                  <a:srgbClr val="142B48"/>
                </a:solidFill>
                <a:effectLst/>
                <a:latin typeface="Montserrat" panose="00000500000000000000" pitchFamily="50" charset="0"/>
              </a:rPr>
              <a:t>e debe a la protrusión de la válvula tricúspide cerrada hacia la aurícula derecha durante la fase de contracción isovolumétrica ventricular.</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El descenso de la presión yugular observado entre las ondas </a:t>
            </a:r>
            <a:r>
              <a:rPr lang="es-MX" b="0" i="1" dirty="0">
                <a:solidFill>
                  <a:srgbClr val="142B48"/>
                </a:solidFill>
                <a:effectLst/>
                <a:latin typeface="Montserrat" panose="00000500000000000000" pitchFamily="50" charset="0"/>
              </a:rPr>
              <a:t>a</a:t>
            </a:r>
            <a:r>
              <a:rPr lang="es-MX" b="0" i="0" dirty="0">
                <a:solidFill>
                  <a:srgbClr val="142B48"/>
                </a:solidFill>
                <a:effectLst/>
                <a:latin typeface="Montserrat" panose="00000500000000000000" pitchFamily="50" charset="0"/>
              </a:rPr>
              <a:t> y </a:t>
            </a:r>
            <a:r>
              <a:rPr lang="es-MX" b="0" i="1" dirty="0">
                <a:solidFill>
                  <a:srgbClr val="142B48"/>
                </a:solidFill>
                <a:effectLst/>
                <a:latin typeface="Montserrat" panose="00000500000000000000" pitchFamily="50" charset="0"/>
              </a:rPr>
              <a:t>c</a:t>
            </a:r>
            <a:r>
              <a:rPr lang="es-MX" b="0" i="0" dirty="0">
                <a:solidFill>
                  <a:srgbClr val="142B48"/>
                </a:solidFill>
                <a:effectLst/>
                <a:latin typeface="Montserrat" panose="00000500000000000000" pitchFamily="50" charset="0"/>
              </a:rPr>
              <a:t> refleja la relajación de la aurícula derecha antes del cierre de la válvula tricúspide.</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El descenso de la presión yugular observado entre las ondas </a:t>
            </a:r>
            <a:r>
              <a:rPr lang="es-MX" b="0" i="1" dirty="0">
                <a:solidFill>
                  <a:srgbClr val="142B48"/>
                </a:solidFill>
                <a:effectLst/>
                <a:latin typeface="Montserrat" panose="00000500000000000000" pitchFamily="50" charset="0"/>
              </a:rPr>
              <a:t>a</a:t>
            </a:r>
            <a:r>
              <a:rPr lang="es-MX" b="0" i="0" dirty="0">
                <a:solidFill>
                  <a:srgbClr val="142B48"/>
                </a:solidFill>
                <a:effectLst/>
                <a:latin typeface="Montserrat" panose="00000500000000000000" pitchFamily="50" charset="0"/>
              </a:rPr>
              <a:t> y </a:t>
            </a:r>
            <a:r>
              <a:rPr lang="es-MX" b="0" i="1" dirty="0">
                <a:solidFill>
                  <a:srgbClr val="142B48"/>
                </a:solidFill>
                <a:effectLst/>
                <a:latin typeface="Montserrat" panose="00000500000000000000" pitchFamily="50" charset="0"/>
              </a:rPr>
              <a:t>c</a:t>
            </a:r>
            <a:r>
              <a:rPr lang="es-MX" b="0" i="0" dirty="0">
                <a:solidFill>
                  <a:srgbClr val="142B48"/>
                </a:solidFill>
                <a:effectLst/>
                <a:latin typeface="Montserrat" panose="00000500000000000000" pitchFamily="50" charset="0"/>
              </a:rPr>
              <a:t> refleja la relajación de la aurícula derecha antes del cierre de la válvula tricúspide.</a:t>
            </a:r>
            <a:endParaRPr lang="es-CO" dirty="0">
              <a:solidFill>
                <a:srgbClr val="142B48"/>
              </a:solidFill>
            </a:endParaRPr>
          </a:p>
        </p:txBody>
      </p:sp>
      <p:pic>
        <p:nvPicPr>
          <p:cNvPr id="12290" name="Picture 2" descr="Figure: Ondas venosas yugulares normales - Manual MSD versión para  profesionales">
            <a:extLst>
              <a:ext uri="{FF2B5EF4-FFF2-40B4-BE49-F238E27FC236}">
                <a16:creationId xmlns:a16="http://schemas.microsoft.com/office/drawing/2014/main" id="{B86201A4-E307-4D13-82BE-662E5BD9CA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2015212"/>
            <a:ext cx="3629025"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6173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FEDED5-B2EC-4078-9EF1-DB77E563401A}"/>
              </a:ext>
            </a:extLst>
          </p:cNvPr>
          <p:cNvSpPr>
            <a:spLocks noGrp="1"/>
          </p:cNvSpPr>
          <p:nvPr>
            <p:ph type="title"/>
          </p:nvPr>
        </p:nvSpPr>
        <p:spPr>
          <a:xfrm>
            <a:off x="588377" y="18255"/>
            <a:ext cx="10515600" cy="1325563"/>
          </a:xfrm>
        </p:spPr>
        <p:txBody>
          <a:bodyPr/>
          <a:lstStyle/>
          <a:p>
            <a:r>
              <a:rPr lang="es-CO" dirty="0"/>
              <a:t>Pulso venoso</a:t>
            </a:r>
          </a:p>
        </p:txBody>
      </p:sp>
      <p:sp>
        <p:nvSpPr>
          <p:cNvPr id="3" name="Marcador de texto 2">
            <a:extLst>
              <a:ext uri="{FF2B5EF4-FFF2-40B4-BE49-F238E27FC236}">
                <a16:creationId xmlns:a16="http://schemas.microsoft.com/office/drawing/2014/main" id="{3AD7D61F-2A77-4D88-8AB7-C0F6216F20C0}"/>
              </a:ext>
            </a:extLst>
          </p:cNvPr>
          <p:cNvSpPr>
            <a:spLocks noGrp="1"/>
          </p:cNvSpPr>
          <p:nvPr>
            <p:ph type="body" idx="1"/>
          </p:nvPr>
        </p:nvSpPr>
        <p:spPr>
          <a:xfrm>
            <a:off x="5020503" y="1646157"/>
            <a:ext cx="6761922" cy="4351338"/>
          </a:xfrm>
        </p:spPr>
        <p:txBody>
          <a:bodyPr/>
          <a:lstStyle/>
          <a:p>
            <a:pPr algn="just">
              <a:lnSpc>
                <a:spcPct val="100000"/>
              </a:lnSpc>
            </a:pPr>
            <a:r>
              <a:rPr lang="es-CO" dirty="0">
                <a:solidFill>
                  <a:srgbClr val="142B48"/>
                </a:solidFill>
              </a:rPr>
              <a:t>Onda  v: </a:t>
            </a:r>
            <a:r>
              <a:rPr lang="es-MX" b="0" i="0" dirty="0">
                <a:solidFill>
                  <a:srgbClr val="142B48"/>
                </a:solidFill>
                <a:effectLst/>
                <a:latin typeface="Montserrat" panose="00000500000000000000" pitchFamily="50" charset="0"/>
              </a:rPr>
              <a:t>corresponde al llenado pasivo de la aurícula en un momento en el que la válvula tricúspide está cerrada.</a:t>
            </a:r>
          </a:p>
          <a:p>
            <a:pPr marL="114300" indent="0" algn="just">
              <a:lnSpc>
                <a:spcPct val="100000"/>
              </a:lnSpc>
              <a:buNone/>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Onda </a:t>
            </a:r>
            <a:r>
              <a:rPr lang="es-MX" b="0" i="1" dirty="0">
                <a:solidFill>
                  <a:srgbClr val="142B48"/>
                </a:solidFill>
                <a:effectLst/>
                <a:latin typeface="Montserrat" panose="00000500000000000000" pitchFamily="50" charset="0"/>
              </a:rPr>
              <a:t>y: </a:t>
            </a:r>
            <a:r>
              <a:rPr lang="es-MX" b="0" i="0" dirty="0">
                <a:solidFill>
                  <a:srgbClr val="142B48"/>
                </a:solidFill>
                <a:effectLst/>
                <a:latin typeface="Montserrat" panose="00000500000000000000" pitchFamily="50" charset="0"/>
              </a:rPr>
              <a:t>refleja la disminución de la presión en la aurícula derecha mientras la sangre pasa de la aurícula al ventrículo durante la fase de llenado ventricular rápido, una vez que se ha abierto la válvula tricúspide.</a:t>
            </a:r>
            <a:endParaRPr lang="es-CO" dirty="0">
              <a:solidFill>
                <a:srgbClr val="142B48"/>
              </a:solidFill>
            </a:endParaRPr>
          </a:p>
        </p:txBody>
      </p:sp>
      <p:pic>
        <p:nvPicPr>
          <p:cNvPr id="4" name="Picture 2" descr="Figure: Ondas venosas yugulares normales - Manual MSD versión para  profesionales">
            <a:extLst>
              <a:ext uri="{FF2B5EF4-FFF2-40B4-BE49-F238E27FC236}">
                <a16:creationId xmlns:a16="http://schemas.microsoft.com/office/drawing/2014/main" id="{97B776F2-CAC7-4F7C-A70F-6F175DEF908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2853" y="1646157"/>
            <a:ext cx="3629025"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2096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E63E38-EF64-4ED4-B19D-82149E0DCF2B}"/>
              </a:ext>
            </a:extLst>
          </p:cNvPr>
          <p:cNvSpPr>
            <a:spLocks noGrp="1"/>
          </p:cNvSpPr>
          <p:nvPr>
            <p:ph type="title"/>
          </p:nvPr>
        </p:nvSpPr>
        <p:spPr>
          <a:xfrm>
            <a:off x="560634" y="54213"/>
            <a:ext cx="10515600" cy="1325563"/>
          </a:xfrm>
        </p:spPr>
        <p:txBody>
          <a:bodyPr/>
          <a:lstStyle/>
          <a:p>
            <a:r>
              <a:rPr lang="es-CO" dirty="0"/>
              <a:t>Ondas patológicas</a:t>
            </a:r>
          </a:p>
        </p:txBody>
      </p:sp>
      <p:sp>
        <p:nvSpPr>
          <p:cNvPr id="3" name="Marcador de texto 2">
            <a:extLst>
              <a:ext uri="{FF2B5EF4-FFF2-40B4-BE49-F238E27FC236}">
                <a16:creationId xmlns:a16="http://schemas.microsoft.com/office/drawing/2014/main" id="{3797DD3D-D882-4D19-9B2D-97A3FAF2CB0D}"/>
              </a:ext>
            </a:extLst>
          </p:cNvPr>
          <p:cNvSpPr>
            <a:spLocks noGrp="1"/>
          </p:cNvSpPr>
          <p:nvPr>
            <p:ph type="body" idx="1"/>
          </p:nvPr>
        </p:nvSpPr>
        <p:spPr>
          <a:xfrm>
            <a:off x="934810" y="1049818"/>
            <a:ext cx="10909528" cy="4351338"/>
          </a:xfrm>
        </p:spPr>
        <p:txBody>
          <a:bodyPr/>
          <a:lstStyle/>
          <a:p>
            <a:r>
              <a:rPr lang="es-MX" b="0" i="0" dirty="0">
                <a:solidFill>
                  <a:srgbClr val="343536"/>
                </a:solidFill>
                <a:effectLst/>
                <a:latin typeface="Montserrat" panose="00000500000000000000" pitchFamily="50" charset="0"/>
              </a:rPr>
              <a:t>La onda </a:t>
            </a:r>
            <a:r>
              <a:rPr lang="es-MX" b="0" i="1" dirty="0">
                <a:solidFill>
                  <a:srgbClr val="343536"/>
                </a:solidFill>
                <a:effectLst/>
                <a:latin typeface="Montserrat" panose="00000500000000000000" pitchFamily="50" charset="0"/>
              </a:rPr>
              <a:t>a</a:t>
            </a:r>
            <a:r>
              <a:rPr lang="es-MX" b="0" i="0" dirty="0">
                <a:solidFill>
                  <a:srgbClr val="343536"/>
                </a:solidFill>
                <a:effectLst/>
                <a:latin typeface="Montserrat" panose="00000500000000000000" pitchFamily="50" charset="0"/>
              </a:rPr>
              <a:t> aumenta en pacientes con hipertensión pulmonar, estenosis de la válvula pulmonar o estenosis de la válvula tricúspide.</a:t>
            </a:r>
          </a:p>
          <a:p>
            <a:endParaRPr lang="es-MX" dirty="0">
              <a:solidFill>
                <a:srgbClr val="343536"/>
              </a:solidFill>
              <a:latin typeface="Montserrat" panose="00000500000000000000" pitchFamily="50" charset="0"/>
            </a:endParaRPr>
          </a:p>
          <a:p>
            <a:r>
              <a:rPr lang="es-MX" dirty="0">
                <a:solidFill>
                  <a:srgbClr val="343536"/>
                </a:solidFill>
                <a:latin typeface="Montserrat" panose="00000500000000000000" pitchFamily="50" charset="0"/>
              </a:rPr>
              <a:t>L</a:t>
            </a:r>
            <a:r>
              <a:rPr lang="es-MX" b="0" i="0" dirty="0">
                <a:solidFill>
                  <a:srgbClr val="343536"/>
                </a:solidFill>
                <a:effectLst/>
                <a:latin typeface="Montserrat" panose="00000500000000000000" pitchFamily="50" charset="0"/>
              </a:rPr>
              <a:t>a onda </a:t>
            </a:r>
            <a:r>
              <a:rPr lang="es-MX" b="0" i="1" dirty="0">
                <a:solidFill>
                  <a:srgbClr val="343536"/>
                </a:solidFill>
                <a:effectLst/>
                <a:latin typeface="Montserrat" panose="00000500000000000000" pitchFamily="50" charset="0"/>
              </a:rPr>
              <a:t>a</a:t>
            </a:r>
            <a:r>
              <a:rPr lang="es-MX" b="0" i="0" dirty="0">
                <a:solidFill>
                  <a:srgbClr val="343536"/>
                </a:solidFill>
                <a:effectLst/>
                <a:latin typeface="Montserrat" panose="00000500000000000000" pitchFamily="50" charset="0"/>
              </a:rPr>
              <a:t> desaparece en la fibrilación auricular (la aurícula no se contrae).</a:t>
            </a:r>
            <a:endParaRPr lang="es-MX" dirty="0">
              <a:solidFill>
                <a:srgbClr val="343536"/>
              </a:solidFill>
              <a:latin typeface="Montserrat" panose="00000500000000000000" pitchFamily="50" charset="0"/>
            </a:endParaRPr>
          </a:p>
          <a:p>
            <a:endParaRPr lang="es-MX" dirty="0">
              <a:solidFill>
                <a:srgbClr val="343536"/>
              </a:solidFill>
              <a:latin typeface="Montserrat" panose="00000500000000000000" pitchFamily="50" charset="0"/>
            </a:endParaRPr>
          </a:p>
          <a:p>
            <a:r>
              <a:rPr lang="es-MX" b="0" i="0" dirty="0">
                <a:solidFill>
                  <a:srgbClr val="343536"/>
                </a:solidFill>
                <a:effectLst/>
                <a:latin typeface="Montserrat" panose="00000500000000000000" pitchFamily="50" charset="0"/>
              </a:rPr>
              <a:t>La onda </a:t>
            </a:r>
            <a:r>
              <a:rPr lang="es-MX" b="0" i="1" dirty="0">
                <a:solidFill>
                  <a:srgbClr val="343536"/>
                </a:solidFill>
                <a:effectLst/>
                <a:latin typeface="Montserrat" panose="00000500000000000000" pitchFamily="50" charset="0"/>
              </a:rPr>
              <a:t>v</a:t>
            </a:r>
            <a:r>
              <a:rPr lang="es-MX" b="0" i="0" dirty="0">
                <a:solidFill>
                  <a:srgbClr val="343536"/>
                </a:solidFill>
                <a:effectLst/>
                <a:latin typeface="Montserrat" panose="00000500000000000000" pitchFamily="50" charset="0"/>
              </a:rPr>
              <a:t> aumenta en pacientes con insuficiencia tricúspide (debido al reflujo de sangre durante la sístole).</a:t>
            </a:r>
            <a:endParaRPr lang="es-CO" dirty="0"/>
          </a:p>
        </p:txBody>
      </p:sp>
      <p:pic>
        <p:nvPicPr>
          <p:cNvPr id="13314" name="Picture 2" descr="Cardiología para el estudiante de medicina - ALTERACIONES DEL PULSO VENOSO  YUGULAR 1) Onda a gigante: Esta se puede presentar en pacientes con  estenosis valvular tricuspídea, estenosis pulmonar, hipertensión pulmonar.  2) Ausencia">
            <a:extLst>
              <a:ext uri="{FF2B5EF4-FFF2-40B4-BE49-F238E27FC236}">
                <a16:creationId xmlns:a16="http://schemas.microsoft.com/office/drawing/2014/main" id="{6C0011FB-5D33-41E1-9659-ACD579AF14A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38912" y="3540981"/>
            <a:ext cx="3762375" cy="326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335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E49BBD-0E2A-4B8C-9B22-B03FE8812289}"/>
              </a:ext>
            </a:extLst>
          </p:cNvPr>
          <p:cNvSpPr>
            <a:spLocks noGrp="1"/>
          </p:cNvSpPr>
          <p:nvPr>
            <p:ph type="title"/>
          </p:nvPr>
        </p:nvSpPr>
        <p:spPr>
          <a:xfrm>
            <a:off x="711797" y="182490"/>
            <a:ext cx="10515600" cy="1325563"/>
          </a:xfrm>
        </p:spPr>
        <p:txBody>
          <a:bodyPr/>
          <a:lstStyle/>
          <a:p>
            <a:r>
              <a:rPr lang="es-CO" dirty="0"/>
              <a:t>Efecto de la gravedad</a:t>
            </a:r>
          </a:p>
        </p:txBody>
      </p:sp>
      <p:sp>
        <p:nvSpPr>
          <p:cNvPr id="4" name="Rectángulo 3">
            <a:extLst>
              <a:ext uri="{FF2B5EF4-FFF2-40B4-BE49-F238E27FC236}">
                <a16:creationId xmlns:a16="http://schemas.microsoft.com/office/drawing/2014/main" id="{77BE7F2F-A63E-41D9-8431-64D11310A9F3}"/>
              </a:ext>
            </a:extLst>
          </p:cNvPr>
          <p:cNvSpPr/>
          <p:nvPr/>
        </p:nvSpPr>
        <p:spPr>
          <a:xfrm>
            <a:off x="686040" y="2254432"/>
            <a:ext cx="2725444" cy="1074198"/>
          </a:xfrm>
          <a:prstGeom prst="rect">
            <a:avLst/>
          </a:prstGeom>
          <a:solidFill>
            <a:srgbClr val="142B48"/>
          </a:solidFill>
          <a:ln>
            <a:solidFill>
              <a:srgbClr val="142B4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O" b="1" dirty="0">
                <a:solidFill>
                  <a:schemeClr val="bg1"/>
                </a:solidFill>
                <a:latin typeface="Montserrat" panose="00000500000000000000" pitchFamily="50" charset="0"/>
              </a:rPr>
              <a:t>Presión de un vaso </a:t>
            </a:r>
          </a:p>
        </p:txBody>
      </p:sp>
      <p:sp>
        <p:nvSpPr>
          <p:cNvPr id="5" name="Rectángulo 4">
            <a:extLst>
              <a:ext uri="{FF2B5EF4-FFF2-40B4-BE49-F238E27FC236}">
                <a16:creationId xmlns:a16="http://schemas.microsoft.com/office/drawing/2014/main" id="{4C8E2966-980F-4BD7-A652-7E98F766E5B2}"/>
              </a:ext>
            </a:extLst>
          </p:cNvPr>
          <p:cNvSpPr/>
          <p:nvPr/>
        </p:nvSpPr>
        <p:spPr>
          <a:xfrm>
            <a:off x="4624675" y="2103432"/>
            <a:ext cx="2936386" cy="1482731"/>
          </a:xfrm>
          <a:prstGeom prst="rect">
            <a:avLst/>
          </a:prstGeom>
          <a:solidFill>
            <a:srgbClr val="142B48"/>
          </a:solidFill>
          <a:ln>
            <a:solidFill>
              <a:srgbClr val="142B4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b="1" dirty="0">
                <a:solidFill>
                  <a:schemeClr val="bg1"/>
                </a:solidFill>
                <a:latin typeface="Montserrat" panose="00000500000000000000" pitchFamily="50" charset="0"/>
              </a:rPr>
              <a:t>L</a:t>
            </a:r>
            <a:r>
              <a:rPr lang="es-MX" b="1" i="0" dirty="0">
                <a:solidFill>
                  <a:schemeClr val="bg1"/>
                </a:solidFill>
                <a:effectLst/>
                <a:latin typeface="Montserrat" panose="00000500000000000000" pitchFamily="50" charset="0"/>
              </a:rPr>
              <a:t>a presión hidrostática </a:t>
            </a:r>
            <a:r>
              <a:rPr lang="es-MX" b="1" i="1" dirty="0">
                <a:solidFill>
                  <a:schemeClr val="bg1"/>
                </a:solidFill>
                <a:effectLst/>
                <a:latin typeface="Montserrat" panose="00000500000000000000" pitchFamily="50" charset="0"/>
              </a:rPr>
              <a:t>(Ph</a:t>
            </a:r>
            <a:r>
              <a:rPr lang="es-MX" b="1" i="0" dirty="0">
                <a:solidFill>
                  <a:schemeClr val="bg1"/>
                </a:solidFill>
                <a:effectLst/>
                <a:latin typeface="Montserrat" panose="00000500000000000000" pitchFamily="50" charset="0"/>
              </a:rPr>
              <a:t>), determinada por la altura de la columna sanguínea respecto del punto de presión venosa cero.</a:t>
            </a:r>
            <a:endParaRPr lang="es-CO" b="1" dirty="0">
              <a:solidFill>
                <a:schemeClr val="bg1"/>
              </a:solidFill>
              <a:latin typeface="Montserrat" panose="00000500000000000000" pitchFamily="50" charset="0"/>
            </a:endParaRPr>
          </a:p>
        </p:txBody>
      </p:sp>
      <p:sp>
        <p:nvSpPr>
          <p:cNvPr id="6" name="Signo más 5">
            <a:extLst>
              <a:ext uri="{FF2B5EF4-FFF2-40B4-BE49-F238E27FC236}">
                <a16:creationId xmlns:a16="http://schemas.microsoft.com/office/drawing/2014/main" id="{6CC78EE2-7E3E-4F9F-97CE-7FF786CBD35C}"/>
              </a:ext>
            </a:extLst>
          </p:cNvPr>
          <p:cNvSpPr/>
          <p:nvPr/>
        </p:nvSpPr>
        <p:spPr>
          <a:xfrm>
            <a:off x="7629792" y="2360964"/>
            <a:ext cx="1162975" cy="967666"/>
          </a:xfrm>
          <a:prstGeom prst="mathPlus">
            <a:avLst/>
          </a:prstGeom>
          <a:solidFill>
            <a:srgbClr val="00ABA7"/>
          </a:solidFill>
          <a:ln>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anose="00000500000000000000" pitchFamily="50" charset="0"/>
            </a:endParaRPr>
          </a:p>
        </p:txBody>
      </p:sp>
      <p:sp>
        <p:nvSpPr>
          <p:cNvPr id="7" name="Es igual a 6">
            <a:extLst>
              <a:ext uri="{FF2B5EF4-FFF2-40B4-BE49-F238E27FC236}">
                <a16:creationId xmlns:a16="http://schemas.microsoft.com/office/drawing/2014/main" id="{9344DBBD-6BDA-48E5-BCC1-7AEF6C5A8660}"/>
              </a:ext>
            </a:extLst>
          </p:cNvPr>
          <p:cNvSpPr/>
          <p:nvPr/>
        </p:nvSpPr>
        <p:spPr>
          <a:xfrm>
            <a:off x="3656530" y="2501146"/>
            <a:ext cx="684112" cy="638476"/>
          </a:xfrm>
          <a:prstGeom prst="mathEqual">
            <a:avLst/>
          </a:prstGeom>
          <a:solidFill>
            <a:srgbClr val="00ABA7"/>
          </a:solidFill>
          <a:ln>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latin typeface="Montserrat" panose="00000500000000000000" pitchFamily="50" charset="0"/>
            </a:endParaRPr>
          </a:p>
        </p:txBody>
      </p:sp>
      <p:sp>
        <p:nvSpPr>
          <p:cNvPr id="8" name="Rectángulo 7">
            <a:extLst>
              <a:ext uri="{FF2B5EF4-FFF2-40B4-BE49-F238E27FC236}">
                <a16:creationId xmlns:a16="http://schemas.microsoft.com/office/drawing/2014/main" id="{6EC8D0DF-7060-4411-96CA-1E7DC56458AF}"/>
              </a:ext>
            </a:extLst>
          </p:cNvPr>
          <p:cNvSpPr/>
          <p:nvPr/>
        </p:nvSpPr>
        <p:spPr>
          <a:xfrm>
            <a:off x="8861498" y="2054605"/>
            <a:ext cx="2936386" cy="1531558"/>
          </a:xfrm>
          <a:prstGeom prst="rect">
            <a:avLst/>
          </a:prstGeom>
          <a:solidFill>
            <a:srgbClr val="142B48"/>
          </a:solidFill>
          <a:ln>
            <a:solidFill>
              <a:srgbClr val="142B4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b="1" dirty="0">
                <a:solidFill>
                  <a:schemeClr val="bg1"/>
                </a:solidFill>
                <a:latin typeface="Montserrat" panose="00000500000000000000" pitchFamily="50" charset="0"/>
              </a:rPr>
              <a:t>P</a:t>
            </a:r>
            <a:r>
              <a:rPr lang="es-MX" b="1" i="0" dirty="0">
                <a:solidFill>
                  <a:schemeClr val="bg1"/>
                </a:solidFill>
                <a:effectLst/>
                <a:latin typeface="Montserrat" panose="00000500000000000000" pitchFamily="50" charset="0"/>
              </a:rPr>
              <a:t>resión dinámica </a:t>
            </a:r>
            <a:r>
              <a:rPr lang="es-MX" b="1" i="1" dirty="0">
                <a:solidFill>
                  <a:schemeClr val="bg1"/>
                </a:solidFill>
                <a:effectLst/>
                <a:latin typeface="Montserrat" panose="00000500000000000000" pitchFamily="50" charset="0"/>
              </a:rPr>
              <a:t>(Pd</a:t>
            </a:r>
            <a:r>
              <a:rPr lang="es-MX" b="1" i="0" dirty="0">
                <a:solidFill>
                  <a:schemeClr val="bg1"/>
                </a:solidFill>
                <a:effectLst/>
                <a:latin typeface="Montserrat" panose="00000500000000000000" pitchFamily="50" charset="0"/>
              </a:rPr>
              <a:t>), que depende del flujo sanguíneo y la fuerza de impulsión del ventrículo izquierdo.</a:t>
            </a:r>
            <a:endParaRPr lang="es-CO"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13611852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iagrama&#10;&#10;Descripción generada automáticamente">
            <a:extLst>
              <a:ext uri="{FF2B5EF4-FFF2-40B4-BE49-F238E27FC236}">
                <a16:creationId xmlns:a16="http://schemas.microsoft.com/office/drawing/2014/main" id="{EE2CFCB9-50F1-421B-9A66-0E3999E6E5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4864" y="215878"/>
            <a:ext cx="4126036" cy="6369099"/>
          </a:xfrm>
          <a:prstGeom prst="rect">
            <a:avLst/>
          </a:prstGeom>
        </p:spPr>
      </p:pic>
      <p:sp>
        <p:nvSpPr>
          <p:cNvPr id="6" name="Rectángulo 5">
            <a:extLst>
              <a:ext uri="{FF2B5EF4-FFF2-40B4-BE49-F238E27FC236}">
                <a16:creationId xmlns:a16="http://schemas.microsoft.com/office/drawing/2014/main" id="{3F6F43A5-843F-45F9-B6C1-370291B9D370}"/>
              </a:ext>
            </a:extLst>
          </p:cNvPr>
          <p:cNvSpPr/>
          <p:nvPr/>
        </p:nvSpPr>
        <p:spPr>
          <a:xfrm>
            <a:off x="8955488" y="1555969"/>
            <a:ext cx="2674537" cy="1758731"/>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effectLst/>
                <a:latin typeface="Montserrat" panose="00000500000000000000" pitchFamily="50" charset="0"/>
              </a:rPr>
              <a:t>A nivel supradiafragmático, la presión venosa desciende progresivamente, alcanzando valores negativos, es decir, subatmosféricos.</a:t>
            </a:r>
            <a:endParaRPr lang="es-CO" b="1" dirty="0">
              <a:solidFill>
                <a:schemeClr val="bg1"/>
              </a:solidFill>
              <a:latin typeface="Montserrat" panose="00000500000000000000" pitchFamily="50" charset="0"/>
            </a:endParaRPr>
          </a:p>
        </p:txBody>
      </p:sp>
      <p:sp>
        <p:nvSpPr>
          <p:cNvPr id="7" name="Rectángulo 6">
            <a:extLst>
              <a:ext uri="{FF2B5EF4-FFF2-40B4-BE49-F238E27FC236}">
                <a16:creationId xmlns:a16="http://schemas.microsoft.com/office/drawing/2014/main" id="{A1AEC733-4719-4224-9591-06D8151DACA6}"/>
              </a:ext>
            </a:extLst>
          </p:cNvPr>
          <p:cNvSpPr/>
          <p:nvPr/>
        </p:nvSpPr>
        <p:spPr>
          <a:xfrm>
            <a:off x="8955488" y="3930587"/>
            <a:ext cx="2674537" cy="1941576"/>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effectLst/>
                <a:latin typeface="Montserrat" panose="00000500000000000000" pitchFamily="50" charset="0"/>
              </a:rPr>
              <a:t>A nivel infradiafragmático, la presión venosa alcanza 0.8 kPa (+6 mmHg), pero puede aumentar hasta 2–4 kPa (+15 − +30 mmHg) en caso de embarazo, obesidad abdominal o ascitis.</a:t>
            </a:r>
            <a:endParaRPr lang="es-CO"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9817248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6B2F83-8DA1-4ABF-AF45-444FB5FB574F}"/>
              </a:ext>
            </a:extLst>
          </p:cNvPr>
          <p:cNvSpPr>
            <a:spLocks noGrp="1"/>
          </p:cNvSpPr>
          <p:nvPr>
            <p:ph type="title"/>
          </p:nvPr>
        </p:nvSpPr>
        <p:spPr>
          <a:xfrm>
            <a:off x="523875" y="18255"/>
            <a:ext cx="10515600" cy="1325563"/>
          </a:xfrm>
        </p:spPr>
        <p:txBody>
          <a:bodyPr/>
          <a:lstStyle/>
          <a:p>
            <a:r>
              <a:rPr lang="es-CO" dirty="0"/>
              <a:t>Retorno venoso</a:t>
            </a:r>
          </a:p>
        </p:txBody>
      </p:sp>
      <p:sp>
        <p:nvSpPr>
          <p:cNvPr id="3" name="Marcador de texto 2">
            <a:extLst>
              <a:ext uri="{FF2B5EF4-FFF2-40B4-BE49-F238E27FC236}">
                <a16:creationId xmlns:a16="http://schemas.microsoft.com/office/drawing/2014/main" id="{97BF1127-8039-451D-A90C-F70B01DC4E5C}"/>
              </a:ext>
            </a:extLst>
          </p:cNvPr>
          <p:cNvSpPr>
            <a:spLocks noGrp="1"/>
          </p:cNvSpPr>
          <p:nvPr>
            <p:ph type="body" idx="1"/>
          </p:nvPr>
        </p:nvSpPr>
        <p:spPr>
          <a:xfrm>
            <a:off x="5198291" y="1185863"/>
            <a:ext cx="6761922" cy="5490052"/>
          </a:xfrm>
        </p:spPr>
        <p:txBody>
          <a:bodyPr>
            <a:noAutofit/>
          </a:bodyPr>
          <a:lstStyle/>
          <a:p>
            <a:pPr marL="114300" indent="0" algn="just">
              <a:lnSpc>
                <a:spcPct val="120000"/>
              </a:lnSpc>
              <a:buNone/>
            </a:pPr>
            <a:r>
              <a:rPr lang="es-CO" sz="2200" dirty="0"/>
              <a:t>Mecanismos:</a:t>
            </a:r>
          </a:p>
          <a:p>
            <a:pPr lvl="1" algn="just">
              <a:lnSpc>
                <a:spcPct val="120000"/>
              </a:lnSpc>
            </a:pPr>
            <a:r>
              <a:rPr lang="es-CO" b="1" dirty="0"/>
              <a:t>Bomba cardíaca:</a:t>
            </a:r>
            <a:r>
              <a:rPr lang="es-CO" dirty="0"/>
              <a:t> c</a:t>
            </a:r>
            <a:r>
              <a:rPr lang="es-MX" b="0" i="0" dirty="0">
                <a:solidFill>
                  <a:srgbClr val="343536"/>
                </a:solidFill>
                <a:effectLst/>
                <a:latin typeface="Montserrat" panose="00000500000000000000" pitchFamily="50" charset="0"/>
              </a:rPr>
              <a:t>uando disminuye la presión de la aurícula derecha se incrementa el retorno venoso.</a:t>
            </a:r>
            <a:endParaRPr lang="es-CO" dirty="0">
              <a:solidFill>
                <a:srgbClr val="343536"/>
              </a:solidFill>
              <a:latin typeface="Montserrat" panose="00000500000000000000" pitchFamily="50" charset="0"/>
            </a:endParaRPr>
          </a:p>
          <a:p>
            <a:pPr lvl="1" algn="just">
              <a:lnSpc>
                <a:spcPct val="120000"/>
              </a:lnSpc>
            </a:pPr>
            <a:r>
              <a:rPr lang="es-CO" b="1" dirty="0">
                <a:solidFill>
                  <a:srgbClr val="343536"/>
                </a:solidFill>
                <a:latin typeface="Montserrat" panose="00000500000000000000" pitchFamily="50" charset="0"/>
              </a:rPr>
              <a:t>Movimientos respiratorios:</a:t>
            </a:r>
            <a:r>
              <a:rPr lang="es-CO" dirty="0">
                <a:solidFill>
                  <a:srgbClr val="343536"/>
                </a:solidFill>
                <a:latin typeface="Montserrat" panose="00000500000000000000" pitchFamily="50" charset="0"/>
              </a:rPr>
              <a:t> d</a:t>
            </a:r>
            <a:r>
              <a:rPr lang="es-MX" b="0" i="0" dirty="0">
                <a:solidFill>
                  <a:srgbClr val="343536"/>
                </a:solidFill>
                <a:effectLst/>
                <a:latin typeface="Montserrat" panose="00000500000000000000" pitchFamily="50" charset="0"/>
              </a:rPr>
              <a:t>urante la inspiración aumenta el volumen del tórax y la presión intratorácica disminuye desde −0.3 hasta −0.8 kPa</a:t>
            </a:r>
            <a:endParaRPr lang="es-CO" dirty="0">
              <a:solidFill>
                <a:srgbClr val="343536"/>
              </a:solidFill>
              <a:latin typeface="Montserrat" panose="00000500000000000000" pitchFamily="50" charset="0"/>
            </a:endParaRPr>
          </a:p>
          <a:p>
            <a:pPr lvl="1" algn="just">
              <a:lnSpc>
                <a:spcPct val="120000"/>
              </a:lnSpc>
            </a:pPr>
            <a:r>
              <a:rPr lang="es-CO" b="1" dirty="0">
                <a:solidFill>
                  <a:srgbClr val="343536"/>
                </a:solidFill>
                <a:latin typeface="Montserrat" panose="00000500000000000000" pitchFamily="50" charset="0"/>
              </a:rPr>
              <a:t>Contracción muscular: </a:t>
            </a:r>
            <a:r>
              <a:rPr lang="es-CO" dirty="0">
                <a:solidFill>
                  <a:srgbClr val="343536"/>
                </a:solidFill>
                <a:latin typeface="Montserrat" panose="00000500000000000000" pitchFamily="50" charset="0"/>
              </a:rPr>
              <a:t>l</a:t>
            </a:r>
            <a:r>
              <a:rPr lang="es-MX" b="0" i="0" dirty="0">
                <a:solidFill>
                  <a:srgbClr val="343536"/>
                </a:solidFill>
                <a:effectLst/>
                <a:latin typeface="Montserrat" panose="00000500000000000000" pitchFamily="50" charset="0"/>
              </a:rPr>
              <a:t>a contracción de los músculos de las extremidades inferiores desempeña una importante función en el retorno venoso.</a:t>
            </a:r>
            <a:endParaRPr lang="es-CO" dirty="0"/>
          </a:p>
        </p:txBody>
      </p:sp>
      <p:pic>
        <p:nvPicPr>
          <p:cNvPr id="15362" name="Picture 2" descr="Retorno venoso ¿qué es?">
            <a:extLst>
              <a:ext uri="{FF2B5EF4-FFF2-40B4-BE49-F238E27FC236}">
                <a16:creationId xmlns:a16="http://schemas.microsoft.com/office/drawing/2014/main" id="{E015F03E-A0A2-4E18-A072-93B208191B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900" y="1343818"/>
            <a:ext cx="3735951" cy="208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0469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5094F5-7959-4F7C-AEC2-61FE16B5C4D4}"/>
              </a:ext>
            </a:extLst>
          </p:cNvPr>
          <p:cNvSpPr>
            <a:spLocks noGrp="1"/>
          </p:cNvSpPr>
          <p:nvPr>
            <p:ph type="ctrTitle"/>
          </p:nvPr>
        </p:nvSpPr>
        <p:spPr>
          <a:xfrm>
            <a:off x="944880" y="1041400"/>
            <a:ext cx="10302240" cy="2387600"/>
          </a:xfrm>
        </p:spPr>
        <p:txBody>
          <a:bodyPr/>
          <a:lstStyle/>
          <a:p>
            <a:pPr>
              <a:lnSpc>
                <a:spcPct val="100000"/>
              </a:lnSpc>
            </a:pPr>
            <a:r>
              <a:rPr lang="es-CO" dirty="0"/>
              <a:t>4.Circulación coronaria</a:t>
            </a:r>
          </a:p>
        </p:txBody>
      </p:sp>
      <p:sp>
        <p:nvSpPr>
          <p:cNvPr id="3" name="Subtítulo 2">
            <a:extLst>
              <a:ext uri="{FF2B5EF4-FFF2-40B4-BE49-F238E27FC236}">
                <a16:creationId xmlns:a16="http://schemas.microsoft.com/office/drawing/2014/main" id="{CCD57298-D82C-458D-9D40-2F341892858E}"/>
              </a:ext>
            </a:extLst>
          </p:cNvPr>
          <p:cNvSpPr>
            <a:spLocks noGrp="1"/>
          </p:cNvSpPr>
          <p:nvPr>
            <p:ph type="subTitle" idx="1"/>
          </p:nvPr>
        </p:nvSpPr>
        <p:spPr>
          <a:xfrm>
            <a:off x="2781300" y="3558858"/>
            <a:ext cx="6629400" cy="1655762"/>
          </a:xfrm>
        </p:spPr>
        <p:txBody>
          <a:bodyPr/>
          <a:lstStyle/>
          <a:p>
            <a:pPr>
              <a:lnSpc>
                <a:spcPct val="100000"/>
              </a:lnSpc>
            </a:pPr>
            <a:r>
              <a:rPr lang="es-CO" b="1" dirty="0"/>
              <a:t>Por: Alejandro Cardona Palacio</a:t>
            </a:r>
          </a:p>
          <a:p>
            <a:pPr>
              <a:lnSpc>
                <a:spcPct val="100000"/>
              </a:lnSpc>
            </a:pPr>
            <a:r>
              <a:rPr lang="es-CO" b="1" dirty="0"/>
              <a:t>Residente de patología, </a:t>
            </a:r>
            <a:r>
              <a:rPr lang="es-CO" b="1" dirty="0" err="1"/>
              <a:t>UdeA</a:t>
            </a:r>
            <a:endParaRPr lang="es-CO" b="1" dirty="0"/>
          </a:p>
          <a:p>
            <a:pPr>
              <a:lnSpc>
                <a:spcPct val="100000"/>
              </a:lnSpc>
            </a:pPr>
            <a:r>
              <a:rPr lang="es-CO" b="1" dirty="0"/>
              <a:t>Médico general, UPB</a:t>
            </a:r>
          </a:p>
          <a:p>
            <a:pPr>
              <a:lnSpc>
                <a:spcPct val="100000"/>
              </a:lnSpc>
            </a:pPr>
            <a:endParaRPr lang="es-CO" b="1" dirty="0"/>
          </a:p>
        </p:txBody>
      </p:sp>
    </p:spTree>
    <p:extLst>
      <p:ext uri="{BB962C8B-B14F-4D97-AF65-F5344CB8AC3E}">
        <p14:creationId xmlns:p14="http://schemas.microsoft.com/office/powerpoint/2010/main" val="11209926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23"/>
          <p:cNvSpPr txBox="1">
            <a:spLocks noGrp="1"/>
          </p:cNvSpPr>
          <p:nvPr>
            <p:ph type="title"/>
          </p:nvPr>
        </p:nvSpPr>
        <p:spPr>
          <a:xfrm>
            <a:off x="533276" y="4220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dirty="0"/>
              <a:t>Bibliografía recomendada</a:t>
            </a:r>
            <a:endParaRPr dirty="0"/>
          </a:p>
        </p:txBody>
      </p:sp>
      <p:pic>
        <p:nvPicPr>
          <p:cNvPr id="4" name="Imagen 3">
            <a:extLst>
              <a:ext uri="{FF2B5EF4-FFF2-40B4-BE49-F238E27FC236}">
                <a16:creationId xmlns:a16="http://schemas.microsoft.com/office/drawing/2014/main" id="{BA42BC4E-E969-4A4C-9807-B45EC6A240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0468" y="1081933"/>
            <a:ext cx="4289718" cy="5582184"/>
          </a:xfrm>
          <a:prstGeom prst="rect">
            <a:avLst/>
          </a:prstGeom>
        </p:spPr>
      </p:pic>
      <p:sp>
        <p:nvSpPr>
          <p:cNvPr id="2" name="Rectángulo 1">
            <a:extLst>
              <a:ext uri="{FF2B5EF4-FFF2-40B4-BE49-F238E27FC236}">
                <a16:creationId xmlns:a16="http://schemas.microsoft.com/office/drawing/2014/main" id="{F7CB5A5D-9A56-4087-967F-DB8061E2ADB4}"/>
              </a:ext>
            </a:extLst>
          </p:cNvPr>
          <p:cNvSpPr/>
          <p:nvPr/>
        </p:nvSpPr>
        <p:spPr>
          <a:xfrm>
            <a:off x="8225582" y="5229119"/>
            <a:ext cx="1847107" cy="1572392"/>
          </a:xfrm>
          <a:prstGeom prst="rect">
            <a:avLst/>
          </a:prstGeom>
          <a:no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6" name="Picture 2" descr="GUYTON y HALL Tratado de Fisiología Médica: 9788413820132: Hall, J. — Hall,  M. | axon.es">
            <a:extLst>
              <a:ext uri="{FF2B5EF4-FFF2-40B4-BE49-F238E27FC236}">
                <a16:creationId xmlns:a16="http://schemas.microsoft.com/office/drawing/2014/main" id="{6A82E4A8-3350-48C9-931C-D89E54D746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2671" y="1546344"/>
            <a:ext cx="3369894" cy="445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676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2862C0-4C5F-4F3B-8607-6E4EDE76B7DF}"/>
              </a:ext>
            </a:extLst>
          </p:cNvPr>
          <p:cNvSpPr>
            <a:spLocks noGrp="1"/>
          </p:cNvSpPr>
          <p:nvPr>
            <p:ph type="title"/>
          </p:nvPr>
        </p:nvSpPr>
        <p:spPr>
          <a:xfrm>
            <a:off x="609530" y="18255"/>
            <a:ext cx="10515600" cy="1325563"/>
          </a:xfrm>
        </p:spPr>
        <p:txBody>
          <a:bodyPr/>
          <a:lstStyle/>
          <a:p>
            <a:r>
              <a:rPr lang="es-CO" dirty="0"/>
              <a:t>Diferencia de la circulación </a:t>
            </a:r>
          </a:p>
        </p:txBody>
      </p:sp>
      <p:sp>
        <p:nvSpPr>
          <p:cNvPr id="3" name="Marcador de texto 2">
            <a:extLst>
              <a:ext uri="{FF2B5EF4-FFF2-40B4-BE49-F238E27FC236}">
                <a16:creationId xmlns:a16="http://schemas.microsoft.com/office/drawing/2014/main" id="{51C06675-AE99-4438-9A27-2C3C3902CEE9}"/>
              </a:ext>
            </a:extLst>
          </p:cNvPr>
          <p:cNvSpPr>
            <a:spLocks noGrp="1"/>
          </p:cNvSpPr>
          <p:nvPr>
            <p:ph type="body" idx="1"/>
          </p:nvPr>
        </p:nvSpPr>
        <p:spPr>
          <a:xfrm>
            <a:off x="4805910" y="1243802"/>
            <a:ext cx="6928750" cy="4691063"/>
          </a:xfrm>
        </p:spPr>
        <p:txBody>
          <a:bodyPr>
            <a:noAutofit/>
          </a:bodyPr>
          <a:lstStyle/>
          <a:p>
            <a:pPr algn="just">
              <a:lnSpc>
                <a:spcPct val="100000"/>
              </a:lnSpc>
            </a:pPr>
            <a:r>
              <a:rPr lang="es-MX" b="0" i="0" dirty="0">
                <a:solidFill>
                  <a:srgbClr val="142B48"/>
                </a:solidFill>
                <a:effectLst/>
                <a:latin typeface="Montserrat" panose="00000500000000000000" pitchFamily="50" charset="0"/>
              </a:rPr>
              <a:t>El corazón presenta un metabolismo fundamentalmente aeróbico, por lo que el aporte coronario de O</a:t>
            </a:r>
            <a:r>
              <a:rPr lang="es-MX" b="0" i="0" baseline="-25000" dirty="0">
                <a:solidFill>
                  <a:srgbClr val="142B48"/>
                </a:solidFill>
                <a:effectLst/>
                <a:latin typeface="Montserrat" panose="00000500000000000000" pitchFamily="50" charset="0"/>
              </a:rPr>
              <a:t>2</a:t>
            </a:r>
            <a:r>
              <a:rPr lang="es-MX" b="0" i="0" dirty="0">
                <a:solidFill>
                  <a:srgbClr val="142B48"/>
                </a:solidFill>
                <a:effectLst/>
                <a:latin typeface="Montserrat" panose="00000500000000000000" pitchFamily="50" charset="0"/>
              </a:rPr>
              <a:t> al miocardio debe ser constante.</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Las arterias coronarias irrigan el miocardio, que es el órgano que genera la presión arterial, y determina el flujo sanguíneo y el aporte de O</a:t>
            </a:r>
            <a:r>
              <a:rPr lang="es-MX" b="0" i="0" baseline="-25000" dirty="0">
                <a:solidFill>
                  <a:srgbClr val="142B48"/>
                </a:solidFill>
                <a:effectLst/>
                <a:latin typeface="Montserrat" panose="00000500000000000000" pitchFamily="50" charset="0"/>
              </a:rPr>
              <a:t>2</a:t>
            </a:r>
            <a:r>
              <a:rPr lang="es-MX" b="0" i="0" dirty="0">
                <a:solidFill>
                  <a:srgbClr val="142B48"/>
                </a:solidFill>
                <a:effectLst/>
                <a:latin typeface="Montserrat" panose="00000500000000000000" pitchFamily="50" charset="0"/>
              </a:rPr>
              <a:t> y nutrientes a los distintos tejidos del organismo.</a:t>
            </a:r>
            <a:endParaRPr lang="es-CO" b="0" i="0" dirty="0">
              <a:solidFill>
                <a:srgbClr val="142B48"/>
              </a:solidFill>
              <a:effectLst/>
              <a:latin typeface="Montserrat" panose="00000500000000000000" pitchFamily="50" charset="0"/>
            </a:endParaRPr>
          </a:p>
          <a:p>
            <a:pPr algn="just">
              <a:lnSpc>
                <a:spcPct val="100000"/>
              </a:lnSpc>
            </a:pPr>
            <a:endParaRPr lang="es-CO"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 La obstrucción de las arterias coronarias por una placa de ateroma, un trombo o un aumento del tono coronario (vasoespasmo), conduce a un desequilibrio entre el aporte coronario y las demandas miocárdicas de O</a:t>
            </a:r>
            <a:r>
              <a:rPr lang="es-MX" b="0" i="0" baseline="-25000" dirty="0">
                <a:solidFill>
                  <a:srgbClr val="142B48"/>
                </a:solidFill>
                <a:effectLst/>
                <a:latin typeface="Montserrat" panose="00000500000000000000" pitchFamily="50" charset="0"/>
              </a:rPr>
              <a:t>2.</a:t>
            </a:r>
            <a:endParaRPr lang="es-MX" b="0" i="0" dirty="0">
              <a:solidFill>
                <a:srgbClr val="142B48"/>
              </a:solidFill>
              <a:effectLst/>
              <a:latin typeface="Montserrat" panose="00000500000000000000" pitchFamily="50" charset="0"/>
            </a:endParaRPr>
          </a:p>
        </p:txBody>
      </p:sp>
      <p:pic>
        <p:nvPicPr>
          <p:cNvPr id="5" name="Imagen 4">
            <a:extLst>
              <a:ext uri="{FF2B5EF4-FFF2-40B4-BE49-F238E27FC236}">
                <a16:creationId xmlns:a16="http://schemas.microsoft.com/office/drawing/2014/main" id="{67153E01-12E9-4A2D-92A9-FC693C164F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30" y="1032862"/>
            <a:ext cx="3982348" cy="2740148"/>
          </a:xfrm>
          <a:prstGeom prst="rect">
            <a:avLst/>
          </a:prstGeom>
        </p:spPr>
      </p:pic>
    </p:spTree>
    <p:extLst>
      <p:ext uri="{BB962C8B-B14F-4D97-AF65-F5344CB8AC3E}">
        <p14:creationId xmlns:p14="http://schemas.microsoft.com/office/powerpoint/2010/main" val="11682135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69641-119D-4777-8F92-1BB4537E0F36}"/>
              </a:ext>
            </a:extLst>
          </p:cNvPr>
          <p:cNvSpPr>
            <a:spLocks noGrp="1"/>
          </p:cNvSpPr>
          <p:nvPr>
            <p:ph type="title"/>
          </p:nvPr>
        </p:nvSpPr>
        <p:spPr>
          <a:xfrm>
            <a:off x="466725" y="54406"/>
            <a:ext cx="10515600" cy="1325563"/>
          </a:xfrm>
        </p:spPr>
        <p:txBody>
          <a:bodyPr/>
          <a:lstStyle/>
          <a:p>
            <a:r>
              <a:rPr lang="es-CO" dirty="0"/>
              <a:t>Vasos sanguíneos coronarios</a:t>
            </a:r>
          </a:p>
        </p:txBody>
      </p:sp>
      <p:sp>
        <p:nvSpPr>
          <p:cNvPr id="4" name="Rectángulo: esquinas redondeadas 3">
            <a:extLst>
              <a:ext uri="{FF2B5EF4-FFF2-40B4-BE49-F238E27FC236}">
                <a16:creationId xmlns:a16="http://schemas.microsoft.com/office/drawing/2014/main" id="{4221E662-8BA1-4050-BFC1-8C24ED5DB81D}"/>
              </a:ext>
            </a:extLst>
          </p:cNvPr>
          <p:cNvSpPr/>
          <p:nvPr/>
        </p:nvSpPr>
        <p:spPr>
          <a:xfrm>
            <a:off x="6417259" y="1462831"/>
            <a:ext cx="2672179" cy="852256"/>
          </a:xfrm>
          <a:prstGeom prst="round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ontserrat" panose="00000500000000000000" pitchFamily="50" charset="0"/>
              </a:rPr>
              <a:t>Senos de </a:t>
            </a:r>
            <a:r>
              <a:rPr lang="es-CO" b="1" dirty="0" err="1">
                <a:latin typeface="Montserrat" panose="00000500000000000000" pitchFamily="50" charset="0"/>
              </a:rPr>
              <a:t>Valsalva</a:t>
            </a:r>
            <a:r>
              <a:rPr lang="es-CO" b="1" dirty="0">
                <a:latin typeface="Montserrat" panose="00000500000000000000" pitchFamily="50" charset="0"/>
              </a:rPr>
              <a:t>: situados por detrás de las valvas derecha e izquierda.</a:t>
            </a:r>
          </a:p>
        </p:txBody>
      </p:sp>
      <p:pic>
        <p:nvPicPr>
          <p:cNvPr id="8" name="Imagen 7">
            <a:extLst>
              <a:ext uri="{FF2B5EF4-FFF2-40B4-BE49-F238E27FC236}">
                <a16:creationId xmlns:a16="http://schemas.microsoft.com/office/drawing/2014/main" id="{237CC423-33BF-4092-B0BE-12C2C11E8D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1059" y="2724346"/>
            <a:ext cx="5024577" cy="3637135"/>
          </a:xfrm>
          <a:prstGeom prst="rect">
            <a:avLst/>
          </a:prstGeom>
        </p:spPr>
      </p:pic>
      <p:sp>
        <p:nvSpPr>
          <p:cNvPr id="6" name="Rectángulo: esquinas redondeadas 5">
            <a:extLst>
              <a:ext uri="{FF2B5EF4-FFF2-40B4-BE49-F238E27FC236}">
                <a16:creationId xmlns:a16="http://schemas.microsoft.com/office/drawing/2014/main" id="{486297AC-9DD2-487F-A20F-8560BC7E76D5}"/>
              </a:ext>
            </a:extLst>
          </p:cNvPr>
          <p:cNvSpPr/>
          <p:nvPr/>
        </p:nvSpPr>
        <p:spPr>
          <a:xfrm>
            <a:off x="9603045" y="2339266"/>
            <a:ext cx="2467992" cy="1089734"/>
          </a:xfrm>
          <a:prstGeom prst="round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Montserrat" panose="00000500000000000000" pitchFamily="50" charset="0"/>
              </a:rPr>
              <a:t>Coronaria izquierda</a:t>
            </a:r>
          </a:p>
        </p:txBody>
      </p:sp>
      <p:sp>
        <p:nvSpPr>
          <p:cNvPr id="5" name="Rectángulo: esquinas redondeadas 4">
            <a:extLst>
              <a:ext uri="{FF2B5EF4-FFF2-40B4-BE49-F238E27FC236}">
                <a16:creationId xmlns:a16="http://schemas.microsoft.com/office/drawing/2014/main" id="{2F469AAE-0B1C-4D97-BE26-63DAA1E49FF9}"/>
              </a:ext>
            </a:extLst>
          </p:cNvPr>
          <p:cNvSpPr/>
          <p:nvPr/>
        </p:nvSpPr>
        <p:spPr>
          <a:xfrm>
            <a:off x="2773067" y="2339266"/>
            <a:ext cx="2467992" cy="1089734"/>
          </a:xfrm>
          <a:prstGeom prst="round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Montserrat" panose="00000500000000000000" pitchFamily="50" charset="0"/>
              </a:rPr>
              <a:t>Coronaria derecha</a:t>
            </a:r>
          </a:p>
        </p:txBody>
      </p:sp>
    </p:spTree>
    <p:extLst>
      <p:ext uri="{BB962C8B-B14F-4D97-AF65-F5344CB8AC3E}">
        <p14:creationId xmlns:p14="http://schemas.microsoft.com/office/powerpoint/2010/main" val="56636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8D2EE-0230-4894-9F96-1FE57A8C9AFB}"/>
              </a:ext>
            </a:extLst>
          </p:cNvPr>
          <p:cNvSpPr>
            <a:spLocks noGrp="1"/>
          </p:cNvSpPr>
          <p:nvPr>
            <p:ph type="title"/>
          </p:nvPr>
        </p:nvSpPr>
        <p:spPr>
          <a:xfrm>
            <a:off x="523875" y="18255"/>
            <a:ext cx="10515600" cy="1325563"/>
          </a:xfrm>
        </p:spPr>
        <p:txBody>
          <a:bodyPr/>
          <a:lstStyle/>
          <a:p>
            <a:r>
              <a:rPr lang="es-CO" dirty="0"/>
              <a:t>Cavidad pericárdica</a:t>
            </a:r>
          </a:p>
        </p:txBody>
      </p:sp>
      <p:pic>
        <p:nvPicPr>
          <p:cNvPr id="3074" name="Picture 2" descr="Tipos de la pericarditis">
            <a:extLst>
              <a:ext uri="{FF2B5EF4-FFF2-40B4-BE49-F238E27FC236}">
                <a16:creationId xmlns:a16="http://schemas.microsoft.com/office/drawing/2014/main" id="{0981BFEB-7F2C-4646-937A-4F2B66B2E73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83658" y="3177665"/>
            <a:ext cx="5635661" cy="319884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4E0AB23-CB09-4764-9F0E-3A314C8161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610" y="1714500"/>
            <a:ext cx="5040483" cy="1714500"/>
          </a:xfrm>
          <a:prstGeom prst="rect">
            <a:avLst/>
          </a:prstGeom>
        </p:spPr>
      </p:pic>
      <p:sp>
        <p:nvSpPr>
          <p:cNvPr id="3" name="Marcador de texto 2">
            <a:extLst>
              <a:ext uri="{FF2B5EF4-FFF2-40B4-BE49-F238E27FC236}">
                <a16:creationId xmlns:a16="http://schemas.microsoft.com/office/drawing/2014/main" id="{F651C9A0-1491-43E7-858F-230A7D723622}"/>
              </a:ext>
            </a:extLst>
          </p:cNvPr>
          <p:cNvSpPr>
            <a:spLocks noGrp="1"/>
          </p:cNvSpPr>
          <p:nvPr>
            <p:ph type="body" idx="1"/>
          </p:nvPr>
        </p:nvSpPr>
        <p:spPr>
          <a:xfrm>
            <a:off x="5220528" y="1597341"/>
            <a:ext cx="6761922" cy="4351338"/>
          </a:xfrm>
        </p:spPr>
        <p:txBody>
          <a:bodyPr/>
          <a:lstStyle/>
          <a:p>
            <a:pPr algn="just"/>
            <a:r>
              <a:rPr lang="es-MX" dirty="0">
                <a:solidFill>
                  <a:srgbClr val="142B48"/>
                </a:solidFill>
                <a:effectLst/>
                <a:latin typeface="Montserrat" panose="00000500000000000000" pitchFamily="50" charset="0"/>
              </a:rPr>
              <a:t>Contiene 30–50 mL de líquido pericárdico, que permite al corazón moverse con libertad a lo largo del ciclo cardíaco.</a:t>
            </a:r>
          </a:p>
          <a:p>
            <a:pPr algn="just"/>
            <a:endParaRPr lang="es-CO" dirty="0">
              <a:solidFill>
                <a:srgbClr val="142B48"/>
              </a:solidFill>
            </a:endParaRPr>
          </a:p>
        </p:txBody>
      </p:sp>
    </p:spTree>
    <p:extLst>
      <p:ext uri="{BB962C8B-B14F-4D97-AF65-F5344CB8AC3E}">
        <p14:creationId xmlns:p14="http://schemas.microsoft.com/office/powerpoint/2010/main" val="462524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69222-5F56-4AE7-9F17-9C725015C055}"/>
              </a:ext>
            </a:extLst>
          </p:cNvPr>
          <p:cNvSpPr>
            <a:spLocks noGrp="1"/>
          </p:cNvSpPr>
          <p:nvPr>
            <p:ph type="title"/>
          </p:nvPr>
        </p:nvSpPr>
        <p:spPr>
          <a:xfrm>
            <a:off x="509587" y="-71438"/>
            <a:ext cx="10515600" cy="1325563"/>
          </a:xfrm>
        </p:spPr>
        <p:txBody>
          <a:bodyPr/>
          <a:lstStyle/>
          <a:p>
            <a:r>
              <a:rPr lang="es-CO" dirty="0"/>
              <a:t>Generalidades</a:t>
            </a:r>
          </a:p>
        </p:txBody>
      </p:sp>
      <p:sp>
        <p:nvSpPr>
          <p:cNvPr id="3" name="Marcador de texto 2">
            <a:extLst>
              <a:ext uri="{FF2B5EF4-FFF2-40B4-BE49-F238E27FC236}">
                <a16:creationId xmlns:a16="http://schemas.microsoft.com/office/drawing/2014/main" id="{A0E21E05-D563-4906-AB0A-1E1D561996C2}"/>
              </a:ext>
            </a:extLst>
          </p:cNvPr>
          <p:cNvSpPr>
            <a:spLocks noGrp="1"/>
          </p:cNvSpPr>
          <p:nvPr>
            <p:ph type="body" idx="1"/>
          </p:nvPr>
        </p:nvSpPr>
        <p:spPr>
          <a:xfrm>
            <a:off x="686628" y="964167"/>
            <a:ext cx="11257721" cy="4351338"/>
          </a:xfrm>
        </p:spPr>
        <p:txBody>
          <a:bodyPr>
            <a:normAutofit/>
          </a:bodyPr>
          <a:lstStyle/>
          <a:p>
            <a:pPr marL="114300" indent="0" algn="just">
              <a:lnSpc>
                <a:spcPct val="100000"/>
              </a:lnSpc>
              <a:buNone/>
            </a:pPr>
            <a:r>
              <a:rPr lang="es-MX" b="1" i="0" dirty="0">
                <a:solidFill>
                  <a:srgbClr val="343536"/>
                </a:solidFill>
                <a:effectLst/>
                <a:latin typeface="Montserrat" panose="00000500000000000000" pitchFamily="50" charset="0"/>
              </a:rPr>
              <a:t>Histología:</a:t>
            </a:r>
          </a:p>
          <a:p>
            <a:pPr algn="just">
              <a:lnSpc>
                <a:spcPct val="100000"/>
              </a:lnSpc>
            </a:pPr>
            <a:r>
              <a:rPr lang="es-MX" sz="1800" dirty="0">
                <a:solidFill>
                  <a:srgbClr val="343536"/>
                </a:solidFill>
                <a:latin typeface="Montserrat" panose="00000500000000000000" pitchFamily="50" charset="0"/>
              </a:rPr>
              <a:t>P</a:t>
            </a:r>
            <a:r>
              <a:rPr lang="es-MX" sz="1800" b="0" i="0" dirty="0">
                <a:solidFill>
                  <a:srgbClr val="343536"/>
                </a:solidFill>
                <a:effectLst/>
                <a:latin typeface="Montserrat" panose="00000500000000000000" pitchFamily="50" charset="0"/>
              </a:rPr>
              <a:t>orción epicárdica, que discurre por la superficie cardíaca, formada por arterias musculares de conductancia.</a:t>
            </a:r>
            <a:endParaRPr lang="es-MX" sz="1800" dirty="0">
              <a:solidFill>
                <a:srgbClr val="343536"/>
              </a:solidFill>
              <a:latin typeface="Montserrat" panose="00000500000000000000" pitchFamily="50" charset="0"/>
            </a:endParaRPr>
          </a:p>
          <a:p>
            <a:pPr algn="just">
              <a:lnSpc>
                <a:spcPct val="100000"/>
              </a:lnSpc>
            </a:pPr>
            <a:r>
              <a:rPr lang="es-MX" sz="1800" b="0" i="0" dirty="0">
                <a:solidFill>
                  <a:srgbClr val="343536"/>
                </a:solidFill>
                <a:effectLst/>
                <a:latin typeface="Montserrat" panose="00000500000000000000" pitchFamily="50" charset="0"/>
              </a:rPr>
              <a:t>Una porción intramural, que penetra en el interior del músculo cardíaco y se va ramificando en arterias de menor calibre hasta alcanzar la zona subendocárdica, donde forman un plexo.</a:t>
            </a:r>
            <a:endParaRPr lang="es-MX" sz="1800" dirty="0">
              <a:solidFill>
                <a:srgbClr val="343536"/>
              </a:solidFill>
              <a:latin typeface="Montserrat" panose="00000500000000000000" pitchFamily="50" charset="0"/>
            </a:endParaRPr>
          </a:p>
          <a:p>
            <a:pPr algn="just">
              <a:lnSpc>
                <a:spcPct val="100000"/>
              </a:lnSpc>
            </a:pPr>
            <a:r>
              <a:rPr lang="es-MX" sz="1800" b="0" i="0" dirty="0">
                <a:solidFill>
                  <a:srgbClr val="343536"/>
                </a:solidFill>
                <a:effectLst/>
                <a:latin typeface="Montserrat" panose="00000500000000000000" pitchFamily="50" charset="0"/>
              </a:rPr>
              <a:t>Una alta densidad de capilares (2500–4000 capilares/mm</a:t>
            </a:r>
            <a:r>
              <a:rPr lang="es-MX" sz="1800" b="0" i="0" baseline="30000" dirty="0">
                <a:solidFill>
                  <a:srgbClr val="343536"/>
                </a:solidFill>
                <a:effectLst/>
                <a:latin typeface="Montserrat" panose="00000500000000000000" pitchFamily="50" charset="0"/>
              </a:rPr>
              <a:t>3</a:t>
            </a:r>
            <a:r>
              <a:rPr lang="es-MX" sz="1800" b="0" i="0" dirty="0">
                <a:solidFill>
                  <a:srgbClr val="343536"/>
                </a:solidFill>
                <a:effectLst/>
                <a:latin typeface="Montserrat" panose="00000500000000000000" pitchFamily="50" charset="0"/>
              </a:rPr>
              <a:t>), por lo que la distancia existente entre capilares y miocitos cardíacos (unos 10 μm) es muy inferior a la que existe (15–25 μm) en otros tejidos.</a:t>
            </a:r>
            <a:endParaRPr lang="es-CO" sz="1800" dirty="0"/>
          </a:p>
        </p:txBody>
      </p:sp>
      <p:pic>
        <p:nvPicPr>
          <p:cNvPr id="5" name="Imagen 4" descr="Diagrama&#10;&#10;Descripción generada automáticamente">
            <a:extLst>
              <a:ext uri="{FF2B5EF4-FFF2-40B4-BE49-F238E27FC236}">
                <a16:creationId xmlns:a16="http://schemas.microsoft.com/office/drawing/2014/main" id="{6D692E48-4C80-497A-8BA4-0012095853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5629" y="3658710"/>
            <a:ext cx="2902745" cy="3016407"/>
          </a:xfrm>
          <a:prstGeom prst="rect">
            <a:avLst/>
          </a:prstGeom>
        </p:spPr>
      </p:pic>
    </p:spTree>
    <p:extLst>
      <p:ext uri="{BB962C8B-B14F-4D97-AF65-F5344CB8AC3E}">
        <p14:creationId xmlns:p14="http://schemas.microsoft.com/office/powerpoint/2010/main" val="40356851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86A6BE-FCDA-4CFF-BFAA-ACD78883D15E}"/>
              </a:ext>
            </a:extLst>
          </p:cNvPr>
          <p:cNvSpPr>
            <a:spLocks noGrp="1"/>
          </p:cNvSpPr>
          <p:nvPr>
            <p:ph type="title"/>
          </p:nvPr>
        </p:nvSpPr>
        <p:spPr>
          <a:xfrm>
            <a:off x="581025" y="104330"/>
            <a:ext cx="10515600" cy="1325563"/>
          </a:xfrm>
        </p:spPr>
        <p:txBody>
          <a:bodyPr/>
          <a:lstStyle/>
          <a:p>
            <a:r>
              <a:rPr lang="es-CO" dirty="0"/>
              <a:t>Fisiología</a:t>
            </a:r>
          </a:p>
        </p:txBody>
      </p:sp>
      <p:sp>
        <p:nvSpPr>
          <p:cNvPr id="3" name="Marcador de texto 2">
            <a:extLst>
              <a:ext uri="{FF2B5EF4-FFF2-40B4-BE49-F238E27FC236}">
                <a16:creationId xmlns:a16="http://schemas.microsoft.com/office/drawing/2014/main" id="{C57E08D8-E7D8-491D-BBF2-9D887A119D2C}"/>
              </a:ext>
            </a:extLst>
          </p:cNvPr>
          <p:cNvSpPr>
            <a:spLocks noGrp="1"/>
          </p:cNvSpPr>
          <p:nvPr>
            <p:ph type="body" idx="1"/>
          </p:nvPr>
        </p:nvSpPr>
        <p:spPr>
          <a:xfrm>
            <a:off x="690800" y="1182465"/>
            <a:ext cx="10969014" cy="4351338"/>
          </a:xfrm>
        </p:spPr>
        <p:txBody>
          <a:bodyPr>
            <a:normAutofit/>
          </a:bodyPr>
          <a:lstStyle/>
          <a:p>
            <a:pPr algn="just">
              <a:lnSpc>
                <a:spcPct val="100000"/>
              </a:lnSpc>
            </a:pPr>
            <a:r>
              <a:rPr lang="es-CO" dirty="0">
                <a:solidFill>
                  <a:srgbClr val="142B48"/>
                </a:solidFill>
              </a:rPr>
              <a:t>Flujo sanguíneo total: </a:t>
            </a:r>
            <a:r>
              <a:rPr lang="es-CO" b="0" i="0" dirty="0">
                <a:solidFill>
                  <a:srgbClr val="142B48"/>
                </a:solidFill>
                <a:effectLst/>
                <a:latin typeface="Montserrat" panose="00000500000000000000" pitchFamily="50" charset="0"/>
              </a:rPr>
              <a:t>250 a 300 </a:t>
            </a:r>
            <a:r>
              <a:rPr lang="es-CO" b="0" i="0" dirty="0" err="1">
                <a:solidFill>
                  <a:srgbClr val="142B48"/>
                </a:solidFill>
                <a:effectLst/>
                <a:latin typeface="Montserrat" panose="00000500000000000000" pitchFamily="50" charset="0"/>
              </a:rPr>
              <a:t>mL</a:t>
            </a:r>
            <a:r>
              <a:rPr lang="es-CO" b="0" i="0" dirty="0">
                <a:solidFill>
                  <a:srgbClr val="142B48"/>
                </a:solidFill>
                <a:effectLst/>
                <a:latin typeface="Montserrat" panose="00000500000000000000" pitchFamily="50" charset="0"/>
              </a:rPr>
              <a:t>/min.</a:t>
            </a:r>
          </a:p>
          <a:p>
            <a:pPr algn="just">
              <a:lnSpc>
                <a:spcPct val="100000"/>
              </a:lnSpc>
            </a:pPr>
            <a:r>
              <a:rPr lang="es-CO" b="0" i="0" dirty="0">
                <a:solidFill>
                  <a:srgbClr val="142B48"/>
                </a:solidFill>
                <a:effectLst/>
                <a:latin typeface="Montserrat" panose="00000500000000000000" pitchFamily="50" charset="0"/>
              </a:rPr>
              <a:t>5% del volumen minuto cardíaco.</a:t>
            </a:r>
            <a:endParaRPr lang="es-CO"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Condiciones basales: el consumo miocárdico de O</a:t>
            </a:r>
            <a:r>
              <a:rPr lang="es-MX" b="0" i="0" baseline="-25000" dirty="0">
                <a:solidFill>
                  <a:srgbClr val="142B48"/>
                </a:solidFill>
                <a:effectLst/>
                <a:latin typeface="Montserrat" panose="00000500000000000000" pitchFamily="50" charset="0"/>
              </a:rPr>
              <a:t>2</a:t>
            </a:r>
            <a:r>
              <a:rPr lang="es-MX" b="0" i="0" dirty="0">
                <a:solidFill>
                  <a:srgbClr val="142B48"/>
                </a:solidFill>
                <a:effectLst/>
                <a:latin typeface="Montserrat" panose="00000500000000000000" pitchFamily="50" charset="0"/>
              </a:rPr>
              <a:t> es de 8 a 15 mL/min/100 g de tejido.</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El corazón representa el 0.3%–0.5% del peso corporal, consume 7% del O</a:t>
            </a:r>
            <a:r>
              <a:rPr lang="es-MX" b="0" i="0" baseline="-25000" dirty="0">
                <a:solidFill>
                  <a:srgbClr val="142B48"/>
                </a:solidFill>
                <a:effectLst/>
                <a:latin typeface="Montserrat" panose="00000500000000000000" pitchFamily="50" charset="0"/>
              </a:rPr>
              <a:t>2</a:t>
            </a:r>
            <a:r>
              <a:rPr lang="es-MX" b="0" i="0" dirty="0">
                <a:solidFill>
                  <a:srgbClr val="142B48"/>
                </a:solidFill>
                <a:effectLst/>
                <a:latin typeface="Montserrat" panose="00000500000000000000" pitchFamily="50" charset="0"/>
              </a:rPr>
              <a:t> del cuerpo en reposo.</a:t>
            </a:r>
            <a:endParaRPr lang="es-CO" dirty="0">
              <a:solidFill>
                <a:srgbClr val="142B48"/>
              </a:solidFill>
            </a:endParaRPr>
          </a:p>
        </p:txBody>
      </p:sp>
      <p:pic>
        <p:nvPicPr>
          <p:cNvPr id="5" name="Imagen 4">
            <a:extLst>
              <a:ext uri="{FF2B5EF4-FFF2-40B4-BE49-F238E27FC236}">
                <a16:creationId xmlns:a16="http://schemas.microsoft.com/office/drawing/2014/main" id="{52ECA723-8855-4579-A068-0A0EC52B82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4275" y="4129087"/>
            <a:ext cx="6382610" cy="1986518"/>
          </a:xfrm>
          <a:prstGeom prst="rect">
            <a:avLst/>
          </a:prstGeom>
        </p:spPr>
      </p:pic>
    </p:spTree>
    <p:extLst>
      <p:ext uri="{BB962C8B-B14F-4D97-AF65-F5344CB8AC3E}">
        <p14:creationId xmlns:p14="http://schemas.microsoft.com/office/powerpoint/2010/main" val="6019208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1F0E1E-C743-47B1-8A94-9A41C9271E11}"/>
              </a:ext>
            </a:extLst>
          </p:cNvPr>
          <p:cNvSpPr>
            <a:spLocks noGrp="1"/>
          </p:cNvSpPr>
          <p:nvPr>
            <p:ph type="title"/>
          </p:nvPr>
        </p:nvSpPr>
        <p:spPr>
          <a:xfrm>
            <a:off x="638175" y="189151"/>
            <a:ext cx="10515600" cy="1325563"/>
          </a:xfrm>
        </p:spPr>
        <p:txBody>
          <a:bodyPr/>
          <a:lstStyle/>
          <a:p>
            <a:r>
              <a:rPr lang="es-CO" dirty="0"/>
              <a:t>Demanda de oxígeno</a:t>
            </a:r>
          </a:p>
        </p:txBody>
      </p:sp>
      <p:sp>
        <p:nvSpPr>
          <p:cNvPr id="3" name="Marcador de texto 2">
            <a:extLst>
              <a:ext uri="{FF2B5EF4-FFF2-40B4-BE49-F238E27FC236}">
                <a16:creationId xmlns:a16="http://schemas.microsoft.com/office/drawing/2014/main" id="{0B27D820-9BF4-4F72-8B31-0F4CDC335A7A}"/>
              </a:ext>
            </a:extLst>
          </p:cNvPr>
          <p:cNvSpPr>
            <a:spLocks noGrp="1"/>
          </p:cNvSpPr>
          <p:nvPr>
            <p:ph type="body" idx="1"/>
          </p:nvPr>
        </p:nvSpPr>
        <p:spPr>
          <a:xfrm>
            <a:off x="895164" y="1253331"/>
            <a:ext cx="6761922" cy="4351338"/>
          </a:xfrm>
        </p:spPr>
        <p:txBody>
          <a:bodyPr/>
          <a:lstStyle/>
          <a:p>
            <a:pPr marL="114300" indent="0">
              <a:lnSpc>
                <a:spcPct val="100000"/>
              </a:lnSpc>
              <a:buNone/>
            </a:pPr>
            <a:r>
              <a:rPr lang="es-CO" dirty="0"/>
              <a:t>Factores que regulan el consumo de oxígeno:</a:t>
            </a:r>
          </a:p>
          <a:p>
            <a:pPr>
              <a:lnSpc>
                <a:spcPct val="100000"/>
              </a:lnSpc>
            </a:pPr>
            <a:endParaRPr lang="es-CO" dirty="0"/>
          </a:p>
          <a:p>
            <a:pPr lvl="1">
              <a:lnSpc>
                <a:spcPct val="100000"/>
              </a:lnSpc>
            </a:pPr>
            <a:r>
              <a:rPr lang="es-CO" dirty="0"/>
              <a:t>Frecuencia.</a:t>
            </a:r>
          </a:p>
          <a:p>
            <a:pPr lvl="1">
              <a:lnSpc>
                <a:spcPct val="100000"/>
              </a:lnSpc>
            </a:pPr>
            <a:r>
              <a:rPr lang="es-CO" dirty="0"/>
              <a:t>Contractibilidad.</a:t>
            </a:r>
          </a:p>
          <a:p>
            <a:pPr lvl="1">
              <a:lnSpc>
                <a:spcPct val="100000"/>
              </a:lnSpc>
            </a:pPr>
            <a:r>
              <a:rPr lang="es-CO" dirty="0"/>
              <a:t>Tensión.</a:t>
            </a:r>
          </a:p>
        </p:txBody>
      </p:sp>
      <p:pic>
        <p:nvPicPr>
          <p:cNvPr id="5" name="Imagen 4" descr="Diagrama&#10;&#10;Descripción generada automáticamente">
            <a:extLst>
              <a:ext uri="{FF2B5EF4-FFF2-40B4-BE49-F238E27FC236}">
                <a16:creationId xmlns:a16="http://schemas.microsoft.com/office/drawing/2014/main" id="{24ED2F08-83D6-4F86-B406-66586A761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1691" y="2471737"/>
            <a:ext cx="5565145" cy="3719513"/>
          </a:xfrm>
          <a:prstGeom prst="rect">
            <a:avLst/>
          </a:prstGeom>
        </p:spPr>
      </p:pic>
    </p:spTree>
    <p:extLst>
      <p:ext uri="{BB962C8B-B14F-4D97-AF65-F5344CB8AC3E}">
        <p14:creationId xmlns:p14="http://schemas.microsoft.com/office/powerpoint/2010/main" val="41342847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8F7B5-F5F0-4299-96B8-9C019AFA93F0}"/>
              </a:ext>
            </a:extLst>
          </p:cNvPr>
          <p:cNvSpPr>
            <a:spLocks noGrp="1"/>
          </p:cNvSpPr>
          <p:nvPr>
            <p:ph type="title"/>
          </p:nvPr>
        </p:nvSpPr>
        <p:spPr>
          <a:xfrm>
            <a:off x="523875" y="0"/>
            <a:ext cx="10515600" cy="1325563"/>
          </a:xfrm>
        </p:spPr>
        <p:txBody>
          <a:bodyPr/>
          <a:lstStyle/>
          <a:p>
            <a:r>
              <a:rPr lang="es-CO" dirty="0"/>
              <a:t>Factores que regulan el flujo</a:t>
            </a:r>
          </a:p>
        </p:txBody>
      </p:sp>
      <p:sp>
        <p:nvSpPr>
          <p:cNvPr id="3" name="Marcador de texto 2">
            <a:extLst>
              <a:ext uri="{FF2B5EF4-FFF2-40B4-BE49-F238E27FC236}">
                <a16:creationId xmlns:a16="http://schemas.microsoft.com/office/drawing/2014/main" id="{D7F5253F-3724-4B74-B45F-2477B07AE516}"/>
              </a:ext>
            </a:extLst>
          </p:cNvPr>
          <p:cNvSpPr>
            <a:spLocks noGrp="1"/>
          </p:cNvSpPr>
          <p:nvPr>
            <p:ph type="body" idx="1"/>
          </p:nvPr>
        </p:nvSpPr>
        <p:spPr>
          <a:xfrm>
            <a:off x="6010272" y="1193799"/>
            <a:ext cx="5908076" cy="5132387"/>
          </a:xfrm>
        </p:spPr>
        <p:txBody>
          <a:bodyPr>
            <a:noAutofit/>
          </a:bodyPr>
          <a:lstStyle/>
          <a:p>
            <a:pPr algn="just">
              <a:lnSpc>
                <a:spcPct val="110000"/>
              </a:lnSpc>
            </a:pPr>
            <a:r>
              <a:rPr lang="es-MX" sz="1800" b="1" i="0" dirty="0">
                <a:solidFill>
                  <a:srgbClr val="142B48"/>
                </a:solidFill>
                <a:effectLst/>
                <a:latin typeface="Montserrat" panose="00000500000000000000" pitchFamily="50" charset="0"/>
              </a:rPr>
              <a:t>La presión de perfusión coronaria: </a:t>
            </a:r>
            <a:r>
              <a:rPr lang="es-MX" sz="1800" b="0" i="0" dirty="0">
                <a:solidFill>
                  <a:srgbClr val="142B48"/>
                </a:solidFill>
                <a:effectLst/>
                <a:latin typeface="Montserrat" panose="00000500000000000000" pitchFamily="50" charset="0"/>
              </a:rPr>
              <a:t>determinada por la diferencia existente entre la presión diastólica en la raíz de la aorta, y generada por el propio corazón y la presión diastólica final del ventrículo izquierdo.</a:t>
            </a:r>
            <a:endParaRPr lang="es-MX" sz="1800" dirty="0">
              <a:solidFill>
                <a:srgbClr val="142B48"/>
              </a:solidFill>
              <a:latin typeface="Montserrat" panose="00000500000000000000" pitchFamily="50" charset="0"/>
            </a:endParaRPr>
          </a:p>
          <a:p>
            <a:pPr algn="just">
              <a:lnSpc>
                <a:spcPct val="110000"/>
              </a:lnSpc>
            </a:pPr>
            <a:r>
              <a:rPr lang="es-MX" sz="1800" b="1" i="0" dirty="0">
                <a:solidFill>
                  <a:srgbClr val="142B48"/>
                </a:solidFill>
                <a:effectLst/>
                <a:latin typeface="Montserrat" panose="00000500000000000000" pitchFamily="50" charset="0"/>
              </a:rPr>
              <a:t>La duración de la diástole: </a:t>
            </a:r>
            <a:r>
              <a:rPr lang="es-MX" sz="1800" b="0" i="0" dirty="0">
                <a:solidFill>
                  <a:srgbClr val="142B48"/>
                </a:solidFill>
                <a:effectLst/>
                <a:latin typeface="Montserrat" panose="00000500000000000000" pitchFamily="50" charset="0"/>
              </a:rPr>
              <a:t>ya que este es el momento del ciclo cardíaco en el que se produce 80% del FSC.</a:t>
            </a:r>
            <a:endParaRPr lang="es-MX" sz="1800" dirty="0">
              <a:solidFill>
                <a:srgbClr val="142B48"/>
              </a:solidFill>
              <a:latin typeface="Montserrat" panose="00000500000000000000" pitchFamily="50" charset="0"/>
            </a:endParaRPr>
          </a:p>
          <a:p>
            <a:pPr algn="just">
              <a:lnSpc>
                <a:spcPct val="110000"/>
              </a:lnSpc>
            </a:pPr>
            <a:r>
              <a:rPr lang="es-MX" sz="1800" b="1" i="0" dirty="0">
                <a:solidFill>
                  <a:srgbClr val="142B48"/>
                </a:solidFill>
                <a:effectLst/>
                <a:latin typeface="Montserrat" panose="00000500000000000000" pitchFamily="50" charset="0"/>
              </a:rPr>
              <a:t>Las resistencias vasculares coronarias:</a:t>
            </a:r>
            <a:r>
              <a:rPr lang="es-MX" sz="1800" b="0" i="0" dirty="0">
                <a:solidFill>
                  <a:srgbClr val="142B48"/>
                </a:solidFill>
                <a:effectLst/>
                <a:latin typeface="Montserrat" panose="00000500000000000000" pitchFamily="50" charset="0"/>
              </a:rPr>
              <a:t> que están reguladas por factores intrínsecos (nerviosos, miogénicos, metabólicos), y extrínsecos (la compresión que el músculo cardiaco ejerce sobre las arterias intramurales durante la sístole).</a:t>
            </a:r>
          </a:p>
          <a:p>
            <a:pPr algn="just">
              <a:lnSpc>
                <a:spcPct val="110000"/>
              </a:lnSpc>
            </a:pPr>
            <a:endParaRPr lang="es-CO" sz="1800" dirty="0">
              <a:solidFill>
                <a:srgbClr val="142B48"/>
              </a:solidFill>
            </a:endParaRPr>
          </a:p>
        </p:txBody>
      </p:sp>
      <p:pic>
        <p:nvPicPr>
          <p:cNvPr id="5" name="Imagen 4" descr="Gráfico&#10;&#10;Descripción generada automáticamente">
            <a:extLst>
              <a:ext uri="{FF2B5EF4-FFF2-40B4-BE49-F238E27FC236}">
                <a16:creationId xmlns:a16="http://schemas.microsoft.com/office/drawing/2014/main" id="{646C08A7-1DDA-4877-9D14-51938FC114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8425" y="1154110"/>
            <a:ext cx="3251429" cy="2515155"/>
          </a:xfrm>
          <a:prstGeom prst="rect">
            <a:avLst/>
          </a:prstGeom>
        </p:spPr>
      </p:pic>
      <p:sp>
        <p:nvSpPr>
          <p:cNvPr id="6" name="Rectángulo 5">
            <a:extLst>
              <a:ext uri="{FF2B5EF4-FFF2-40B4-BE49-F238E27FC236}">
                <a16:creationId xmlns:a16="http://schemas.microsoft.com/office/drawing/2014/main" id="{26922F9F-4835-405D-BE41-D98D1E320EA6}"/>
              </a:ext>
            </a:extLst>
          </p:cNvPr>
          <p:cNvSpPr/>
          <p:nvPr/>
        </p:nvSpPr>
        <p:spPr>
          <a:xfrm>
            <a:off x="523875" y="1526697"/>
            <a:ext cx="1945676" cy="1532785"/>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Montserrat" panose="00000500000000000000" pitchFamily="50" charset="0"/>
              </a:rPr>
              <a:t>E</a:t>
            </a:r>
            <a:r>
              <a:rPr lang="es-MX" b="1" i="0" dirty="0">
                <a:solidFill>
                  <a:schemeClr val="bg1"/>
                </a:solidFill>
                <a:effectLst/>
                <a:latin typeface="Montserrat" panose="00000500000000000000" pitchFamily="50" charset="0"/>
              </a:rPr>
              <a:t>l flujo en la arteria coronaria izquierda se produce sobre todo durante la diástole.</a:t>
            </a:r>
            <a:endParaRPr lang="es-CO"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12590217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73E7F-4ABA-472C-B6EC-81B3AD6465CF}"/>
              </a:ext>
            </a:extLst>
          </p:cNvPr>
          <p:cNvSpPr>
            <a:spLocks noGrp="1"/>
          </p:cNvSpPr>
          <p:nvPr>
            <p:ph type="title"/>
          </p:nvPr>
        </p:nvSpPr>
        <p:spPr>
          <a:xfrm>
            <a:off x="538163" y="18255"/>
            <a:ext cx="10515600" cy="1325563"/>
          </a:xfrm>
        </p:spPr>
        <p:txBody>
          <a:bodyPr/>
          <a:lstStyle/>
          <a:p>
            <a:r>
              <a:rPr lang="es-CO" dirty="0"/>
              <a:t>Reserva coronaria</a:t>
            </a:r>
          </a:p>
        </p:txBody>
      </p:sp>
      <p:sp>
        <p:nvSpPr>
          <p:cNvPr id="3" name="Marcador de texto 2">
            <a:extLst>
              <a:ext uri="{FF2B5EF4-FFF2-40B4-BE49-F238E27FC236}">
                <a16:creationId xmlns:a16="http://schemas.microsoft.com/office/drawing/2014/main" id="{17DDDED4-6B9F-4204-BB73-6EEFE69ABE27}"/>
              </a:ext>
            </a:extLst>
          </p:cNvPr>
          <p:cNvSpPr>
            <a:spLocks noGrp="1"/>
          </p:cNvSpPr>
          <p:nvPr>
            <p:ph type="body" idx="1"/>
          </p:nvPr>
        </p:nvSpPr>
        <p:spPr>
          <a:xfrm>
            <a:off x="538163" y="1253331"/>
            <a:ext cx="11198212" cy="4351338"/>
          </a:xfrm>
        </p:spPr>
        <p:txBody>
          <a:bodyPr/>
          <a:lstStyle/>
          <a:p>
            <a:pPr algn="just">
              <a:lnSpc>
                <a:spcPct val="100000"/>
              </a:lnSpc>
            </a:pPr>
            <a:r>
              <a:rPr lang="es-MX" dirty="0">
                <a:solidFill>
                  <a:srgbClr val="142B48"/>
                </a:solidFill>
                <a:latin typeface="Montserrat" panose="00000500000000000000" pitchFamily="50" charset="0"/>
              </a:rPr>
              <a:t>L</a:t>
            </a:r>
            <a:r>
              <a:rPr lang="es-MX" b="0" i="0" dirty="0">
                <a:solidFill>
                  <a:srgbClr val="142B48"/>
                </a:solidFill>
                <a:effectLst/>
                <a:latin typeface="Montserrat" panose="00000500000000000000" pitchFamily="50" charset="0"/>
              </a:rPr>
              <a:t>a reserva coronaria es una medida de la capacidad de los vasos coronarios para aumentar el aporte de O</a:t>
            </a:r>
            <a:r>
              <a:rPr lang="es-MX" b="0" i="0" baseline="-25000" dirty="0">
                <a:solidFill>
                  <a:srgbClr val="142B48"/>
                </a:solidFill>
                <a:effectLst/>
                <a:latin typeface="Montserrat" panose="00000500000000000000" pitchFamily="50" charset="0"/>
              </a:rPr>
              <a:t>2</a:t>
            </a:r>
            <a:r>
              <a:rPr lang="es-MX" b="0" i="0" dirty="0">
                <a:solidFill>
                  <a:srgbClr val="142B48"/>
                </a:solidFill>
                <a:effectLst/>
                <a:latin typeface="Montserrat" panose="00000500000000000000" pitchFamily="50" charset="0"/>
              </a:rPr>
              <a:t> cuando aumentan las MVO</a:t>
            </a:r>
            <a:r>
              <a:rPr lang="es-MX" b="0" i="0" baseline="-25000" dirty="0">
                <a:solidFill>
                  <a:srgbClr val="142B48"/>
                </a:solidFill>
                <a:effectLst/>
                <a:latin typeface="Montserrat" panose="00000500000000000000" pitchFamily="50" charset="0"/>
              </a:rPr>
              <a:t>2</a:t>
            </a:r>
            <a:r>
              <a:rPr lang="es-MX" b="0" i="0" dirty="0">
                <a:solidFill>
                  <a:srgbClr val="142B48"/>
                </a:solidFill>
                <a:effectLst/>
                <a:latin typeface="Montserrat" panose="00000500000000000000" pitchFamily="50" charset="0"/>
              </a:rPr>
              <a:t>.</a:t>
            </a:r>
            <a:endParaRPr lang="es-MX" dirty="0">
              <a:solidFill>
                <a:srgbClr val="142B48"/>
              </a:solidFill>
              <a:latin typeface="Montserrat" panose="00000500000000000000" pitchFamily="50" charset="0"/>
            </a:endParaRPr>
          </a:p>
          <a:p>
            <a:pPr algn="just">
              <a:lnSpc>
                <a:spcPct val="100000"/>
              </a:lnSpc>
            </a:pPr>
            <a:r>
              <a:rPr lang="es-MX" dirty="0">
                <a:solidFill>
                  <a:srgbClr val="142B48"/>
                </a:solidFill>
                <a:latin typeface="Montserrat" panose="00000500000000000000" pitchFamily="50" charset="0"/>
              </a:rPr>
              <a:t>Se d</a:t>
            </a:r>
            <a:r>
              <a:rPr lang="es-MX" b="0" i="0" dirty="0">
                <a:solidFill>
                  <a:srgbClr val="142B48"/>
                </a:solidFill>
                <a:effectLst/>
                <a:latin typeface="Montserrat" panose="00000500000000000000" pitchFamily="50" charset="0"/>
              </a:rPr>
              <a:t>efine</a:t>
            </a:r>
            <a:r>
              <a:rPr lang="es-MX" dirty="0">
                <a:solidFill>
                  <a:srgbClr val="142B48"/>
                </a:solidFill>
                <a:latin typeface="Montserrat" panose="00000500000000000000" pitchFamily="50" charset="0"/>
              </a:rPr>
              <a:t> c</a:t>
            </a:r>
            <a:r>
              <a:rPr lang="es-MX" b="0" i="0" dirty="0">
                <a:solidFill>
                  <a:srgbClr val="142B48"/>
                </a:solidFill>
                <a:effectLst/>
                <a:latin typeface="Montserrat" panose="00000500000000000000" pitchFamily="50" charset="0"/>
              </a:rPr>
              <a:t>omo la diferencia existente entre el FSC en reposo y el observado tras la administración de fármacos vasodilatadores (</a:t>
            </a:r>
            <a:r>
              <a:rPr lang="es-MX" dirty="0">
                <a:solidFill>
                  <a:srgbClr val="142B48"/>
                </a:solidFill>
                <a:latin typeface="Montserrat" panose="00000500000000000000" pitchFamily="50" charset="0"/>
              </a:rPr>
              <a:t>adenosina</a:t>
            </a:r>
            <a:r>
              <a:rPr lang="es-MX" b="0" i="0" dirty="0">
                <a:solidFill>
                  <a:srgbClr val="142B48"/>
                </a:solidFill>
                <a:effectLst/>
                <a:latin typeface="Montserrat" panose="00000500000000000000" pitchFamily="50" charset="0"/>
              </a:rPr>
              <a:t>, </a:t>
            </a:r>
            <a:r>
              <a:rPr lang="es-MX" dirty="0">
                <a:solidFill>
                  <a:srgbClr val="142B48"/>
                </a:solidFill>
                <a:latin typeface="Montserrat" panose="00000500000000000000" pitchFamily="50" charset="0"/>
              </a:rPr>
              <a:t>dipiridamol</a:t>
            </a:r>
            <a:r>
              <a:rPr lang="es-MX" b="0" i="0" dirty="0">
                <a:solidFill>
                  <a:srgbClr val="142B48"/>
                </a:solidFill>
                <a:effectLst/>
                <a:latin typeface="Montserrat" panose="00000500000000000000" pitchFamily="50" charset="0"/>
              </a:rPr>
              <a:t>), durante un ejercicio físico intenso o la estimulación cardíaca rápida con un marcapasos.</a:t>
            </a:r>
            <a:endParaRPr lang="es-CO" dirty="0">
              <a:solidFill>
                <a:srgbClr val="142B48"/>
              </a:solidFill>
            </a:endParaRPr>
          </a:p>
        </p:txBody>
      </p:sp>
      <p:pic>
        <p:nvPicPr>
          <p:cNvPr id="5" name="Imagen 4" descr="Gráfico, Gráfico de líneas&#10;&#10;Descripción generada automáticamente">
            <a:extLst>
              <a:ext uri="{FF2B5EF4-FFF2-40B4-BE49-F238E27FC236}">
                <a16:creationId xmlns:a16="http://schemas.microsoft.com/office/drawing/2014/main" id="{1E4031CB-4B6B-4CA2-8348-A32F2FBD5B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1448" y="3276875"/>
            <a:ext cx="3935552" cy="3310457"/>
          </a:xfrm>
          <a:prstGeom prst="rect">
            <a:avLst/>
          </a:prstGeom>
        </p:spPr>
      </p:pic>
    </p:spTree>
    <p:extLst>
      <p:ext uri="{BB962C8B-B14F-4D97-AF65-F5344CB8AC3E}">
        <p14:creationId xmlns:p14="http://schemas.microsoft.com/office/powerpoint/2010/main" val="39935308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2AB4-222C-4F9A-8F11-35E090168C7D}"/>
              </a:ext>
            </a:extLst>
          </p:cNvPr>
          <p:cNvSpPr>
            <a:spLocks noGrp="1"/>
          </p:cNvSpPr>
          <p:nvPr>
            <p:ph type="title"/>
          </p:nvPr>
        </p:nvSpPr>
        <p:spPr>
          <a:xfrm>
            <a:off x="538162" y="18255"/>
            <a:ext cx="10515600" cy="1325563"/>
          </a:xfrm>
        </p:spPr>
        <p:txBody>
          <a:bodyPr/>
          <a:lstStyle/>
          <a:p>
            <a:r>
              <a:rPr lang="es-CO" dirty="0"/>
              <a:t>Resistencias vasculares</a:t>
            </a:r>
          </a:p>
        </p:txBody>
      </p:sp>
      <p:sp>
        <p:nvSpPr>
          <p:cNvPr id="3" name="Marcador de texto 2">
            <a:extLst>
              <a:ext uri="{FF2B5EF4-FFF2-40B4-BE49-F238E27FC236}">
                <a16:creationId xmlns:a16="http://schemas.microsoft.com/office/drawing/2014/main" id="{0799A15F-EC0A-4EC6-8A4B-8A39639F16D6}"/>
              </a:ext>
            </a:extLst>
          </p:cNvPr>
          <p:cNvSpPr>
            <a:spLocks noGrp="1"/>
          </p:cNvSpPr>
          <p:nvPr>
            <p:ph type="body" idx="1"/>
          </p:nvPr>
        </p:nvSpPr>
        <p:spPr>
          <a:xfrm>
            <a:off x="4877628" y="1228725"/>
            <a:ext cx="6761922" cy="4991101"/>
          </a:xfrm>
        </p:spPr>
        <p:txBody>
          <a:bodyPr>
            <a:normAutofit/>
          </a:bodyPr>
          <a:lstStyle/>
          <a:p>
            <a:pPr marL="114300" indent="0" algn="just">
              <a:lnSpc>
                <a:spcPct val="100000"/>
              </a:lnSpc>
              <a:buNone/>
            </a:pPr>
            <a:r>
              <a:rPr lang="es-CO" sz="2200" b="1" dirty="0">
                <a:solidFill>
                  <a:srgbClr val="142B48"/>
                </a:solidFill>
              </a:rPr>
              <a:t>Control:</a:t>
            </a:r>
          </a:p>
          <a:p>
            <a:pPr marL="114300" indent="0" algn="just">
              <a:lnSpc>
                <a:spcPct val="100000"/>
              </a:lnSpc>
              <a:buNone/>
            </a:pPr>
            <a:endParaRPr lang="es-CO" dirty="0">
              <a:solidFill>
                <a:srgbClr val="142B48"/>
              </a:solidFill>
            </a:endParaRPr>
          </a:p>
          <a:p>
            <a:pPr algn="just">
              <a:lnSpc>
                <a:spcPct val="100000"/>
              </a:lnSpc>
            </a:pPr>
            <a:r>
              <a:rPr lang="es-CO" b="1" dirty="0">
                <a:solidFill>
                  <a:srgbClr val="142B48"/>
                </a:solidFill>
              </a:rPr>
              <a:t>Nervioso: </a:t>
            </a:r>
            <a:r>
              <a:rPr lang="es-CO" dirty="0">
                <a:solidFill>
                  <a:srgbClr val="142B48"/>
                </a:solidFill>
              </a:rPr>
              <a:t>inervación simpática y parasimpática.</a:t>
            </a:r>
          </a:p>
          <a:p>
            <a:pPr algn="just">
              <a:lnSpc>
                <a:spcPct val="100000"/>
              </a:lnSpc>
            </a:pPr>
            <a:endParaRPr lang="es-CO" dirty="0">
              <a:solidFill>
                <a:srgbClr val="142B48"/>
              </a:solidFill>
            </a:endParaRPr>
          </a:p>
          <a:p>
            <a:pPr algn="just">
              <a:lnSpc>
                <a:spcPct val="100000"/>
              </a:lnSpc>
            </a:pPr>
            <a:r>
              <a:rPr lang="es-CO" b="1" dirty="0" err="1">
                <a:solidFill>
                  <a:srgbClr val="142B48"/>
                </a:solidFill>
              </a:rPr>
              <a:t>Miogénicos</a:t>
            </a:r>
            <a:r>
              <a:rPr lang="es-CO" b="1" dirty="0">
                <a:solidFill>
                  <a:srgbClr val="142B48"/>
                </a:solidFill>
              </a:rPr>
              <a:t>:</a:t>
            </a:r>
            <a:r>
              <a:rPr lang="es-CO" dirty="0">
                <a:solidFill>
                  <a:srgbClr val="142B48"/>
                </a:solidFill>
              </a:rPr>
              <a:t> </a:t>
            </a:r>
            <a:r>
              <a:rPr lang="es-MX" dirty="0">
                <a:solidFill>
                  <a:srgbClr val="142B48"/>
                </a:solidFill>
                <a:latin typeface="Montserrat" panose="00000500000000000000" pitchFamily="50" charset="0"/>
              </a:rPr>
              <a:t>a</a:t>
            </a:r>
            <a:r>
              <a:rPr lang="es-MX" b="0" dirty="0">
                <a:solidFill>
                  <a:srgbClr val="142B48"/>
                </a:solidFill>
                <a:effectLst/>
                <a:latin typeface="Montserrat" panose="00000500000000000000" pitchFamily="50" charset="0"/>
              </a:rPr>
              <a:t>utorregulación coronaria</a:t>
            </a:r>
            <a:r>
              <a:rPr lang="es-MX" dirty="0">
                <a:solidFill>
                  <a:srgbClr val="142B48"/>
                </a:solidFill>
                <a:latin typeface="Montserrat" panose="00000500000000000000" pitchFamily="50" charset="0"/>
              </a:rPr>
              <a:t> </a:t>
            </a:r>
            <a:r>
              <a:rPr lang="es-MX" dirty="0">
                <a:solidFill>
                  <a:srgbClr val="142B48"/>
                </a:solidFill>
                <a:latin typeface="Montserrat" panose="00000500000000000000" pitchFamily="50" charset="0"/>
                <a:sym typeface="Wingdings" pitchFamily="2" charset="2"/>
              </a:rPr>
              <a:t></a:t>
            </a:r>
            <a:r>
              <a:rPr lang="es-MX" b="0" i="0" dirty="0">
                <a:solidFill>
                  <a:srgbClr val="142B48"/>
                </a:solidFill>
                <a:effectLst/>
                <a:latin typeface="Montserrat" panose="00000500000000000000" pitchFamily="50" charset="0"/>
              </a:rPr>
              <a:t> se debe a que cuando la presión aumenta, las resistencias vasculares coronarias disminuyen, mientras que cuando existe una respuesta vasodilatadora excesiva, el aumento de la presión de perfusión distiende el músculo liso de la capa media de los vasos de resistencia.</a:t>
            </a:r>
          </a:p>
          <a:p>
            <a:pPr algn="just">
              <a:lnSpc>
                <a:spcPct val="100000"/>
              </a:lnSpc>
            </a:pPr>
            <a:endParaRPr lang="es-CO" dirty="0">
              <a:solidFill>
                <a:srgbClr val="142B48"/>
              </a:solidFill>
            </a:endParaRPr>
          </a:p>
          <a:p>
            <a:pPr algn="just">
              <a:lnSpc>
                <a:spcPct val="100000"/>
              </a:lnSpc>
            </a:pPr>
            <a:r>
              <a:rPr lang="es-CO" b="1" dirty="0">
                <a:solidFill>
                  <a:srgbClr val="142B48"/>
                </a:solidFill>
              </a:rPr>
              <a:t>Metabólicos.</a:t>
            </a:r>
          </a:p>
        </p:txBody>
      </p:sp>
    </p:spTree>
    <p:extLst>
      <p:ext uri="{BB962C8B-B14F-4D97-AF65-F5344CB8AC3E}">
        <p14:creationId xmlns:p14="http://schemas.microsoft.com/office/powerpoint/2010/main" val="13213076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AFC03-65C6-4EF0-8006-052CED651C5E}"/>
              </a:ext>
            </a:extLst>
          </p:cNvPr>
          <p:cNvSpPr>
            <a:spLocks noGrp="1"/>
          </p:cNvSpPr>
          <p:nvPr>
            <p:ph type="title"/>
          </p:nvPr>
        </p:nvSpPr>
        <p:spPr>
          <a:xfrm>
            <a:off x="581025" y="117235"/>
            <a:ext cx="10515600" cy="1325563"/>
          </a:xfrm>
        </p:spPr>
        <p:txBody>
          <a:bodyPr/>
          <a:lstStyle/>
          <a:p>
            <a:r>
              <a:rPr lang="es-CO" dirty="0"/>
              <a:t>Isquemia</a:t>
            </a:r>
          </a:p>
        </p:txBody>
      </p:sp>
      <p:pic>
        <p:nvPicPr>
          <p:cNvPr id="5" name="Imagen 4" descr="Diagrama&#10;&#10;Descripción generada automáticamente">
            <a:extLst>
              <a:ext uri="{FF2B5EF4-FFF2-40B4-BE49-F238E27FC236}">
                <a16:creationId xmlns:a16="http://schemas.microsoft.com/office/drawing/2014/main" id="{D1065BB5-138B-4FE3-9DE6-4C3044DC597F}"/>
              </a:ext>
            </a:extLst>
          </p:cNvPr>
          <p:cNvPicPr>
            <a:picLocks noChangeAspect="1"/>
          </p:cNvPicPr>
          <p:nvPr/>
        </p:nvPicPr>
        <p:blipFill>
          <a:blip r:embed="rId2"/>
          <a:stretch>
            <a:fillRect/>
          </a:stretch>
        </p:blipFill>
        <p:spPr>
          <a:xfrm>
            <a:off x="5486400" y="428625"/>
            <a:ext cx="6124575" cy="6000750"/>
          </a:xfrm>
          <a:prstGeom prst="rect">
            <a:avLst/>
          </a:prstGeom>
        </p:spPr>
      </p:pic>
    </p:spTree>
    <p:extLst>
      <p:ext uri="{BB962C8B-B14F-4D97-AF65-F5344CB8AC3E}">
        <p14:creationId xmlns:p14="http://schemas.microsoft.com/office/powerpoint/2010/main" val="39256588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67FAB-D093-4280-8118-E90EAF4DAB48}"/>
              </a:ext>
            </a:extLst>
          </p:cNvPr>
          <p:cNvSpPr>
            <a:spLocks noGrp="1"/>
          </p:cNvSpPr>
          <p:nvPr>
            <p:ph type="ctrTitle"/>
          </p:nvPr>
        </p:nvSpPr>
        <p:spPr>
          <a:xfrm>
            <a:off x="823912" y="1041400"/>
            <a:ext cx="11091864" cy="2387600"/>
          </a:xfrm>
        </p:spPr>
        <p:txBody>
          <a:bodyPr>
            <a:normAutofit/>
          </a:bodyPr>
          <a:lstStyle/>
          <a:p>
            <a:pPr algn="l"/>
            <a:r>
              <a:rPr lang="es-CO" sz="5400" dirty="0"/>
              <a:t>Características de la circulación</a:t>
            </a:r>
          </a:p>
        </p:txBody>
      </p:sp>
    </p:spTree>
    <p:extLst>
      <p:ext uri="{BB962C8B-B14F-4D97-AF65-F5344CB8AC3E}">
        <p14:creationId xmlns:p14="http://schemas.microsoft.com/office/powerpoint/2010/main" val="37786233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22F0C-38A3-4076-A509-604AE334EE1C}"/>
              </a:ext>
            </a:extLst>
          </p:cNvPr>
          <p:cNvSpPr>
            <a:spLocks noGrp="1"/>
          </p:cNvSpPr>
          <p:nvPr>
            <p:ph type="title"/>
          </p:nvPr>
        </p:nvSpPr>
        <p:spPr>
          <a:xfrm>
            <a:off x="623887" y="18255"/>
            <a:ext cx="10515600" cy="1325563"/>
          </a:xfrm>
        </p:spPr>
        <p:txBody>
          <a:bodyPr/>
          <a:lstStyle/>
          <a:p>
            <a:r>
              <a:rPr lang="es-CO" dirty="0"/>
              <a:t>Músculo esquelético</a:t>
            </a:r>
          </a:p>
        </p:txBody>
      </p:sp>
      <p:sp>
        <p:nvSpPr>
          <p:cNvPr id="3" name="Marcador de texto 2">
            <a:extLst>
              <a:ext uri="{FF2B5EF4-FFF2-40B4-BE49-F238E27FC236}">
                <a16:creationId xmlns:a16="http://schemas.microsoft.com/office/drawing/2014/main" id="{9F37EB7C-20EB-4F60-872C-40C373BFCC7D}"/>
              </a:ext>
            </a:extLst>
          </p:cNvPr>
          <p:cNvSpPr>
            <a:spLocks noGrp="1"/>
          </p:cNvSpPr>
          <p:nvPr>
            <p:ph type="body" idx="1"/>
          </p:nvPr>
        </p:nvSpPr>
        <p:spPr>
          <a:xfrm>
            <a:off x="4963352" y="1497012"/>
            <a:ext cx="6761922" cy="4760913"/>
          </a:xfrm>
        </p:spPr>
        <p:txBody>
          <a:bodyPr>
            <a:normAutofit lnSpcReduction="10000"/>
          </a:bodyPr>
          <a:lstStyle/>
          <a:p>
            <a:pPr algn="just">
              <a:lnSpc>
                <a:spcPct val="100000"/>
              </a:lnSpc>
            </a:pPr>
            <a:r>
              <a:rPr lang="es-MX" b="0" i="0" dirty="0">
                <a:solidFill>
                  <a:srgbClr val="142B48"/>
                </a:solidFill>
                <a:effectLst/>
                <a:latin typeface="Montserrat" panose="00000500000000000000" pitchFamily="50" charset="0"/>
              </a:rPr>
              <a:t>La musculatura esquelética constituye aproximadamente el 40% de la masa corporal, y contiene el mayor lecho vascular del organismo.</a:t>
            </a:r>
            <a:endParaRPr lang="es-MX" dirty="0">
              <a:solidFill>
                <a:srgbClr val="142B48"/>
              </a:solidFill>
              <a:latin typeface="Montserrat" panose="00000500000000000000" pitchFamily="50" charset="0"/>
            </a:endParaRPr>
          </a:p>
          <a:p>
            <a:pPr algn="just">
              <a:lnSpc>
                <a:spcPct val="100000"/>
              </a:lnSpc>
            </a:pPr>
            <a:endParaRPr lang="es-MX" b="0" i="0" dirty="0">
              <a:solidFill>
                <a:srgbClr val="142B48"/>
              </a:solidFill>
              <a:effectLst/>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Durante el reposo, la mayoría de capilares musculares conducen poca o ninguna cantidad de sangre, por lo que su flujo sanguíneo, bajo estas condiciones, es de solo 0.8 a 1.1 L/min.</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Durante el ejercicio físico máximo, todas las arteriolas se encuentran abiertas, y el flujo sanguíneo muscular (FSM) puede aumentar hasta 15 a 20 L/min.</a:t>
            </a:r>
            <a:endParaRPr lang="es-CO" dirty="0">
              <a:solidFill>
                <a:srgbClr val="142B48"/>
              </a:solidFill>
            </a:endParaRPr>
          </a:p>
        </p:txBody>
      </p:sp>
    </p:spTree>
    <p:extLst>
      <p:ext uri="{BB962C8B-B14F-4D97-AF65-F5344CB8AC3E}">
        <p14:creationId xmlns:p14="http://schemas.microsoft.com/office/powerpoint/2010/main" val="35457237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36299-3FA5-47A0-AF2B-100CD84A3B95}"/>
              </a:ext>
            </a:extLst>
          </p:cNvPr>
          <p:cNvSpPr>
            <a:spLocks noGrp="1"/>
          </p:cNvSpPr>
          <p:nvPr>
            <p:ph type="title"/>
          </p:nvPr>
        </p:nvSpPr>
        <p:spPr>
          <a:xfrm>
            <a:off x="723900" y="189151"/>
            <a:ext cx="10515600" cy="1325563"/>
          </a:xfrm>
        </p:spPr>
        <p:txBody>
          <a:bodyPr/>
          <a:lstStyle/>
          <a:p>
            <a:r>
              <a:rPr lang="es-CO" dirty="0"/>
              <a:t>Regulación del flujo sanguíneo</a:t>
            </a:r>
          </a:p>
        </p:txBody>
      </p:sp>
      <p:sp>
        <p:nvSpPr>
          <p:cNvPr id="3" name="Marcador de texto 2">
            <a:extLst>
              <a:ext uri="{FF2B5EF4-FFF2-40B4-BE49-F238E27FC236}">
                <a16:creationId xmlns:a16="http://schemas.microsoft.com/office/drawing/2014/main" id="{778F06F7-2BB5-4239-BEBB-A3CA678DB85C}"/>
              </a:ext>
            </a:extLst>
          </p:cNvPr>
          <p:cNvSpPr>
            <a:spLocks noGrp="1"/>
          </p:cNvSpPr>
          <p:nvPr>
            <p:ph type="body" idx="1"/>
          </p:nvPr>
        </p:nvSpPr>
        <p:spPr>
          <a:xfrm>
            <a:off x="1120016" y="1386127"/>
            <a:ext cx="10515600" cy="4351338"/>
          </a:xfrm>
        </p:spPr>
        <p:txBody>
          <a:bodyPr/>
          <a:lstStyle/>
          <a:p>
            <a:pPr algn="just">
              <a:lnSpc>
                <a:spcPct val="100000"/>
              </a:lnSpc>
            </a:pPr>
            <a:r>
              <a:rPr lang="es-MX" dirty="0">
                <a:solidFill>
                  <a:srgbClr val="142B48"/>
                </a:solidFill>
                <a:latin typeface="Montserrat" panose="00000500000000000000" pitchFamily="50" charset="0"/>
              </a:rPr>
              <a:t>R</a:t>
            </a:r>
            <a:r>
              <a:rPr lang="es-MX" b="0" i="0" dirty="0">
                <a:solidFill>
                  <a:srgbClr val="142B48"/>
                </a:solidFill>
                <a:effectLst/>
                <a:latin typeface="Montserrat" panose="00000500000000000000" pitchFamily="50" charset="0"/>
              </a:rPr>
              <a:t>esulta de la integración entre mecanismos nerviosos, metabólicos, y mecánicos.</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En reposo, predominan los mecanismos nerviosos y miogénicos, pero durante el ejercicio, predominan los mecanismos metabólicos y mecánicos.</a:t>
            </a:r>
            <a:endParaRPr lang="es-CO" dirty="0">
              <a:solidFill>
                <a:srgbClr val="142B48"/>
              </a:solidFill>
            </a:endParaRPr>
          </a:p>
        </p:txBody>
      </p:sp>
    </p:spTree>
    <p:extLst>
      <p:ext uri="{BB962C8B-B14F-4D97-AF65-F5344CB8AC3E}">
        <p14:creationId xmlns:p14="http://schemas.microsoft.com/office/powerpoint/2010/main" val="325193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DD5184-F953-424C-ADF7-4A06BDED4C32}"/>
              </a:ext>
            </a:extLst>
          </p:cNvPr>
          <p:cNvSpPr>
            <a:spLocks noGrp="1"/>
          </p:cNvSpPr>
          <p:nvPr>
            <p:ph type="title"/>
          </p:nvPr>
        </p:nvSpPr>
        <p:spPr>
          <a:xfrm>
            <a:off x="538163" y="18255"/>
            <a:ext cx="10515600" cy="1325563"/>
          </a:xfrm>
        </p:spPr>
        <p:txBody>
          <a:bodyPr/>
          <a:lstStyle/>
          <a:p>
            <a:r>
              <a:rPr lang="es-CO" dirty="0"/>
              <a:t>Válvulas </a:t>
            </a:r>
            <a:r>
              <a:rPr lang="es-CO" dirty="0" err="1"/>
              <a:t>aurículoventriculares</a:t>
            </a:r>
            <a:endParaRPr lang="es-CO" dirty="0"/>
          </a:p>
        </p:txBody>
      </p:sp>
      <p:sp>
        <p:nvSpPr>
          <p:cNvPr id="3" name="Marcador de texto 2">
            <a:extLst>
              <a:ext uri="{FF2B5EF4-FFF2-40B4-BE49-F238E27FC236}">
                <a16:creationId xmlns:a16="http://schemas.microsoft.com/office/drawing/2014/main" id="{F8C95CFD-B3D9-4D59-86DD-E1870D029252}"/>
              </a:ext>
            </a:extLst>
          </p:cNvPr>
          <p:cNvSpPr>
            <a:spLocks noGrp="1"/>
          </p:cNvSpPr>
          <p:nvPr>
            <p:ph type="body" idx="1"/>
          </p:nvPr>
        </p:nvSpPr>
        <p:spPr>
          <a:xfrm>
            <a:off x="4859737" y="1839912"/>
            <a:ext cx="6761922" cy="4351338"/>
          </a:xfrm>
        </p:spPr>
        <p:txBody>
          <a:bodyPr/>
          <a:lstStyle/>
          <a:p>
            <a:pPr algn="just">
              <a:lnSpc>
                <a:spcPct val="100000"/>
              </a:lnSpc>
            </a:pPr>
            <a:r>
              <a:rPr lang="es-MX" dirty="0">
                <a:solidFill>
                  <a:srgbClr val="142B48"/>
                </a:solidFill>
                <a:latin typeface="Montserrat" panose="00000500000000000000" pitchFamily="50" charset="0"/>
              </a:rPr>
              <a:t>P</a:t>
            </a:r>
            <a:r>
              <a:rPr lang="es-MX" b="0" i="0" dirty="0">
                <a:solidFill>
                  <a:srgbClr val="142B48"/>
                </a:solidFill>
                <a:effectLst/>
                <a:latin typeface="Montserrat" panose="00000500000000000000" pitchFamily="50" charset="0"/>
              </a:rPr>
              <a:t>ermiten que la sangre fluya de las aurículas a los ventrículos.</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Están compuestas por unas valvas de tejido conectivo flexible recubierto de endocardio, que se encuentran ancladas en los anillos fibrosos valvulares, y se unen a los músculos papilares ventriculares a través de unas prolongaciones fibrosas (cuerdas tendinosas</a:t>
            </a:r>
            <a:r>
              <a:rPr lang="es-MX" dirty="0">
                <a:solidFill>
                  <a:srgbClr val="142B48"/>
                </a:solidFill>
                <a:latin typeface="Montserrat" panose="00000500000000000000" pitchFamily="50" charset="0"/>
              </a:rPr>
              <a:t>).</a:t>
            </a:r>
          </a:p>
          <a:p>
            <a:pPr algn="just">
              <a:lnSpc>
                <a:spcPct val="100000"/>
              </a:lnSpc>
            </a:pPr>
            <a:r>
              <a:rPr lang="es-MX" b="0" i="0" dirty="0">
                <a:solidFill>
                  <a:srgbClr val="142B48"/>
                </a:solidFill>
                <a:effectLst/>
                <a:latin typeface="Montserrat" panose="00000500000000000000" pitchFamily="50" charset="0"/>
              </a:rPr>
              <a:t>La válvula AV derecha presenta tres valvas (anterior, media o septal y posterior), por lo que se denomina </a:t>
            </a:r>
            <a:r>
              <a:rPr lang="es-MX" b="0" i="1" dirty="0">
                <a:solidFill>
                  <a:srgbClr val="142B48"/>
                </a:solidFill>
                <a:effectLst/>
                <a:latin typeface="Montserrat" panose="00000500000000000000" pitchFamily="50" charset="0"/>
              </a:rPr>
              <a:t>tricúspide.</a:t>
            </a:r>
            <a:endParaRPr lang="es-CO" dirty="0">
              <a:solidFill>
                <a:srgbClr val="142B48"/>
              </a:solidFill>
            </a:endParaRPr>
          </a:p>
        </p:txBody>
      </p:sp>
      <p:pic>
        <p:nvPicPr>
          <p:cNvPr id="12290" name="Picture 2" descr="Ver las imágenes de origen">
            <a:extLst>
              <a:ext uri="{FF2B5EF4-FFF2-40B4-BE49-F238E27FC236}">
                <a16:creationId xmlns:a16="http://schemas.microsoft.com/office/drawing/2014/main" id="{BB3A4F33-E24D-4FFF-913C-CF2D055C20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8237" y="1127715"/>
            <a:ext cx="3365516" cy="264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735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04480D-72AC-4678-BC3E-4DD72992E0D1}"/>
              </a:ext>
            </a:extLst>
          </p:cNvPr>
          <p:cNvSpPr>
            <a:spLocks noGrp="1"/>
          </p:cNvSpPr>
          <p:nvPr>
            <p:ph type="title"/>
          </p:nvPr>
        </p:nvSpPr>
        <p:spPr>
          <a:xfrm>
            <a:off x="523875" y="66819"/>
            <a:ext cx="10515600" cy="1325563"/>
          </a:xfrm>
        </p:spPr>
        <p:txBody>
          <a:bodyPr/>
          <a:lstStyle/>
          <a:p>
            <a:r>
              <a:rPr lang="es-CO" dirty="0"/>
              <a:t>Resistencia</a:t>
            </a:r>
          </a:p>
        </p:txBody>
      </p:sp>
      <p:sp>
        <p:nvSpPr>
          <p:cNvPr id="3" name="Marcador de texto 2">
            <a:extLst>
              <a:ext uri="{FF2B5EF4-FFF2-40B4-BE49-F238E27FC236}">
                <a16:creationId xmlns:a16="http://schemas.microsoft.com/office/drawing/2014/main" id="{6636CBE6-442C-44E4-9ACC-29620AF666E2}"/>
              </a:ext>
            </a:extLst>
          </p:cNvPr>
          <p:cNvSpPr>
            <a:spLocks noGrp="1"/>
          </p:cNvSpPr>
          <p:nvPr>
            <p:ph type="body" idx="1"/>
          </p:nvPr>
        </p:nvSpPr>
        <p:spPr>
          <a:xfrm>
            <a:off x="758579" y="975279"/>
            <a:ext cx="10909546" cy="4351338"/>
          </a:xfrm>
        </p:spPr>
        <p:txBody>
          <a:bodyPr/>
          <a:lstStyle/>
          <a:p>
            <a:pPr>
              <a:lnSpc>
                <a:spcPct val="100000"/>
              </a:lnSpc>
            </a:pPr>
            <a:r>
              <a:rPr lang="es-CO" dirty="0">
                <a:solidFill>
                  <a:srgbClr val="142B48"/>
                </a:solidFill>
              </a:rPr>
              <a:t>2/3 de la resistencia sistémica está dada por las arteriolas de pequeño tamaño.</a:t>
            </a:r>
          </a:p>
          <a:p>
            <a:pPr>
              <a:lnSpc>
                <a:spcPct val="100000"/>
              </a:lnSpc>
            </a:pPr>
            <a:r>
              <a:rPr lang="es-CO" dirty="0">
                <a:solidFill>
                  <a:srgbClr val="142B48"/>
                </a:solidFill>
              </a:rPr>
              <a:t>El diámetro varía de 4 a 25 micras.</a:t>
            </a:r>
          </a:p>
          <a:p>
            <a:pPr>
              <a:lnSpc>
                <a:spcPct val="100000"/>
              </a:lnSpc>
            </a:pPr>
            <a:endParaRPr lang="es-CO" dirty="0">
              <a:solidFill>
                <a:srgbClr val="142B48"/>
              </a:solidFill>
            </a:endParaRPr>
          </a:p>
          <a:p>
            <a:pPr>
              <a:lnSpc>
                <a:spcPct val="100000"/>
              </a:lnSpc>
            </a:pPr>
            <a:endParaRPr lang="es-CO" dirty="0">
              <a:solidFill>
                <a:srgbClr val="142B48"/>
              </a:solidFill>
            </a:endParaRPr>
          </a:p>
        </p:txBody>
      </p:sp>
      <p:pic>
        <p:nvPicPr>
          <p:cNvPr id="5" name="Imagen 4">
            <a:extLst>
              <a:ext uri="{FF2B5EF4-FFF2-40B4-BE49-F238E27FC236}">
                <a16:creationId xmlns:a16="http://schemas.microsoft.com/office/drawing/2014/main" id="{AA41CA72-72B0-40AB-95BC-5F85A0774D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02314" y="4453713"/>
            <a:ext cx="6231107" cy="756749"/>
          </a:xfrm>
          <a:prstGeom prst="rect">
            <a:avLst/>
          </a:prstGeom>
        </p:spPr>
      </p:pic>
      <p:pic>
        <p:nvPicPr>
          <p:cNvPr id="7" name="Imagen 6">
            <a:extLst>
              <a:ext uri="{FF2B5EF4-FFF2-40B4-BE49-F238E27FC236}">
                <a16:creationId xmlns:a16="http://schemas.microsoft.com/office/drawing/2014/main" id="{ADCB8370-6872-4FAC-B33D-B4E70861D2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4911" y="2045847"/>
            <a:ext cx="3692341" cy="2110990"/>
          </a:xfrm>
          <a:prstGeom prst="rect">
            <a:avLst/>
          </a:prstGeom>
        </p:spPr>
      </p:pic>
      <p:sp>
        <p:nvSpPr>
          <p:cNvPr id="8" name="Rectángulo 7">
            <a:extLst>
              <a:ext uri="{FF2B5EF4-FFF2-40B4-BE49-F238E27FC236}">
                <a16:creationId xmlns:a16="http://schemas.microsoft.com/office/drawing/2014/main" id="{A9EA5C97-C221-476F-8FEA-BF29F47D22D8}"/>
              </a:ext>
            </a:extLst>
          </p:cNvPr>
          <p:cNvSpPr/>
          <p:nvPr/>
        </p:nvSpPr>
        <p:spPr>
          <a:xfrm>
            <a:off x="4727489" y="2260722"/>
            <a:ext cx="2419125" cy="502696"/>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ontserrat" pitchFamily="2" charset="77"/>
              </a:rPr>
              <a:t>Resistencia en serie</a:t>
            </a:r>
          </a:p>
        </p:txBody>
      </p:sp>
      <p:sp>
        <p:nvSpPr>
          <p:cNvPr id="9" name="Rectángulo 8">
            <a:extLst>
              <a:ext uri="{FF2B5EF4-FFF2-40B4-BE49-F238E27FC236}">
                <a16:creationId xmlns:a16="http://schemas.microsoft.com/office/drawing/2014/main" id="{898A498F-A731-441A-8FEF-94054FEE5CE0}"/>
              </a:ext>
            </a:extLst>
          </p:cNvPr>
          <p:cNvSpPr/>
          <p:nvPr/>
        </p:nvSpPr>
        <p:spPr>
          <a:xfrm>
            <a:off x="4286545" y="3217648"/>
            <a:ext cx="3301014" cy="632532"/>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ontserrat" pitchFamily="2" charset="77"/>
              </a:rPr>
              <a:t>Resistencia en paralelo: cerebro, musculo, gastrointestinal</a:t>
            </a:r>
          </a:p>
        </p:txBody>
      </p:sp>
      <p:pic>
        <p:nvPicPr>
          <p:cNvPr id="11" name="Imagen 10">
            <a:extLst>
              <a:ext uri="{FF2B5EF4-FFF2-40B4-BE49-F238E27FC236}">
                <a16:creationId xmlns:a16="http://schemas.microsoft.com/office/drawing/2014/main" id="{C6FB1622-C58C-4CDC-8F31-8BCF51E6A4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6929" y="5528489"/>
            <a:ext cx="3770697" cy="922329"/>
          </a:xfrm>
          <a:prstGeom prst="rect">
            <a:avLst/>
          </a:prstGeom>
        </p:spPr>
      </p:pic>
    </p:spTree>
    <p:extLst>
      <p:ext uri="{BB962C8B-B14F-4D97-AF65-F5344CB8AC3E}">
        <p14:creationId xmlns:p14="http://schemas.microsoft.com/office/powerpoint/2010/main" val="10558491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DA60FC-F6B7-4A96-8FDF-86AB2FF94B18}"/>
              </a:ext>
            </a:extLst>
          </p:cNvPr>
          <p:cNvSpPr>
            <a:spLocks noGrp="1"/>
          </p:cNvSpPr>
          <p:nvPr>
            <p:ph type="title"/>
          </p:nvPr>
        </p:nvSpPr>
        <p:spPr>
          <a:xfrm>
            <a:off x="468296" y="18255"/>
            <a:ext cx="10515600" cy="1325563"/>
          </a:xfrm>
        </p:spPr>
        <p:txBody>
          <a:bodyPr/>
          <a:lstStyle/>
          <a:p>
            <a:r>
              <a:rPr lang="es-CO" dirty="0"/>
              <a:t>Conductancia</a:t>
            </a:r>
          </a:p>
        </p:txBody>
      </p:sp>
      <p:sp>
        <p:nvSpPr>
          <p:cNvPr id="3" name="Marcador de texto 2">
            <a:extLst>
              <a:ext uri="{FF2B5EF4-FFF2-40B4-BE49-F238E27FC236}">
                <a16:creationId xmlns:a16="http://schemas.microsoft.com/office/drawing/2014/main" id="{A7AFB5F2-9E8F-4093-82C6-7914D8B803CB}"/>
              </a:ext>
            </a:extLst>
          </p:cNvPr>
          <p:cNvSpPr>
            <a:spLocks noGrp="1"/>
          </p:cNvSpPr>
          <p:nvPr>
            <p:ph type="body" idx="1"/>
          </p:nvPr>
        </p:nvSpPr>
        <p:spPr>
          <a:xfrm>
            <a:off x="760425" y="993914"/>
            <a:ext cx="10989491" cy="4351338"/>
          </a:xfrm>
        </p:spPr>
        <p:txBody>
          <a:bodyPr/>
          <a:lstStyle/>
          <a:p>
            <a:pPr>
              <a:lnSpc>
                <a:spcPct val="100000"/>
              </a:lnSpc>
            </a:pPr>
            <a:r>
              <a:rPr lang="es-MX" dirty="0">
                <a:solidFill>
                  <a:srgbClr val="142B48"/>
                </a:solidFill>
              </a:rPr>
              <a:t>Es una medida del flujo sanguíneo a través de un vaso para una diferencia de presión determinada. </a:t>
            </a:r>
          </a:p>
          <a:p>
            <a:pPr>
              <a:lnSpc>
                <a:spcPct val="100000"/>
              </a:lnSpc>
            </a:pPr>
            <a:r>
              <a:rPr lang="es-MX" dirty="0">
                <a:solidFill>
                  <a:srgbClr val="142B48"/>
                </a:solidFill>
              </a:rPr>
              <a:t>Esta medida se expresa generalmente en términos de ml/seg por mmHg.</a:t>
            </a:r>
            <a:endParaRPr lang="es-CO" dirty="0">
              <a:solidFill>
                <a:srgbClr val="142B48"/>
              </a:solidFill>
            </a:endParaRPr>
          </a:p>
        </p:txBody>
      </p:sp>
      <p:pic>
        <p:nvPicPr>
          <p:cNvPr id="5" name="Imagen 4">
            <a:extLst>
              <a:ext uri="{FF2B5EF4-FFF2-40B4-BE49-F238E27FC236}">
                <a16:creationId xmlns:a16="http://schemas.microsoft.com/office/drawing/2014/main" id="{6DC694AA-7D3A-4F02-95E1-72E27750AD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8908" y="5380038"/>
            <a:ext cx="6023821" cy="1185381"/>
          </a:xfrm>
          <a:prstGeom prst="rect">
            <a:avLst/>
          </a:prstGeom>
        </p:spPr>
      </p:pic>
      <p:pic>
        <p:nvPicPr>
          <p:cNvPr id="7" name="Imagen 6">
            <a:extLst>
              <a:ext uri="{FF2B5EF4-FFF2-40B4-BE49-F238E27FC236}">
                <a16:creationId xmlns:a16="http://schemas.microsoft.com/office/drawing/2014/main" id="{7141C1D5-1B00-463D-AA3A-595392E98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635" y="2557142"/>
            <a:ext cx="3154300" cy="2758363"/>
          </a:xfrm>
          <a:prstGeom prst="rect">
            <a:avLst/>
          </a:prstGeom>
        </p:spPr>
      </p:pic>
    </p:spTree>
    <p:extLst>
      <p:ext uri="{BB962C8B-B14F-4D97-AF65-F5344CB8AC3E}">
        <p14:creationId xmlns:p14="http://schemas.microsoft.com/office/powerpoint/2010/main" val="36373994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EB763-FF24-4FDA-B485-72756B79E212}"/>
              </a:ext>
            </a:extLst>
          </p:cNvPr>
          <p:cNvSpPr>
            <a:spLocks noGrp="1"/>
          </p:cNvSpPr>
          <p:nvPr>
            <p:ph type="title"/>
          </p:nvPr>
        </p:nvSpPr>
        <p:spPr>
          <a:xfrm>
            <a:off x="681037" y="149577"/>
            <a:ext cx="10515600" cy="1325563"/>
          </a:xfrm>
        </p:spPr>
        <p:txBody>
          <a:bodyPr/>
          <a:lstStyle/>
          <a:p>
            <a:r>
              <a:rPr lang="es-CO" dirty="0"/>
              <a:t>Efecto del hematocrito</a:t>
            </a:r>
          </a:p>
        </p:txBody>
      </p:sp>
      <p:sp>
        <p:nvSpPr>
          <p:cNvPr id="3" name="Marcador de texto 2">
            <a:extLst>
              <a:ext uri="{FF2B5EF4-FFF2-40B4-BE49-F238E27FC236}">
                <a16:creationId xmlns:a16="http://schemas.microsoft.com/office/drawing/2014/main" id="{CACA23E4-DEEB-48AF-A5E8-8BF0A30924E6}"/>
              </a:ext>
            </a:extLst>
          </p:cNvPr>
          <p:cNvSpPr>
            <a:spLocks noGrp="1"/>
          </p:cNvSpPr>
          <p:nvPr>
            <p:ph type="body" idx="1"/>
          </p:nvPr>
        </p:nvSpPr>
        <p:spPr>
          <a:xfrm>
            <a:off x="681037" y="1475140"/>
            <a:ext cx="6761922" cy="4351338"/>
          </a:xfrm>
        </p:spPr>
        <p:txBody>
          <a:bodyPr/>
          <a:lstStyle/>
          <a:p>
            <a:pPr>
              <a:lnSpc>
                <a:spcPct val="100000"/>
              </a:lnSpc>
            </a:pPr>
            <a:r>
              <a:rPr lang="es-CO" dirty="0">
                <a:solidFill>
                  <a:srgbClr val="142B48"/>
                </a:solidFill>
              </a:rPr>
              <a:t>HTO:  proporción de sangre que es celular.</a:t>
            </a:r>
          </a:p>
          <a:p>
            <a:pPr>
              <a:lnSpc>
                <a:spcPct val="100000"/>
              </a:lnSpc>
            </a:pPr>
            <a:endParaRPr lang="es-CO" dirty="0">
              <a:solidFill>
                <a:srgbClr val="142B48"/>
              </a:solidFill>
            </a:endParaRPr>
          </a:p>
          <a:p>
            <a:pPr>
              <a:lnSpc>
                <a:spcPct val="100000"/>
              </a:lnSpc>
            </a:pPr>
            <a:r>
              <a:rPr lang="es-CO" dirty="0">
                <a:solidFill>
                  <a:srgbClr val="142B48"/>
                </a:solidFill>
              </a:rPr>
              <a:t>El 40% del volumen son células, el resto es plasma.</a:t>
            </a:r>
          </a:p>
        </p:txBody>
      </p:sp>
      <p:pic>
        <p:nvPicPr>
          <p:cNvPr id="5" name="Imagen 4">
            <a:extLst>
              <a:ext uri="{FF2B5EF4-FFF2-40B4-BE49-F238E27FC236}">
                <a16:creationId xmlns:a16="http://schemas.microsoft.com/office/drawing/2014/main" id="{923B27D3-0958-42C9-86DA-7DB6CC4C9A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9021" y="933143"/>
            <a:ext cx="3481942" cy="5578213"/>
          </a:xfrm>
          <a:prstGeom prst="rect">
            <a:avLst/>
          </a:prstGeom>
        </p:spPr>
      </p:pic>
    </p:spTree>
    <p:extLst>
      <p:ext uri="{BB962C8B-B14F-4D97-AF65-F5344CB8AC3E}">
        <p14:creationId xmlns:p14="http://schemas.microsoft.com/office/powerpoint/2010/main" val="248197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E7351-B774-47F2-960B-E6F1C0E8292B}"/>
              </a:ext>
            </a:extLst>
          </p:cNvPr>
          <p:cNvSpPr>
            <a:spLocks noGrp="1"/>
          </p:cNvSpPr>
          <p:nvPr>
            <p:ph type="title"/>
          </p:nvPr>
        </p:nvSpPr>
        <p:spPr>
          <a:xfrm>
            <a:off x="623887" y="197115"/>
            <a:ext cx="10515600" cy="1325563"/>
          </a:xfrm>
        </p:spPr>
        <p:txBody>
          <a:bodyPr/>
          <a:lstStyle/>
          <a:p>
            <a:r>
              <a:rPr lang="es-CO" dirty="0"/>
              <a:t>Válvulas </a:t>
            </a:r>
            <a:r>
              <a:rPr lang="es-CO" dirty="0" err="1"/>
              <a:t>aurículoventriculares</a:t>
            </a:r>
            <a:endParaRPr lang="es-CO" dirty="0"/>
          </a:p>
        </p:txBody>
      </p:sp>
      <p:sp>
        <p:nvSpPr>
          <p:cNvPr id="3" name="Marcador de texto 2">
            <a:extLst>
              <a:ext uri="{FF2B5EF4-FFF2-40B4-BE49-F238E27FC236}">
                <a16:creationId xmlns:a16="http://schemas.microsoft.com/office/drawing/2014/main" id="{2C0C19FB-BCA4-4E02-B07E-EE0EEB5C1620}"/>
              </a:ext>
            </a:extLst>
          </p:cNvPr>
          <p:cNvSpPr>
            <a:spLocks noGrp="1"/>
          </p:cNvSpPr>
          <p:nvPr>
            <p:ph type="body" idx="1"/>
          </p:nvPr>
        </p:nvSpPr>
        <p:spPr>
          <a:xfrm>
            <a:off x="814388" y="1522678"/>
            <a:ext cx="11025187" cy="4351338"/>
          </a:xfrm>
        </p:spPr>
        <p:txBody>
          <a:bodyPr/>
          <a:lstStyle/>
          <a:p>
            <a:pPr algn="just">
              <a:lnSpc>
                <a:spcPct val="100000"/>
              </a:lnSpc>
            </a:pPr>
            <a:r>
              <a:rPr lang="es-CO" dirty="0">
                <a:solidFill>
                  <a:srgbClr val="142B48"/>
                </a:solidFill>
              </a:rPr>
              <a:t>Tricúspide: </a:t>
            </a:r>
            <a:r>
              <a:rPr lang="es-MX" dirty="0">
                <a:solidFill>
                  <a:srgbClr val="142B48"/>
                </a:solidFill>
                <a:latin typeface="Montserrat" panose="00000500000000000000" pitchFamily="50" charset="0"/>
              </a:rPr>
              <a:t>l</a:t>
            </a:r>
            <a:r>
              <a:rPr lang="es-MX" b="0" i="0" dirty="0">
                <a:solidFill>
                  <a:srgbClr val="142B48"/>
                </a:solidFill>
                <a:effectLst/>
                <a:latin typeface="Montserrat" panose="00000500000000000000" pitchFamily="50" charset="0"/>
              </a:rPr>
              <a:t>a válvula AV derecha presenta tres valvas (anterior, media o septal y posterior), por lo que se denomina ”</a:t>
            </a:r>
            <a:r>
              <a:rPr lang="es-MX" b="0" dirty="0">
                <a:solidFill>
                  <a:srgbClr val="142B48"/>
                </a:solidFill>
                <a:effectLst/>
                <a:latin typeface="Montserrat" panose="00000500000000000000" pitchFamily="50" charset="0"/>
              </a:rPr>
              <a:t>tricúspide”</a:t>
            </a:r>
            <a:r>
              <a:rPr lang="es-CO" i="1" dirty="0">
                <a:solidFill>
                  <a:srgbClr val="142B48"/>
                </a:solidFill>
                <a:latin typeface="Montserrat" panose="00000500000000000000" pitchFamily="50" charset="0"/>
              </a:rPr>
              <a:t>.</a:t>
            </a:r>
          </a:p>
          <a:p>
            <a:pPr algn="just">
              <a:lnSpc>
                <a:spcPct val="100000"/>
              </a:lnSpc>
            </a:pPr>
            <a:r>
              <a:rPr lang="es-CO" dirty="0">
                <a:solidFill>
                  <a:srgbClr val="142B48"/>
                </a:solidFill>
                <a:latin typeface="Montserrat" panose="00000500000000000000" pitchFamily="50" charset="0"/>
              </a:rPr>
              <a:t>Mitral: </a:t>
            </a:r>
            <a:r>
              <a:rPr lang="es-MX" b="0" i="0" dirty="0">
                <a:solidFill>
                  <a:srgbClr val="142B48"/>
                </a:solidFill>
                <a:effectLst/>
                <a:latin typeface="Montserrat" panose="00000500000000000000" pitchFamily="50" charset="0"/>
              </a:rPr>
              <a:t>situada entre la aurícula y el ventrículo izquierdo, presenta dos valvas: anterior o aórtica y posterior.</a:t>
            </a:r>
            <a:endParaRPr lang="es-CO" dirty="0">
              <a:solidFill>
                <a:srgbClr val="142B48"/>
              </a:solidFill>
            </a:endParaRPr>
          </a:p>
        </p:txBody>
      </p:sp>
      <p:pic>
        <p:nvPicPr>
          <p:cNvPr id="4098" name="Picture 2" descr="Enfermedad de la válvula tricúspide | La Guía del Paciente para Corazón,  los Pulmones y la cirugía esofágica">
            <a:extLst>
              <a:ext uri="{FF2B5EF4-FFF2-40B4-BE49-F238E27FC236}">
                <a16:creationId xmlns:a16="http://schemas.microsoft.com/office/drawing/2014/main" id="{6184DF1C-7D9F-453A-8AA6-ED2BB16981E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3103401"/>
            <a:ext cx="4185358" cy="333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19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50C8B-DDC0-478F-8B52-EA13D7D198C8}"/>
              </a:ext>
            </a:extLst>
          </p:cNvPr>
          <p:cNvSpPr>
            <a:spLocks noGrp="1"/>
          </p:cNvSpPr>
          <p:nvPr>
            <p:ph type="title"/>
          </p:nvPr>
        </p:nvSpPr>
        <p:spPr>
          <a:xfrm>
            <a:off x="638175" y="189151"/>
            <a:ext cx="10515600" cy="1325563"/>
          </a:xfrm>
        </p:spPr>
        <p:txBody>
          <a:bodyPr/>
          <a:lstStyle/>
          <a:p>
            <a:r>
              <a:rPr lang="es-CO" dirty="0"/>
              <a:t>Válvula auriculoventricular</a:t>
            </a:r>
          </a:p>
        </p:txBody>
      </p:sp>
      <p:sp>
        <p:nvSpPr>
          <p:cNvPr id="3" name="Marcador de texto 2">
            <a:extLst>
              <a:ext uri="{FF2B5EF4-FFF2-40B4-BE49-F238E27FC236}">
                <a16:creationId xmlns:a16="http://schemas.microsoft.com/office/drawing/2014/main" id="{6AC45119-2F18-4626-A1C5-16DD6FBC6A18}"/>
              </a:ext>
            </a:extLst>
          </p:cNvPr>
          <p:cNvSpPr>
            <a:spLocks noGrp="1"/>
          </p:cNvSpPr>
          <p:nvPr>
            <p:ph type="body" idx="1"/>
          </p:nvPr>
        </p:nvSpPr>
        <p:spPr>
          <a:xfrm>
            <a:off x="4820478" y="1839913"/>
            <a:ext cx="6761922" cy="4351338"/>
          </a:xfrm>
        </p:spPr>
        <p:txBody>
          <a:bodyPr/>
          <a:lstStyle/>
          <a:p>
            <a:pPr algn="just">
              <a:lnSpc>
                <a:spcPct val="100000"/>
              </a:lnSpc>
            </a:pPr>
            <a:r>
              <a:rPr lang="es-MX" b="0" i="0" dirty="0">
                <a:solidFill>
                  <a:srgbClr val="343536"/>
                </a:solidFill>
                <a:effectLst/>
                <a:latin typeface="Montserrat" panose="00000500000000000000" pitchFamily="50" charset="0"/>
              </a:rPr>
              <a:t>Durante la diástole ventricular, la presión auricular supera a la ventricular, por lo que las válvulas están abiertas, sus valvas caen hacia la cavidad ventricular y permiten el paso de sangre desde las aurículas a los ventrículos.</a:t>
            </a:r>
          </a:p>
          <a:p>
            <a:pPr algn="just">
              <a:lnSpc>
                <a:spcPct val="100000"/>
              </a:lnSpc>
            </a:pPr>
            <a:endParaRPr lang="es-MX" dirty="0">
              <a:solidFill>
                <a:srgbClr val="343536"/>
              </a:solidFill>
              <a:latin typeface="Montserrat" panose="00000500000000000000" pitchFamily="50" charset="0"/>
            </a:endParaRPr>
          </a:p>
          <a:p>
            <a:pPr algn="just">
              <a:lnSpc>
                <a:spcPct val="100000"/>
              </a:lnSpc>
            </a:pPr>
            <a:r>
              <a:rPr lang="es-MX" b="0" i="0" dirty="0">
                <a:solidFill>
                  <a:srgbClr val="343536"/>
                </a:solidFill>
                <a:effectLst/>
                <a:latin typeface="Montserrat" panose="00000500000000000000" pitchFamily="50" charset="0"/>
              </a:rPr>
              <a:t>Si las cuerdas tendinosas se alteran, la válvula es empujada hacia la aurícula durante la contracción ventricular, y se produce un </a:t>
            </a:r>
            <a:r>
              <a:rPr lang="es-MX" b="0" dirty="0">
                <a:solidFill>
                  <a:srgbClr val="343536"/>
                </a:solidFill>
                <a:effectLst/>
                <a:latin typeface="Montserrat" panose="00000500000000000000" pitchFamily="50" charset="0"/>
              </a:rPr>
              <a:t>prolapso valvular.</a:t>
            </a:r>
            <a:endParaRPr lang="es-CO" dirty="0"/>
          </a:p>
        </p:txBody>
      </p:sp>
    </p:spTree>
    <p:extLst>
      <p:ext uri="{BB962C8B-B14F-4D97-AF65-F5344CB8AC3E}">
        <p14:creationId xmlns:p14="http://schemas.microsoft.com/office/powerpoint/2010/main" val="344103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0CB3D-3105-4352-80BA-5F12ED40737E}"/>
              </a:ext>
            </a:extLst>
          </p:cNvPr>
          <p:cNvSpPr>
            <a:spLocks noGrp="1"/>
          </p:cNvSpPr>
          <p:nvPr>
            <p:ph type="title"/>
          </p:nvPr>
        </p:nvSpPr>
        <p:spPr>
          <a:xfrm>
            <a:off x="623887" y="18255"/>
            <a:ext cx="10515600" cy="1325563"/>
          </a:xfrm>
        </p:spPr>
        <p:txBody>
          <a:bodyPr/>
          <a:lstStyle/>
          <a:p>
            <a:r>
              <a:rPr lang="es-CO" dirty="0"/>
              <a:t>Válvulas semilunares</a:t>
            </a:r>
          </a:p>
        </p:txBody>
      </p:sp>
      <p:sp>
        <p:nvSpPr>
          <p:cNvPr id="3" name="Marcador de texto 2">
            <a:extLst>
              <a:ext uri="{FF2B5EF4-FFF2-40B4-BE49-F238E27FC236}">
                <a16:creationId xmlns:a16="http://schemas.microsoft.com/office/drawing/2014/main" id="{055FC563-F0CE-404D-8D42-7313BCACFAB0}"/>
              </a:ext>
            </a:extLst>
          </p:cNvPr>
          <p:cNvSpPr>
            <a:spLocks noGrp="1"/>
          </p:cNvSpPr>
          <p:nvPr>
            <p:ph type="body" idx="1"/>
          </p:nvPr>
        </p:nvSpPr>
        <p:spPr>
          <a:xfrm>
            <a:off x="723901" y="1081881"/>
            <a:ext cx="10844212" cy="4351338"/>
          </a:xfrm>
        </p:spPr>
        <p:txBody>
          <a:bodyPr>
            <a:noAutofit/>
          </a:bodyPr>
          <a:lstStyle/>
          <a:p>
            <a:pPr algn="just">
              <a:lnSpc>
                <a:spcPct val="100000"/>
              </a:lnSpc>
            </a:pPr>
            <a:r>
              <a:rPr lang="es-MX" dirty="0">
                <a:solidFill>
                  <a:srgbClr val="142B48"/>
                </a:solidFill>
                <a:latin typeface="Montserrat" panose="00000500000000000000" pitchFamily="50" charset="0"/>
              </a:rPr>
              <a:t>P</a:t>
            </a:r>
            <a:r>
              <a:rPr lang="es-MX" b="0" i="0" dirty="0">
                <a:solidFill>
                  <a:srgbClr val="142B48"/>
                </a:solidFill>
                <a:effectLst/>
                <a:latin typeface="Montserrat" panose="00000500000000000000" pitchFamily="50" charset="0"/>
              </a:rPr>
              <a:t>resentan tres valvas: derecha, izquierda y posterior, en el caso de la válvula aórtica</a:t>
            </a:r>
            <a:r>
              <a:rPr lang="es-MX" dirty="0">
                <a:solidFill>
                  <a:srgbClr val="142B48"/>
                </a:solidFill>
                <a:latin typeface="Montserrat" panose="00000500000000000000" pitchFamily="50" charset="0"/>
              </a:rPr>
              <a:t>; </a:t>
            </a:r>
            <a:r>
              <a:rPr lang="es-MX" b="0" i="0" dirty="0">
                <a:solidFill>
                  <a:srgbClr val="142B48"/>
                </a:solidFill>
                <a:effectLst/>
                <a:latin typeface="Montserrat" panose="00000500000000000000" pitchFamily="50" charset="0"/>
              </a:rPr>
              <a:t>y anterior, derecha e izquierda en el caso de la válvula pulmonar.</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La morfología semilunar permite una apertura máxima de la válvula durante la fase de eyección ventricular y un perfecto sellado durante la diástole.</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Estas valvas no se insertan en un anillo fibroso, sino que lo hacen en el borde inferior de tres dilataciones (</a:t>
            </a:r>
            <a:r>
              <a:rPr lang="es-MX" b="0" dirty="0">
                <a:solidFill>
                  <a:srgbClr val="142B48"/>
                </a:solidFill>
                <a:effectLst/>
                <a:latin typeface="Montserrat" panose="00000500000000000000" pitchFamily="50" charset="0"/>
              </a:rPr>
              <a:t>senos de Valsalva</a:t>
            </a:r>
            <a:r>
              <a:rPr lang="es-MX" b="0" i="0" dirty="0">
                <a:solidFill>
                  <a:srgbClr val="142B48"/>
                </a:solidFill>
                <a:effectLst/>
                <a:latin typeface="Montserrat" panose="00000500000000000000" pitchFamily="50" charset="0"/>
              </a:rPr>
              <a:t>), que se localizan en el origen de la arteria pulmonar y de la aorta.</a:t>
            </a:r>
            <a:endParaRPr lang="es-CO" dirty="0">
              <a:solidFill>
                <a:srgbClr val="142B48"/>
              </a:solidFill>
            </a:endParaRPr>
          </a:p>
        </p:txBody>
      </p:sp>
      <p:pic>
        <p:nvPicPr>
          <p:cNvPr id="5" name="Imagen 4">
            <a:extLst>
              <a:ext uri="{FF2B5EF4-FFF2-40B4-BE49-F238E27FC236}">
                <a16:creationId xmlns:a16="http://schemas.microsoft.com/office/drawing/2014/main" id="{8E8A2C20-3772-4761-B3B4-5EF905F033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5075" y="3568569"/>
            <a:ext cx="3928263" cy="3132431"/>
          </a:xfrm>
          <a:prstGeom prst="rect">
            <a:avLst/>
          </a:prstGeom>
        </p:spPr>
      </p:pic>
    </p:spTree>
    <p:extLst>
      <p:ext uri="{BB962C8B-B14F-4D97-AF65-F5344CB8AC3E}">
        <p14:creationId xmlns:p14="http://schemas.microsoft.com/office/powerpoint/2010/main" val="3777458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A573A4-FB2F-49B4-86DC-FB44B357E767}"/>
              </a:ext>
            </a:extLst>
          </p:cNvPr>
          <p:cNvSpPr>
            <a:spLocks noGrp="1"/>
          </p:cNvSpPr>
          <p:nvPr>
            <p:ph type="title"/>
          </p:nvPr>
        </p:nvSpPr>
        <p:spPr>
          <a:xfrm>
            <a:off x="595313" y="189151"/>
            <a:ext cx="10515600" cy="1325563"/>
          </a:xfrm>
        </p:spPr>
        <p:txBody>
          <a:bodyPr/>
          <a:lstStyle/>
          <a:p>
            <a:r>
              <a:rPr lang="es-CO" dirty="0"/>
              <a:t>Patologías de las válvulas </a:t>
            </a:r>
          </a:p>
        </p:txBody>
      </p:sp>
      <p:sp>
        <p:nvSpPr>
          <p:cNvPr id="3" name="Marcador de texto 2">
            <a:extLst>
              <a:ext uri="{FF2B5EF4-FFF2-40B4-BE49-F238E27FC236}">
                <a16:creationId xmlns:a16="http://schemas.microsoft.com/office/drawing/2014/main" id="{F19FF850-1478-437F-AE55-8D2552FDCAD7}"/>
              </a:ext>
            </a:extLst>
          </p:cNvPr>
          <p:cNvSpPr>
            <a:spLocks noGrp="1"/>
          </p:cNvSpPr>
          <p:nvPr>
            <p:ph type="body" idx="1"/>
          </p:nvPr>
        </p:nvSpPr>
        <p:spPr>
          <a:xfrm>
            <a:off x="4963353" y="1514714"/>
            <a:ext cx="6761922" cy="4843224"/>
          </a:xfrm>
        </p:spPr>
        <p:txBody>
          <a:bodyPr>
            <a:noAutofit/>
          </a:bodyPr>
          <a:lstStyle/>
          <a:p>
            <a:pPr marL="114300" indent="0" algn="just">
              <a:lnSpc>
                <a:spcPct val="100000"/>
              </a:lnSpc>
              <a:buNone/>
            </a:pPr>
            <a:r>
              <a:rPr lang="es-MX" b="0" i="0" dirty="0">
                <a:solidFill>
                  <a:srgbClr val="343536"/>
                </a:solidFill>
                <a:effectLst/>
                <a:latin typeface="Montserrat" panose="00000500000000000000" pitchFamily="50" charset="0"/>
              </a:rPr>
              <a:t>Las alteraciones de las válvulas cardiacas dan lugar a dos cuadros clínicos:</a:t>
            </a:r>
            <a:endParaRPr lang="es-MX" dirty="0">
              <a:solidFill>
                <a:srgbClr val="343536"/>
              </a:solidFill>
              <a:latin typeface="Montserrat" panose="00000500000000000000" pitchFamily="50" charset="0"/>
            </a:endParaRPr>
          </a:p>
          <a:p>
            <a:pPr lvl="1" algn="just">
              <a:lnSpc>
                <a:spcPct val="100000"/>
              </a:lnSpc>
            </a:pPr>
            <a:r>
              <a:rPr lang="es-MX" b="1" dirty="0">
                <a:solidFill>
                  <a:srgbClr val="343536"/>
                </a:solidFill>
                <a:effectLst/>
                <a:latin typeface="Montserrat" panose="00000500000000000000" pitchFamily="50" charset="0"/>
              </a:rPr>
              <a:t>Estenosis:</a:t>
            </a:r>
          </a:p>
          <a:p>
            <a:pPr lvl="2" algn="just">
              <a:lnSpc>
                <a:spcPct val="100000"/>
              </a:lnSpc>
              <a:buFont typeface="Wingdings" pitchFamily="2" charset="2"/>
              <a:buChar char="§"/>
            </a:pPr>
            <a:r>
              <a:rPr lang="es-MX" sz="1800" dirty="0">
                <a:solidFill>
                  <a:srgbClr val="343536"/>
                </a:solidFill>
                <a:latin typeface="Montserrat" panose="00000500000000000000" pitchFamily="50" charset="0"/>
              </a:rPr>
              <a:t>Se e</a:t>
            </a:r>
            <a:r>
              <a:rPr lang="es-MX" sz="1800" b="0" i="0" dirty="0">
                <a:solidFill>
                  <a:srgbClr val="343536"/>
                </a:solidFill>
                <a:effectLst/>
                <a:latin typeface="Montserrat" panose="00000500000000000000" pitchFamily="50" charset="0"/>
              </a:rPr>
              <a:t>ngrosan y calcifican.</a:t>
            </a:r>
          </a:p>
          <a:p>
            <a:pPr lvl="2" algn="just">
              <a:lnSpc>
                <a:spcPct val="100000"/>
              </a:lnSpc>
              <a:buFont typeface="Wingdings" pitchFamily="2" charset="2"/>
              <a:buChar char="§"/>
            </a:pPr>
            <a:r>
              <a:rPr lang="es-MX" sz="1800" b="0" i="0" dirty="0">
                <a:solidFill>
                  <a:srgbClr val="343536"/>
                </a:solidFill>
                <a:effectLst/>
                <a:latin typeface="Montserrat" panose="00000500000000000000" pitchFamily="50" charset="0"/>
              </a:rPr>
              <a:t>Disminuye el orificio a través del cual pasa la sangre, lo que obliga a que el corazón tenga que generar más presión en la cámara que está por encima de la válvula estenosada, para impulsar la sangre a través de la obstrucción.</a:t>
            </a:r>
            <a:endParaRPr lang="es-MX" sz="1800" dirty="0">
              <a:solidFill>
                <a:srgbClr val="343536"/>
              </a:solidFill>
              <a:latin typeface="Montserrat" panose="00000500000000000000" pitchFamily="50" charset="0"/>
            </a:endParaRPr>
          </a:p>
          <a:p>
            <a:pPr lvl="1" algn="just">
              <a:lnSpc>
                <a:spcPct val="100000"/>
              </a:lnSpc>
            </a:pPr>
            <a:r>
              <a:rPr lang="es-MX" b="1" dirty="0">
                <a:solidFill>
                  <a:srgbClr val="343536"/>
                </a:solidFill>
                <a:effectLst/>
                <a:latin typeface="Montserrat" panose="00000500000000000000" pitchFamily="50" charset="0"/>
              </a:rPr>
              <a:t>Insuficiencia</a:t>
            </a:r>
            <a:r>
              <a:rPr lang="es-MX" b="1" dirty="0">
                <a:solidFill>
                  <a:srgbClr val="343536"/>
                </a:solidFill>
                <a:latin typeface="Montserrat" panose="00000500000000000000" pitchFamily="50" charset="0"/>
              </a:rPr>
              <a:t>: </a:t>
            </a:r>
            <a:endParaRPr lang="es-MX" dirty="0">
              <a:solidFill>
                <a:srgbClr val="343536"/>
              </a:solidFill>
              <a:latin typeface="Montserrat" panose="00000500000000000000" pitchFamily="50" charset="0"/>
            </a:endParaRPr>
          </a:p>
          <a:p>
            <a:pPr lvl="2" algn="just">
              <a:lnSpc>
                <a:spcPct val="100000"/>
              </a:lnSpc>
              <a:buFont typeface="Wingdings" pitchFamily="2" charset="2"/>
              <a:buChar char="§"/>
            </a:pPr>
            <a:r>
              <a:rPr lang="es-MX" sz="1800" b="0" i="0" dirty="0">
                <a:solidFill>
                  <a:srgbClr val="343536"/>
                </a:solidFill>
                <a:effectLst/>
                <a:latin typeface="Montserrat" panose="00000500000000000000" pitchFamily="50" charset="0"/>
              </a:rPr>
              <a:t>Cuando las válvulas no cierran por completo o el orificio valvular se dilata, lo que posibilita el flujo retrógrado de sangre (regurgitación) a través suyo.</a:t>
            </a:r>
            <a:endParaRPr lang="es-CO" sz="1800" dirty="0"/>
          </a:p>
        </p:txBody>
      </p:sp>
      <p:pic>
        <p:nvPicPr>
          <p:cNvPr id="4" name="Imagen 3">
            <a:extLst>
              <a:ext uri="{FF2B5EF4-FFF2-40B4-BE49-F238E27FC236}">
                <a16:creationId xmlns:a16="http://schemas.microsoft.com/office/drawing/2014/main" id="{AFA898D0-DB7B-4466-940D-F821A18FD9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0751" y="1357313"/>
            <a:ext cx="2748896" cy="2415697"/>
          </a:xfrm>
          <a:prstGeom prst="rect">
            <a:avLst/>
          </a:prstGeom>
        </p:spPr>
      </p:pic>
    </p:spTree>
    <p:extLst>
      <p:ext uri="{BB962C8B-B14F-4D97-AF65-F5344CB8AC3E}">
        <p14:creationId xmlns:p14="http://schemas.microsoft.com/office/powerpoint/2010/main" val="72066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465298-2C6A-4719-B72B-7F4C8202AC81}"/>
              </a:ext>
            </a:extLst>
          </p:cNvPr>
          <p:cNvSpPr>
            <a:spLocks noGrp="1"/>
          </p:cNvSpPr>
          <p:nvPr>
            <p:ph type="title"/>
          </p:nvPr>
        </p:nvSpPr>
        <p:spPr>
          <a:xfrm>
            <a:off x="558877" y="160984"/>
            <a:ext cx="10515600" cy="1325563"/>
          </a:xfrm>
        </p:spPr>
        <p:txBody>
          <a:bodyPr/>
          <a:lstStyle/>
          <a:p>
            <a:r>
              <a:rPr lang="es-CO" dirty="0"/>
              <a:t>Corazón como músculo</a:t>
            </a:r>
          </a:p>
        </p:txBody>
      </p:sp>
      <p:sp>
        <p:nvSpPr>
          <p:cNvPr id="3" name="Marcador de texto 2">
            <a:extLst>
              <a:ext uri="{FF2B5EF4-FFF2-40B4-BE49-F238E27FC236}">
                <a16:creationId xmlns:a16="http://schemas.microsoft.com/office/drawing/2014/main" id="{920903A0-0BF8-4BC3-B059-285357734526}"/>
              </a:ext>
            </a:extLst>
          </p:cNvPr>
          <p:cNvSpPr>
            <a:spLocks noGrp="1"/>
          </p:cNvSpPr>
          <p:nvPr>
            <p:ph type="body" idx="1"/>
          </p:nvPr>
        </p:nvSpPr>
        <p:spPr>
          <a:xfrm>
            <a:off x="786182" y="1222289"/>
            <a:ext cx="11086730" cy="4351338"/>
          </a:xfrm>
        </p:spPr>
        <p:txBody>
          <a:bodyPr/>
          <a:lstStyle/>
          <a:p>
            <a:pPr algn="just">
              <a:lnSpc>
                <a:spcPct val="100000"/>
              </a:lnSpc>
            </a:pPr>
            <a:r>
              <a:rPr lang="es-MX" b="0" i="0" dirty="0">
                <a:solidFill>
                  <a:srgbClr val="142B48"/>
                </a:solidFill>
                <a:effectLst/>
                <a:latin typeface="Montserrat" panose="00000500000000000000" pitchFamily="50" charset="0"/>
              </a:rPr>
              <a:t>El miocardio presenta dos tipos de células: las musculares auriculares y las musculares ventriculares, que forman las paredes del corazón y participan en el proceso contráctil</a:t>
            </a:r>
            <a:r>
              <a:rPr lang="es-MX" dirty="0">
                <a:solidFill>
                  <a:srgbClr val="142B48"/>
                </a:solidFill>
                <a:latin typeface="Montserrat" panose="00000500000000000000" pitchFamily="50" charset="0"/>
              </a:rPr>
              <a:t>.</a:t>
            </a:r>
          </a:p>
          <a:p>
            <a:pPr algn="just">
              <a:lnSpc>
                <a:spcPct val="100000"/>
              </a:lnSpc>
            </a:pPr>
            <a:r>
              <a:rPr lang="es-MX" dirty="0">
                <a:solidFill>
                  <a:srgbClr val="142B48"/>
                </a:solidFill>
                <a:latin typeface="Montserrat" panose="00000500000000000000" pitchFamily="50" charset="0"/>
              </a:rPr>
              <a:t>E</a:t>
            </a:r>
            <a:r>
              <a:rPr lang="es-MX" b="0" i="0" dirty="0">
                <a:solidFill>
                  <a:srgbClr val="142B48"/>
                </a:solidFill>
                <a:effectLst/>
                <a:latin typeface="Montserrat" panose="00000500000000000000" pitchFamily="50" charset="0"/>
              </a:rPr>
              <a:t>l sistema especializado de conducción está formado por células musculares, que presentan pocos miofilamentos pero que son capaces de generar de manera espontánea potenciales de acción .</a:t>
            </a:r>
            <a:endParaRPr lang="es-CO" dirty="0">
              <a:solidFill>
                <a:srgbClr val="142B48"/>
              </a:solidFill>
            </a:endParaRPr>
          </a:p>
        </p:txBody>
      </p:sp>
      <p:pic>
        <p:nvPicPr>
          <p:cNvPr id="5" name="Imagen 4">
            <a:extLst>
              <a:ext uri="{FF2B5EF4-FFF2-40B4-BE49-F238E27FC236}">
                <a16:creationId xmlns:a16="http://schemas.microsoft.com/office/drawing/2014/main" id="{A6ECB80A-4F36-4C39-8AD0-F69566413B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7033" y="4098595"/>
            <a:ext cx="3702634" cy="2433819"/>
          </a:xfrm>
          <a:prstGeom prst="rect">
            <a:avLst/>
          </a:prstGeom>
        </p:spPr>
      </p:pic>
      <p:sp>
        <p:nvSpPr>
          <p:cNvPr id="6" name="Rectángulo 5">
            <a:extLst>
              <a:ext uri="{FF2B5EF4-FFF2-40B4-BE49-F238E27FC236}">
                <a16:creationId xmlns:a16="http://schemas.microsoft.com/office/drawing/2014/main" id="{5D0648D6-F2C3-4401-AB83-CA08E1622369}"/>
              </a:ext>
            </a:extLst>
          </p:cNvPr>
          <p:cNvSpPr/>
          <p:nvPr/>
        </p:nvSpPr>
        <p:spPr>
          <a:xfrm>
            <a:off x="9407046" y="4469652"/>
            <a:ext cx="2281745" cy="1746161"/>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Montserrat" panose="00000500000000000000" pitchFamily="50" charset="0"/>
              </a:rPr>
              <a:t>Las fibras subendocárdicas internas del ventrículo izquierdo corren oblicuamente hacia las fibras subepicárdicas externas</a:t>
            </a:r>
            <a:endParaRPr lang="es-CO" dirty="0">
              <a:latin typeface="Montserrat" panose="00000500000000000000" pitchFamily="50" charset="0"/>
            </a:endParaRPr>
          </a:p>
        </p:txBody>
      </p:sp>
    </p:spTree>
    <p:extLst>
      <p:ext uri="{BB962C8B-B14F-4D97-AF65-F5344CB8AC3E}">
        <p14:creationId xmlns:p14="http://schemas.microsoft.com/office/powerpoint/2010/main" val="291351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6C206-10BB-4977-96D1-58DC1072B8E6}"/>
              </a:ext>
            </a:extLst>
          </p:cNvPr>
          <p:cNvSpPr>
            <a:spLocks noGrp="1"/>
          </p:cNvSpPr>
          <p:nvPr>
            <p:ph type="title"/>
          </p:nvPr>
        </p:nvSpPr>
        <p:spPr>
          <a:xfrm>
            <a:off x="538163" y="32791"/>
            <a:ext cx="10515600" cy="1325563"/>
          </a:xfrm>
        </p:spPr>
        <p:txBody>
          <a:bodyPr/>
          <a:lstStyle/>
          <a:p>
            <a:r>
              <a:rPr lang="es-CO" dirty="0"/>
              <a:t>Nódulo sinoauricular</a:t>
            </a:r>
          </a:p>
        </p:txBody>
      </p:sp>
      <p:sp>
        <p:nvSpPr>
          <p:cNvPr id="3" name="Marcador de texto 2">
            <a:extLst>
              <a:ext uri="{FF2B5EF4-FFF2-40B4-BE49-F238E27FC236}">
                <a16:creationId xmlns:a16="http://schemas.microsoft.com/office/drawing/2014/main" id="{B766A8F4-4D88-4A8B-AF26-B1BEE2297792}"/>
              </a:ext>
            </a:extLst>
          </p:cNvPr>
          <p:cNvSpPr>
            <a:spLocks noGrp="1"/>
          </p:cNvSpPr>
          <p:nvPr>
            <p:ph type="body" idx="1"/>
          </p:nvPr>
        </p:nvSpPr>
        <p:spPr>
          <a:xfrm>
            <a:off x="791773" y="1054697"/>
            <a:ext cx="11095427" cy="4351338"/>
          </a:xfrm>
        </p:spPr>
        <p:txBody>
          <a:bodyPr>
            <a:normAutofit/>
          </a:bodyPr>
          <a:lstStyle/>
          <a:p>
            <a:pPr algn="just">
              <a:lnSpc>
                <a:spcPct val="100000"/>
              </a:lnSpc>
            </a:pPr>
            <a:r>
              <a:rPr lang="es-MX" sz="1800" dirty="0">
                <a:solidFill>
                  <a:srgbClr val="142B48"/>
                </a:solidFill>
                <a:latin typeface="Montserrat" panose="00000500000000000000" pitchFamily="50" charset="0"/>
              </a:rPr>
              <a:t>S</a:t>
            </a:r>
            <a:r>
              <a:rPr lang="es-MX" sz="1800" b="0" i="0" dirty="0">
                <a:solidFill>
                  <a:srgbClr val="142B48"/>
                </a:solidFill>
                <a:effectLst/>
                <a:latin typeface="Montserrat" panose="00000500000000000000" pitchFamily="50" charset="0"/>
              </a:rPr>
              <a:t>ituado en la aurícula derecha, muy próximo a la desembocadura de la vena cava superior.</a:t>
            </a:r>
            <a:endParaRPr lang="es-MX" sz="1800" dirty="0">
              <a:solidFill>
                <a:srgbClr val="142B48"/>
              </a:solidFill>
              <a:latin typeface="Montserrat" panose="00000500000000000000" pitchFamily="50" charset="0"/>
            </a:endParaRPr>
          </a:p>
          <a:p>
            <a:pPr algn="just">
              <a:lnSpc>
                <a:spcPct val="100000"/>
              </a:lnSpc>
            </a:pPr>
            <a:r>
              <a:rPr lang="es-CO" sz="1800" b="0" i="0" dirty="0">
                <a:solidFill>
                  <a:srgbClr val="142B48"/>
                </a:solidFill>
                <a:effectLst/>
                <a:latin typeface="Montserrat" panose="00000500000000000000" pitchFamily="50" charset="0"/>
              </a:rPr>
              <a:t>Mide 3 × 5 </a:t>
            </a:r>
            <a:r>
              <a:rPr lang="es-CO" sz="1800" b="0" i="0" dirty="0" err="1">
                <a:solidFill>
                  <a:srgbClr val="142B48"/>
                </a:solidFill>
                <a:effectLst/>
                <a:latin typeface="Montserrat" panose="00000500000000000000" pitchFamily="50" charset="0"/>
              </a:rPr>
              <a:t>mm.</a:t>
            </a:r>
            <a:endParaRPr lang="es-MX" sz="1800" dirty="0">
              <a:solidFill>
                <a:srgbClr val="142B48"/>
              </a:solidFill>
              <a:latin typeface="Montserrat" panose="00000500000000000000" pitchFamily="50" charset="0"/>
            </a:endParaRPr>
          </a:p>
          <a:p>
            <a:pPr algn="just">
              <a:lnSpc>
                <a:spcPct val="100000"/>
              </a:lnSpc>
            </a:pPr>
            <a:r>
              <a:rPr lang="es-MX" sz="1800" b="0" i="0" dirty="0">
                <a:solidFill>
                  <a:srgbClr val="142B48"/>
                </a:solidFill>
                <a:effectLst/>
                <a:latin typeface="Montserrat" panose="00000500000000000000" pitchFamily="50" charset="0"/>
              </a:rPr>
              <a:t>Condiciones fisiológicas: actúa como el marcapasos que determina la frecuencia cardíaca.</a:t>
            </a:r>
            <a:endParaRPr lang="es-MX" sz="1800" dirty="0">
              <a:solidFill>
                <a:srgbClr val="142B48"/>
              </a:solidFill>
              <a:latin typeface="Montserrat" panose="00000500000000000000" pitchFamily="50" charset="0"/>
            </a:endParaRPr>
          </a:p>
          <a:p>
            <a:pPr algn="just">
              <a:lnSpc>
                <a:spcPct val="100000"/>
              </a:lnSpc>
            </a:pPr>
            <a:r>
              <a:rPr lang="es-MX" sz="1800" b="0" i="0" dirty="0">
                <a:solidFill>
                  <a:srgbClr val="142B48"/>
                </a:solidFill>
                <a:effectLst/>
                <a:latin typeface="Montserrat" panose="00000500000000000000" pitchFamily="50" charset="0"/>
              </a:rPr>
              <a:t>Las células del nódulo SA son más pequeñas (3–5 μm) que las células musculares auriculares circundantes (10–15 μm), y producen impulsos a una frecuencia más rápida (60–90 latidos/min).</a:t>
            </a:r>
            <a:endParaRPr lang="es-CO" sz="1800" dirty="0">
              <a:solidFill>
                <a:srgbClr val="142B48"/>
              </a:solidFill>
            </a:endParaRPr>
          </a:p>
        </p:txBody>
      </p:sp>
      <p:pic>
        <p:nvPicPr>
          <p:cNvPr id="5" name="Imagen 4" descr="Diagrama&#10;&#10;Descripción generada automáticamente">
            <a:extLst>
              <a:ext uri="{FF2B5EF4-FFF2-40B4-BE49-F238E27FC236}">
                <a16:creationId xmlns:a16="http://schemas.microsoft.com/office/drawing/2014/main" id="{7C9FF573-BA25-4842-98D2-DE7A7A5E82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0300" y="3230366"/>
            <a:ext cx="4090988" cy="3414115"/>
          </a:xfrm>
          <a:prstGeom prst="rect">
            <a:avLst/>
          </a:prstGeom>
        </p:spPr>
      </p:pic>
    </p:spTree>
    <p:extLst>
      <p:ext uri="{BB962C8B-B14F-4D97-AF65-F5344CB8AC3E}">
        <p14:creationId xmlns:p14="http://schemas.microsoft.com/office/powerpoint/2010/main" val="660454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D5983-AE1A-4E40-B589-25B0DB331AFC}"/>
              </a:ext>
            </a:extLst>
          </p:cNvPr>
          <p:cNvSpPr>
            <a:spLocks noGrp="1"/>
          </p:cNvSpPr>
          <p:nvPr>
            <p:ph type="title"/>
          </p:nvPr>
        </p:nvSpPr>
        <p:spPr>
          <a:xfrm>
            <a:off x="552450" y="18255"/>
            <a:ext cx="10515600" cy="1325563"/>
          </a:xfrm>
        </p:spPr>
        <p:txBody>
          <a:bodyPr/>
          <a:lstStyle/>
          <a:p>
            <a:r>
              <a:rPr lang="es-CO" dirty="0"/>
              <a:t>Nódulo auriculoventricular</a:t>
            </a:r>
          </a:p>
        </p:txBody>
      </p:sp>
      <p:sp>
        <p:nvSpPr>
          <p:cNvPr id="3" name="Marcador de texto 2">
            <a:extLst>
              <a:ext uri="{FF2B5EF4-FFF2-40B4-BE49-F238E27FC236}">
                <a16:creationId xmlns:a16="http://schemas.microsoft.com/office/drawing/2014/main" id="{A32730A9-E2CA-4C7C-BED5-8AAEFA45AF83}"/>
              </a:ext>
            </a:extLst>
          </p:cNvPr>
          <p:cNvSpPr>
            <a:spLocks noGrp="1"/>
          </p:cNvSpPr>
          <p:nvPr>
            <p:ph type="body" idx="1"/>
          </p:nvPr>
        </p:nvSpPr>
        <p:spPr>
          <a:xfrm>
            <a:off x="760425" y="1111250"/>
            <a:ext cx="11112487" cy="4351338"/>
          </a:xfrm>
        </p:spPr>
        <p:txBody>
          <a:bodyPr/>
          <a:lstStyle/>
          <a:p>
            <a:pPr>
              <a:lnSpc>
                <a:spcPct val="100000"/>
              </a:lnSpc>
            </a:pPr>
            <a:r>
              <a:rPr lang="es-MX" b="0" i="0" dirty="0">
                <a:solidFill>
                  <a:srgbClr val="142B48"/>
                </a:solidFill>
                <a:effectLst/>
                <a:latin typeface="Montserrat" panose="00000500000000000000" pitchFamily="50" charset="0"/>
              </a:rPr>
              <a:t>Se localiza en la porción inferior de la aurícula derecha, muy cerca de la inserción de la valva septal de la válvula tricúspide.</a:t>
            </a:r>
            <a:endParaRPr lang="es-MX" dirty="0">
              <a:solidFill>
                <a:srgbClr val="142B48"/>
              </a:solidFill>
              <a:latin typeface="Montserrat" panose="00000500000000000000" pitchFamily="50" charset="0"/>
            </a:endParaRPr>
          </a:p>
          <a:p>
            <a:pPr>
              <a:lnSpc>
                <a:spcPct val="100000"/>
              </a:lnSpc>
            </a:pPr>
            <a:r>
              <a:rPr lang="es-CO" b="0" i="0" dirty="0">
                <a:solidFill>
                  <a:srgbClr val="142B48"/>
                </a:solidFill>
                <a:effectLst/>
                <a:latin typeface="Montserrat" panose="00000500000000000000" pitchFamily="50" charset="0"/>
              </a:rPr>
              <a:t> </a:t>
            </a:r>
            <a:r>
              <a:rPr lang="es-CO" dirty="0">
                <a:solidFill>
                  <a:srgbClr val="142B48"/>
                </a:solidFill>
                <a:latin typeface="Montserrat" panose="00000500000000000000" pitchFamily="50" charset="0"/>
              </a:rPr>
              <a:t>D</a:t>
            </a:r>
            <a:r>
              <a:rPr lang="es-CO" b="0" i="0" dirty="0">
                <a:solidFill>
                  <a:srgbClr val="142B48"/>
                </a:solidFill>
                <a:effectLst/>
                <a:latin typeface="Montserrat" panose="00000500000000000000" pitchFamily="50" charset="0"/>
              </a:rPr>
              <a:t>elante del seno coronario.</a:t>
            </a:r>
            <a:endParaRPr lang="es-CO" dirty="0">
              <a:solidFill>
                <a:srgbClr val="142B48"/>
              </a:solidFill>
            </a:endParaRPr>
          </a:p>
        </p:txBody>
      </p:sp>
      <p:pic>
        <p:nvPicPr>
          <p:cNvPr id="5" name="Imagen 4">
            <a:extLst>
              <a:ext uri="{FF2B5EF4-FFF2-40B4-BE49-F238E27FC236}">
                <a16:creationId xmlns:a16="http://schemas.microsoft.com/office/drawing/2014/main" id="{A4C8F140-029E-413A-98B0-6C4727FA2C51}"/>
              </a:ext>
            </a:extLst>
          </p:cNvPr>
          <p:cNvPicPr>
            <a:picLocks noChangeAspect="1"/>
          </p:cNvPicPr>
          <p:nvPr/>
        </p:nvPicPr>
        <p:blipFill>
          <a:blip r:embed="rId2"/>
          <a:stretch>
            <a:fillRect/>
          </a:stretch>
        </p:blipFill>
        <p:spPr>
          <a:xfrm>
            <a:off x="4747148" y="2821665"/>
            <a:ext cx="7247313" cy="3479123"/>
          </a:xfrm>
          <a:prstGeom prst="rect">
            <a:avLst/>
          </a:prstGeom>
        </p:spPr>
      </p:pic>
    </p:spTree>
    <p:extLst>
      <p:ext uri="{BB962C8B-B14F-4D97-AF65-F5344CB8AC3E}">
        <p14:creationId xmlns:p14="http://schemas.microsoft.com/office/powerpoint/2010/main" val="75858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23"/>
          <p:cNvSpPr txBox="1">
            <a:spLocks noGrp="1"/>
          </p:cNvSpPr>
          <p:nvPr>
            <p:ph type="title"/>
          </p:nvPr>
        </p:nvSpPr>
        <p:spPr>
          <a:xfrm>
            <a:off x="504701" y="4220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dirty="0"/>
              <a:t>Bibliografía recomendada</a:t>
            </a:r>
            <a:endParaRPr dirty="0"/>
          </a:p>
        </p:txBody>
      </p:sp>
      <p:pic>
        <p:nvPicPr>
          <p:cNvPr id="5" name="Imagen 4">
            <a:extLst>
              <a:ext uri="{FF2B5EF4-FFF2-40B4-BE49-F238E27FC236}">
                <a16:creationId xmlns:a16="http://schemas.microsoft.com/office/drawing/2014/main" id="{AFDFBFF0-C3D6-4516-9E54-B07156E3A0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3005" y="1189808"/>
            <a:ext cx="4146843" cy="5396262"/>
          </a:xfrm>
          <a:prstGeom prst="rect">
            <a:avLst/>
          </a:prstGeom>
        </p:spPr>
      </p:pic>
      <p:sp>
        <p:nvSpPr>
          <p:cNvPr id="2" name="Rectángulo 1">
            <a:extLst>
              <a:ext uri="{FF2B5EF4-FFF2-40B4-BE49-F238E27FC236}">
                <a16:creationId xmlns:a16="http://schemas.microsoft.com/office/drawing/2014/main" id="{76AB0D70-34D8-49E5-8EB9-604C025806DA}"/>
              </a:ext>
            </a:extLst>
          </p:cNvPr>
          <p:cNvSpPr/>
          <p:nvPr/>
        </p:nvSpPr>
        <p:spPr>
          <a:xfrm>
            <a:off x="8299703" y="1161232"/>
            <a:ext cx="1787272" cy="1781992"/>
          </a:xfrm>
          <a:prstGeom prst="rect">
            <a:avLst/>
          </a:prstGeom>
          <a:no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6" name="Picture 2" descr="GUYTON y HALL Tratado de Fisiología Médica: 9788413820132: Hall, J. — Hall,  M. | axon.es">
            <a:extLst>
              <a:ext uri="{FF2B5EF4-FFF2-40B4-BE49-F238E27FC236}">
                <a16:creationId xmlns:a16="http://schemas.microsoft.com/office/drawing/2014/main" id="{6A82E4A8-3350-48C9-931C-D89E54D746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2518" y="1857621"/>
            <a:ext cx="3388496" cy="4477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840ED-9F30-4C21-AF42-2EEE809EC2C4}"/>
              </a:ext>
            </a:extLst>
          </p:cNvPr>
          <p:cNvSpPr>
            <a:spLocks noGrp="1"/>
          </p:cNvSpPr>
          <p:nvPr>
            <p:ph type="title"/>
          </p:nvPr>
        </p:nvSpPr>
        <p:spPr>
          <a:xfrm>
            <a:off x="595312" y="18255"/>
            <a:ext cx="10515600" cy="1325563"/>
          </a:xfrm>
        </p:spPr>
        <p:txBody>
          <a:bodyPr/>
          <a:lstStyle/>
          <a:p>
            <a:r>
              <a:rPr lang="es-CO" dirty="0"/>
              <a:t>Fascículo de </a:t>
            </a:r>
            <a:r>
              <a:rPr lang="es-CO" dirty="0" err="1"/>
              <a:t>His</a:t>
            </a:r>
            <a:endParaRPr lang="es-CO" dirty="0"/>
          </a:p>
        </p:txBody>
      </p:sp>
      <p:sp>
        <p:nvSpPr>
          <p:cNvPr id="3" name="Marcador de texto 2">
            <a:extLst>
              <a:ext uri="{FF2B5EF4-FFF2-40B4-BE49-F238E27FC236}">
                <a16:creationId xmlns:a16="http://schemas.microsoft.com/office/drawing/2014/main" id="{AE066895-37D3-49CC-88AD-1917B786309D}"/>
              </a:ext>
            </a:extLst>
          </p:cNvPr>
          <p:cNvSpPr>
            <a:spLocks noGrp="1"/>
          </p:cNvSpPr>
          <p:nvPr>
            <p:ph type="body" idx="1"/>
          </p:nvPr>
        </p:nvSpPr>
        <p:spPr>
          <a:xfrm>
            <a:off x="905704" y="1343818"/>
            <a:ext cx="10838622" cy="4351338"/>
          </a:xfrm>
        </p:spPr>
        <p:txBody>
          <a:bodyPr/>
          <a:lstStyle/>
          <a:p>
            <a:pPr algn="just">
              <a:lnSpc>
                <a:spcPct val="100000"/>
              </a:lnSpc>
            </a:pPr>
            <a:r>
              <a:rPr lang="es-MX" dirty="0">
                <a:solidFill>
                  <a:srgbClr val="142B48"/>
                </a:solidFill>
                <a:latin typeface="Montserrat" panose="00000500000000000000" pitchFamily="50" charset="0"/>
              </a:rPr>
              <a:t>P</a:t>
            </a:r>
            <a:r>
              <a:rPr lang="es-MX" b="0" i="0" dirty="0">
                <a:solidFill>
                  <a:srgbClr val="142B48"/>
                </a:solidFill>
                <a:effectLst/>
                <a:latin typeface="Montserrat" panose="00000500000000000000" pitchFamily="50" charset="0"/>
              </a:rPr>
              <a:t>arte del nodo AV y se bifurca en dos ramas que continúan en las fibras de Purkinje.</a:t>
            </a:r>
            <a:endParaRPr lang="es-MX" dirty="0">
              <a:solidFill>
                <a:srgbClr val="142B48"/>
              </a:solidFill>
              <a:latin typeface="Montserrat" panose="00000500000000000000" pitchFamily="50" charset="0"/>
            </a:endParaRPr>
          </a:p>
          <a:p>
            <a:pPr algn="just">
              <a:lnSpc>
                <a:spcPct val="100000"/>
              </a:lnSpc>
            </a:pPr>
            <a:r>
              <a:rPr lang="es-MX" dirty="0">
                <a:solidFill>
                  <a:srgbClr val="142B48"/>
                </a:solidFill>
                <a:latin typeface="Montserrat" panose="00000500000000000000" pitchFamily="50" charset="0"/>
              </a:rPr>
              <a:t>Las</a:t>
            </a:r>
            <a:r>
              <a:rPr lang="es-MX" b="0" i="0" dirty="0">
                <a:solidFill>
                  <a:srgbClr val="142B48"/>
                </a:solidFill>
                <a:effectLst/>
                <a:latin typeface="Montserrat" panose="00000500000000000000" pitchFamily="50" charset="0"/>
              </a:rPr>
              <a:t> ramificaciones subendocárdicas penetran en la pared ventricular.</a:t>
            </a:r>
            <a:endParaRPr lang="es-CO" dirty="0">
              <a:solidFill>
                <a:srgbClr val="142B48"/>
              </a:solidFill>
            </a:endParaRPr>
          </a:p>
        </p:txBody>
      </p:sp>
      <p:pic>
        <p:nvPicPr>
          <p:cNvPr id="5" name="Imagen 4">
            <a:extLst>
              <a:ext uri="{FF2B5EF4-FFF2-40B4-BE49-F238E27FC236}">
                <a16:creationId xmlns:a16="http://schemas.microsoft.com/office/drawing/2014/main" id="{263B49C3-83C1-4057-B30A-8EEE3A713F7F}"/>
              </a:ext>
            </a:extLst>
          </p:cNvPr>
          <p:cNvPicPr>
            <a:picLocks noChangeAspect="1"/>
          </p:cNvPicPr>
          <p:nvPr/>
        </p:nvPicPr>
        <p:blipFill>
          <a:blip r:embed="rId2"/>
          <a:stretch>
            <a:fillRect/>
          </a:stretch>
        </p:blipFill>
        <p:spPr>
          <a:xfrm>
            <a:off x="5771687" y="2977356"/>
            <a:ext cx="4990506" cy="3848101"/>
          </a:xfrm>
          <a:prstGeom prst="rect">
            <a:avLst/>
          </a:prstGeom>
        </p:spPr>
      </p:pic>
    </p:spTree>
    <p:extLst>
      <p:ext uri="{BB962C8B-B14F-4D97-AF65-F5344CB8AC3E}">
        <p14:creationId xmlns:p14="http://schemas.microsoft.com/office/powerpoint/2010/main" val="391342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6DE05-5A2E-45B2-867E-13CCD7F33A1C}"/>
              </a:ext>
            </a:extLst>
          </p:cNvPr>
          <p:cNvSpPr>
            <a:spLocks noGrp="1"/>
          </p:cNvSpPr>
          <p:nvPr>
            <p:ph type="title"/>
          </p:nvPr>
        </p:nvSpPr>
        <p:spPr>
          <a:xfrm>
            <a:off x="438149" y="0"/>
            <a:ext cx="10515600" cy="1325563"/>
          </a:xfrm>
        </p:spPr>
        <p:txBody>
          <a:bodyPr/>
          <a:lstStyle/>
          <a:p>
            <a:r>
              <a:rPr lang="es-CO" dirty="0"/>
              <a:t>Hormonas</a:t>
            </a:r>
          </a:p>
        </p:txBody>
      </p:sp>
      <p:sp>
        <p:nvSpPr>
          <p:cNvPr id="3" name="Marcador de texto 2">
            <a:extLst>
              <a:ext uri="{FF2B5EF4-FFF2-40B4-BE49-F238E27FC236}">
                <a16:creationId xmlns:a16="http://schemas.microsoft.com/office/drawing/2014/main" id="{0B33B546-33A5-4F2C-A7DF-9C515B293995}"/>
              </a:ext>
            </a:extLst>
          </p:cNvPr>
          <p:cNvSpPr>
            <a:spLocks noGrp="1"/>
          </p:cNvSpPr>
          <p:nvPr>
            <p:ph type="body" idx="1"/>
          </p:nvPr>
        </p:nvSpPr>
        <p:spPr>
          <a:xfrm>
            <a:off x="885826" y="988797"/>
            <a:ext cx="10868025" cy="4351338"/>
          </a:xfrm>
        </p:spPr>
        <p:txBody>
          <a:bodyPr>
            <a:normAutofit/>
          </a:bodyPr>
          <a:lstStyle/>
          <a:p>
            <a:pPr algn="just">
              <a:lnSpc>
                <a:spcPct val="100000"/>
              </a:lnSpc>
            </a:pPr>
            <a:r>
              <a:rPr lang="es-MX" sz="1800" dirty="0">
                <a:solidFill>
                  <a:srgbClr val="142B48"/>
                </a:solidFill>
                <a:latin typeface="Montserrat" panose="00000500000000000000" pitchFamily="50" charset="0"/>
              </a:rPr>
              <a:t>S</a:t>
            </a:r>
            <a:r>
              <a:rPr lang="es-MX" sz="1800" b="0" i="0" dirty="0">
                <a:solidFill>
                  <a:srgbClr val="142B48"/>
                </a:solidFill>
                <a:effectLst/>
                <a:latin typeface="Montserrat" panose="00000500000000000000" pitchFamily="50" charset="0"/>
              </a:rPr>
              <a:t>intetizan, almacenan y liberan péptidos:</a:t>
            </a:r>
          </a:p>
          <a:p>
            <a:pPr lvl="1" algn="just">
              <a:lnSpc>
                <a:spcPct val="100000"/>
              </a:lnSpc>
              <a:buFont typeface="Wingdings" pitchFamily="2" charset="2"/>
              <a:buChar char="§"/>
            </a:pPr>
            <a:r>
              <a:rPr lang="es-CO" sz="1600" b="0" i="0" dirty="0">
                <a:solidFill>
                  <a:srgbClr val="142B48"/>
                </a:solidFill>
                <a:effectLst/>
                <a:latin typeface="Montserrat" panose="00000500000000000000" pitchFamily="50" charset="0"/>
              </a:rPr>
              <a:t>Péptidos </a:t>
            </a:r>
            <a:r>
              <a:rPr lang="es-CO" sz="1600" b="0" i="0" dirty="0" err="1">
                <a:solidFill>
                  <a:srgbClr val="142B48"/>
                </a:solidFill>
                <a:effectLst/>
                <a:latin typeface="Montserrat" panose="00000500000000000000" pitchFamily="50" charset="0"/>
              </a:rPr>
              <a:t>natriuréticos</a:t>
            </a:r>
            <a:r>
              <a:rPr lang="es-CO" sz="1600" b="0" i="0" dirty="0">
                <a:solidFill>
                  <a:srgbClr val="142B48"/>
                </a:solidFill>
                <a:effectLst/>
                <a:latin typeface="Montserrat" panose="00000500000000000000" pitchFamily="50" charset="0"/>
              </a:rPr>
              <a:t> auriculares.</a:t>
            </a:r>
            <a:endParaRPr lang="es-MX" sz="1600" b="0" i="0" dirty="0">
              <a:solidFill>
                <a:srgbClr val="142B48"/>
              </a:solidFill>
              <a:effectLst/>
              <a:latin typeface="Montserrat" panose="00000500000000000000" pitchFamily="50" charset="0"/>
            </a:endParaRPr>
          </a:p>
          <a:p>
            <a:pPr lvl="1" algn="just">
              <a:lnSpc>
                <a:spcPct val="100000"/>
              </a:lnSpc>
              <a:buFont typeface="Wingdings" pitchFamily="2" charset="2"/>
              <a:buChar char="§"/>
            </a:pPr>
            <a:r>
              <a:rPr lang="es-MX" sz="1600" dirty="0">
                <a:solidFill>
                  <a:srgbClr val="142B48"/>
                </a:solidFill>
                <a:latin typeface="Montserrat" panose="00000500000000000000" pitchFamily="50" charset="0"/>
              </a:rPr>
              <a:t>Óxido nítrico.</a:t>
            </a:r>
          </a:p>
          <a:p>
            <a:pPr lvl="1" algn="just">
              <a:lnSpc>
                <a:spcPct val="100000"/>
              </a:lnSpc>
              <a:buFont typeface="Wingdings" pitchFamily="2" charset="2"/>
              <a:buChar char="§"/>
            </a:pPr>
            <a:r>
              <a:rPr lang="es-MX" sz="1600" dirty="0">
                <a:solidFill>
                  <a:srgbClr val="142B48"/>
                </a:solidFill>
                <a:latin typeface="Montserrat" panose="00000500000000000000" pitchFamily="50" charset="0"/>
              </a:rPr>
              <a:t>Endotelina.</a:t>
            </a:r>
          </a:p>
          <a:p>
            <a:pPr lvl="1" algn="just">
              <a:lnSpc>
                <a:spcPct val="100000"/>
              </a:lnSpc>
              <a:buFont typeface="Wingdings" pitchFamily="2" charset="2"/>
              <a:buChar char="§"/>
            </a:pPr>
            <a:r>
              <a:rPr lang="es-MX" sz="1600" dirty="0">
                <a:solidFill>
                  <a:srgbClr val="142B48"/>
                </a:solidFill>
                <a:latin typeface="Montserrat" panose="00000500000000000000" pitchFamily="50" charset="0"/>
              </a:rPr>
              <a:t>Adenosina.</a:t>
            </a:r>
          </a:p>
          <a:p>
            <a:pPr lvl="1" algn="just">
              <a:lnSpc>
                <a:spcPct val="100000"/>
              </a:lnSpc>
              <a:buFont typeface="Wingdings" pitchFamily="2" charset="2"/>
              <a:buChar char="§"/>
            </a:pPr>
            <a:r>
              <a:rPr lang="es-MX" sz="1600" dirty="0">
                <a:solidFill>
                  <a:srgbClr val="142B48"/>
                </a:solidFill>
                <a:latin typeface="Montserrat" panose="00000500000000000000" pitchFamily="50" charset="0"/>
              </a:rPr>
              <a:t>Somatostatina.</a:t>
            </a:r>
          </a:p>
          <a:p>
            <a:pPr algn="just">
              <a:lnSpc>
                <a:spcPct val="100000"/>
              </a:lnSpc>
            </a:pPr>
            <a:r>
              <a:rPr lang="es-MX" sz="1800" b="0" i="0" dirty="0">
                <a:solidFill>
                  <a:srgbClr val="142B48"/>
                </a:solidFill>
                <a:effectLst/>
                <a:latin typeface="Montserrat" panose="00000500000000000000" pitchFamily="50" charset="0"/>
              </a:rPr>
              <a:t>Todos estos mediadores pueden ejercer sus acciones sobre los miocitos y otras células cardíacas, o pasar a la circulación sistémica y ejercer sus acciones en otros tejidos.</a:t>
            </a:r>
            <a:endParaRPr lang="es-CO" sz="1800" dirty="0">
              <a:solidFill>
                <a:srgbClr val="142B48"/>
              </a:solidFill>
            </a:endParaRPr>
          </a:p>
        </p:txBody>
      </p:sp>
      <p:pic>
        <p:nvPicPr>
          <p:cNvPr id="4" name="Google Shape;583;p193" descr="Interfaz de usuario gráfica&#10;&#10;Descripción generada automáticamente con confianza baja">
            <a:extLst>
              <a:ext uri="{FF2B5EF4-FFF2-40B4-BE49-F238E27FC236}">
                <a16:creationId xmlns:a16="http://schemas.microsoft.com/office/drawing/2014/main" id="{74AED893-9542-479C-858D-304B6484CED7}"/>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826817" y="4058536"/>
            <a:ext cx="7084197" cy="2513938"/>
          </a:xfrm>
          <a:prstGeom prst="rect">
            <a:avLst/>
          </a:prstGeom>
          <a:noFill/>
          <a:ln>
            <a:noFill/>
          </a:ln>
        </p:spPr>
      </p:pic>
    </p:spTree>
    <p:extLst>
      <p:ext uri="{BB962C8B-B14F-4D97-AF65-F5344CB8AC3E}">
        <p14:creationId xmlns:p14="http://schemas.microsoft.com/office/powerpoint/2010/main" val="3062534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59780F-C05E-4A15-87FE-122BF1FEDA3F}"/>
              </a:ext>
            </a:extLst>
          </p:cNvPr>
          <p:cNvSpPr>
            <a:spLocks noGrp="1"/>
          </p:cNvSpPr>
          <p:nvPr>
            <p:ph type="title"/>
          </p:nvPr>
        </p:nvSpPr>
        <p:spPr>
          <a:xfrm>
            <a:off x="523875" y="18255"/>
            <a:ext cx="10515600" cy="1325563"/>
          </a:xfrm>
        </p:spPr>
        <p:txBody>
          <a:bodyPr/>
          <a:lstStyle/>
          <a:p>
            <a:r>
              <a:rPr lang="es-CO" dirty="0"/>
              <a:t>Histología</a:t>
            </a:r>
          </a:p>
        </p:txBody>
      </p:sp>
      <p:sp>
        <p:nvSpPr>
          <p:cNvPr id="3" name="Marcador de texto 2">
            <a:extLst>
              <a:ext uri="{FF2B5EF4-FFF2-40B4-BE49-F238E27FC236}">
                <a16:creationId xmlns:a16="http://schemas.microsoft.com/office/drawing/2014/main" id="{1288F636-AA4A-4018-8A57-1250C2433446}"/>
              </a:ext>
            </a:extLst>
          </p:cNvPr>
          <p:cNvSpPr>
            <a:spLocks noGrp="1"/>
          </p:cNvSpPr>
          <p:nvPr>
            <p:ph type="body" idx="1"/>
          </p:nvPr>
        </p:nvSpPr>
        <p:spPr>
          <a:xfrm>
            <a:off x="4906203" y="1217487"/>
            <a:ext cx="6761922" cy="5185570"/>
          </a:xfrm>
        </p:spPr>
        <p:txBody>
          <a:bodyPr>
            <a:normAutofit/>
          </a:bodyPr>
          <a:lstStyle/>
          <a:p>
            <a:pPr marL="114300" indent="0" algn="just">
              <a:lnSpc>
                <a:spcPct val="110000"/>
              </a:lnSpc>
              <a:buNone/>
            </a:pPr>
            <a:r>
              <a:rPr lang="es-MX" b="0" i="0" dirty="0">
                <a:solidFill>
                  <a:srgbClr val="142B48"/>
                </a:solidFill>
                <a:effectLst/>
                <a:latin typeface="Montserrat" panose="00000500000000000000" pitchFamily="50" charset="0"/>
              </a:rPr>
              <a:t>Los miocitos cardíacos ocupan el 75% del miocardio, pero solo representan el 30% de las células cardíacas, ya que el corazón también contiene:</a:t>
            </a:r>
          </a:p>
          <a:p>
            <a:pPr lvl="1" algn="just">
              <a:lnSpc>
                <a:spcPct val="110000"/>
              </a:lnSpc>
            </a:pPr>
            <a:r>
              <a:rPr lang="es-MX" b="1" i="0" dirty="0">
                <a:solidFill>
                  <a:srgbClr val="142B48"/>
                </a:solidFill>
                <a:effectLst/>
                <a:latin typeface="Montserrat" panose="00000500000000000000" pitchFamily="50" charset="0"/>
              </a:rPr>
              <a:t>Células endoteliales</a:t>
            </a:r>
            <a:r>
              <a:rPr lang="es-MX" dirty="0">
                <a:solidFill>
                  <a:srgbClr val="142B48"/>
                </a:solidFill>
                <a:latin typeface="Montserrat" panose="00000500000000000000" pitchFamily="50" charset="0"/>
              </a:rPr>
              <a:t>: </a:t>
            </a:r>
            <a:r>
              <a:rPr lang="es-MX" b="0" i="0" dirty="0">
                <a:solidFill>
                  <a:srgbClr val="142B48"/>
                </a:solidFill>
                <a:effectLst/>
                <a:latin typeface="Montserrat" panose="00000500000000000000" pitchFamily="50" charset="0"/>
              </a:rPr>
              <a:t>forman el endocardio, y tapizan el interior de los vasos coronarios y de los linfáticos cardiacos</a:t>
            </a:r>
            <a:r>
              <a:rPr lang="es-MX" dirty="0">
                <a:solidFill>
                  <a:srgbClr val="142B48"/>
                </a:solidFill>
                <a:latin typeface="Montserrat" panose="00000500000000000000" pitchFamily="50" charset="0"/>
              </a:rPr>
              <a:t>.</a:t>
            </a:r>
          </a:p>
          <a:p>
            <a:pPr lvl="1" algn="just">
              <a:lnSpc>
                <a:spcPct val="110000"/>
              </a:lnSpc>
            </a:pPr>
            <a:r>
              <a:rPr lang="es-MX" dirty="0">
                <a:solidFill>
                  <a:srgbClr val="142B48"/>
                </a:solidFill>
                <a:latin typeface="Montserrat" panose="00000500000000000000" pitchFamily="50" charset="0"/>
              </a:rPr>
              <a:t>C</a:t>
            </a:r>
            <a:r>
              <a:rPr lang="es-MX" b="0" i="0" dirty="0">
                <a:solidFill>
                  <a:srgbClr val="142B48"/>
                </a:solidFill>
                <a:effectLst/>
                <a:latin typeface="Montserrat" panose="00000500000000000000" pitchFamily="50" charset="0"/>
              </a:rPr>
              <a:t>élulas musculares lisas arteriales y venosas: junto con las células endoteliales, regulan la luz de los vasos coronarios</a:t>
            </a:r>
          </a:p>
          <a:p>
            <a:pPr lvl="1" algn="just">
              <a:lnSpc>
                <a:spcPct val="110000"/>
              </a:lnSpc>
            </a:pPr>
            <a:r>
              <a:rPr lang="es-MX" dirty="0">
                <a:solidFill>
                  <a:srgbClr val="142B48"/>
                </a:solidFill>
                <a:latin typeface="Montserrat" panose="00000500000000000000" pitchFamily="50" charset="0"/>
              </a:rPr>
              <a:t>F</a:t>
            </a:r>
            <a:r>
              <a:rPr lang="es-MX" b="0" i="0" dirty="0">
                <a:solidFill>
                  <a:srgbClr val="142B48"/>
                </a:solidFill>
                <a:effectLst/>
                <a:latin typeface="Montserrat" panose="00000500000000000000" pitchFamily="50" charset="0"/>
              </a:rPr>
              <a:t>ibroblastos: controlan la síntesis y degradación de la matriz extracelular.</a:t>
            </a:r>
          </a:p>
          <a:p>
            <a:pPr lvl="1" algn="just">
              <a:lnSpc>
                <a:spcPct val="110000"/>
              </a:lnSpc>
            </a:pPr>
            <a:r>
              <a:rPr lang="es-MX" dirty="0">
                <a:solidFill>
                  <a:srgbClr val="142B48"/>
                </a:solidFill>
                <a:latin typeface="Montserrat" panose="00000500000000000000" pitchFamily="50" charset="0"/>
              </a:rPr>
              <a:t>N</a:t>
            </a:r>
            <a:r>
              <a:rPr lang="es-MX" b="0" i="0" dirty="0">
                <a:solidFill>
                  <a:srgbClr val="142B48"/>
                </a:solidFill>
                <a:effectLst/>
                <a:latin typeface="Montserrat" panose="00000500000000000000" pitchFamily="50" charset="0"/>
              </a:rPr>
              <a:t>euronas y fibras nerviosas simpáticas y parasimpáticas, y nervios sensitivos.</a:t>
            </a:r>
            <a:endParaRPr lang="es-MX" dirty="0">
              <a:solidFill>
                <a:srgbClr val="142B48"/>
              </a:solidFill>
              <a:latin typeface="Montserrat" panose="00000500000000000000" pitchFamily="50" charset="0"/>
            </a:endParaRPr>
          </a:p>
          <a:p>
            <a:pPr lvl="1" algn="just">
              <a:lnSpc>
                <a:spcPct val="110000"/>
              </a:lnSpc>
            </a:pPr>
            <a:endParaRPr lang="es-CO" dirty="0">
              <a:solidFill>
                <a:srgbClr val="142B48"/>
              </a:solidFill>
            </a:endParaRPr>
          </a:p>
        </p:txBody>
      </p:sp>
      <p:pic>
        <p:nvPicPr>
          <p:cNvPr id="4" name="Imagen 3">
            <a:extLst>
              <a:ext uri="{FF2B5EF4-FFF2-40B4-BE49-F238E27FC236}">
                <a16:creationId xmlns:a16="http://schemas.microsoft.com/office/drawing/2014/main" id="{6F1ED460-6C73-420E-A4F5-22D1862181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8708" y="1217487"/>
            <a:ext cx="3576364" cy="2438445"/>
          </a:xfrm>
          <a:prstGeom prst="rect">
            <a:avLst/>
          </a:prstGeom>
        </p:spPr>
      </p:pic>
    </p:spTree>
    <p:extLst>
      <p:ext uri="{BB962C8B-B14F-4D97-AF65-F5344CB8AC3E}">
        <p14:creationId xmlns:p14="http://schemas.microsoft.com/office/powerpoint/2010/main" val="1060965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EE5FB-481C-4A63-A4C5-799649C5F961}"/>
              </a:ext>
            </a:extLst>
          </p:cNvPr>
          <p:cNvSpPr>
            <a:spLocks noGrp="1"/>
          </p:cNvSpPr>
          <p:nvPr>
            <p:ph type="title"/>
          </p:nvPr>
        </p:nvSpPr>
        <p:spPr>
          <a:xfrm>
            <a:off x="638175" y="18255"/>
            <a:ext cx="10515600" cy="1325563"/>
          </a:xfrm>
        </p:spPr>
        <p:txBody>
          <a:bodyPr/>
          <a:lstStyle/>
          <a:p>
            <a:r>
              <a:rPr lang="es-CO" dirty="0"/>
              <a:t>Esqueleto fibroso </a:t>
            </a:r>
          </a:p>
        </p:txBody>
      </p:sp>
      <p:sp>
        <p:nvSpPr>
          <p:cNvPr id="3" name="Marcador de texto 2">
            <a:extLst>
              <a:ext uri="{FF2B5EF4-FFF2-40B4-BE49-F238E27FC236}">
                <a16:creationId xmlns:a16="http://schemas.microsoft.com/office/drawing/2014/main" id="{9F416B8C-40D6-4754-834A-55E7822A9A2F}"/>
              </a:ext>
            </a:extLst>
          </p:cNvPr>
          <p:cNvSpPr>
            <a:spLocks noGrp="1"/>
          </p:cNvSpPr>
          <p:nvPr>
            <p:ph type="body" idx="1"/>
          </p:nvPr>
        </p:nvSpPr>
        <p:spPr>
          <a:xfrm>
            <a:off x="4985596" y="1782763"/>
            <a:ext cx="6761922" cy="4351338"/>
          </a:xfrm>
        </p:spPr>
        <p:txBody>
          <a:bodyPr/>
          <a:lstStyle/>
          <a:p>
            <a:pPr algn="just">
              <a:lnSpc>
                <a:spcPct val="100000"/>
              </a:lnSpc>
            </a:pPr>
            <a:r>
              <a:rPr lang="es-MX" b="0" i="0" dirty="0">
                <a:solidFill>
                  <a:srgbClr val="142B48"/>
                </a:solidFill>
                <a:effectLst/>
                <a:latin typeface="Montserrat" panose="00000500000000000000" pitchFamily="50" charset="0"/>
              </a:rPr>
              <a:t>El espacio entre los miocitos cardíacos está ocupado por la </a:t>
            </a:r>
            <a:r>
              <a:rPr lang="es-MX" b="1" dirty="0">
                <a:solidFill>
                  <a:srgbClr val="142B48"/>
                </a:solidFill>
                <a:effectLst/>
                <a:latin typeface="Montserrat" panose="00000500000000000000" pitchFamily="50" charset="0"/>
              </a:rPr>
              <a:t>matriz extracelular.</a:t>
            </a:r>
            <a:endParaRPr lang="es-MX" i="1" dirty="0">
              <a:solidFill>
                <a:srgbClr val="142B48"/>
              </a:solidFill>
              <a:latin typeface="Montserrat" panose="00000500000000000000" pitchFamily="50" charset="0"/>
            </a:endParaRPr>
          </a:p>
          <a:p>
            <a:pPr algn="just">
              <a:lnSpc>
                <a:spcPct val="100000"/>
              </a:lnSpc>
            </a:pPr>
            <a:r>
              <a:rPr lang="es-MX" dirty="0">
                <a:solidFill>
                  <a:srgbClr val="142B48"/>
                </a:solidFill>
                <a:latin typeface="Montserrat" panose="00000500000000000000" pitchFamily="50" charset="0"/>
              </a:rPr>
              <a:t>C</a:t>
            </a:r>
            <a:r>
              <a:rPr lang="es-MX" b="0" i="0" dirty="0">
                <a:solidFill>
                  <a:srgbClr val="142B48"/>
                </a:solidFill>
                <a:effectLst/>
                <a:latin typeface="Montserrat" panose="00000500000000000000" pitchFamily="50" charset="0"/>
              </a:rPr>
              <a:t>ompuesta por</a:t>
            </a:r>
            <a:r>
              <a:rPr lang="es-MX" dirty="0">
                <a:solidFill>
                  <a:srgbClr val="142B48"/>
                </a:solidFill>
                <a:latin typeface="Montserrat" panose="00000500000000000000" pitchFamily="50" charset="0"/>
              </a:rPr>
              <a:t> p</a:t>
            </a:r>
            <a:r>
              <a:rPr lang="es-MX" b="0" i="0" dirty="0">
                <a:solidFill>
                  <a:srgbClr val="142B48"/>
                </a:solidFill>
                <a:effectLst/>
                <a:latin typeface="Montserrat" panose="00000500000000000000" pitchFamily="50" charset="0"/>
              </a:rPr>
              <a:t>roteínas estructurales </a:t>
            </a:r>
            <a:r>
              <a:rPr lang="es-MX" b="0" i="0" dirty="0">
                <a:solidFill>
                  <a:srgbClr val="142B48"/>
                </a:solidFill>
                <a:effectLst/>
                <a:latin typeface="Montserrat" panose="00000500000000000000" pitchFamily="50" charset="0"/>
                <a:sym typeface="Wingdings" pitchFamily="2" charset="2"/>
              </a:rPr>
              <a:t></a:t>
            </a:r>
            <a:r>
              <a:rPr lang="es-MX" dirty="0">
                <a:solidFill>
                  <a:srgbClr val="142B48"/>
                </a:solidFill>
                <a:latin typeface="Montserrat" panose="00000500000000000000" pitchFamily="50" charset="0"/>
              </a:rPr>
              <a:t> </a:t>
            </a:r>
            <a:r>
              <a:rPr lang="es-MX" b="0" i="0" dirty="0">
                <a:solidFill>
                  <a:srgbClr val="142B48"/>
                </a:solidFill>
                <a:effectLst/>
                <a:latin typeface="Montserrat" panose="00000500000000000000" pitchFamily="50" charset="0"/>
              </a:rPr>
              <a:t>las más importantes son: </a:t>
            </a:r>
          </a:p>
          <a:p>
            <a:pPr lvl="1" algn="just">
              <a:lnSpc>
                <a:spcPct val="100000"/>
              </a:lnSpc>
              <a:buFont typeface="Wingdings" pitchFamily="2" charset="2"/>
              <a:buChar char="§"/>
            </a:pPr>
            <a:r>
              <a:rPr lang="es-MX" sz="1800" dirty="0">
                <a:solidFill>
                  <a:srgbClr val="142B48"/>
                </a:solidFill>
                <a:latin typeface="Montserrat" panose="00000500000000000000" pitchFamily="50" charset="0"/>
              </a:rPr>
              <a:t>C</a:t>
            </a:r>
            <a:r>
              <a:rPr lang="es-MX" sz="1800" b="0" i="0" dirty="0">
                <a:solidFill>
                  <a:srgbClr val="142B48"/>
                </a:solidFill>
                <a:effectLst/>
                <a:latin typeface="Montserrat" panose="00000500000000000000" pitchFamily="50" charset="0"/>
              </a:rPr>
              <a:t>olágeno tipo I: determina la rigidez del miocardio.</a:t>
            </a:r>
          </a:p>
          <a:p>
            <a:pPr lvl="1" algn="just">
              <a:lnSpc>
                <a:spcPct val="100000"/>
              </a:lnSpc>
              <a:buFont typeface="Wingdings" pitchFamily="2" charset="2"/>
              <a:buChar char="§"/>
            </a:pPr>
            <a:r>
              <a:rPr lang="es-MX" sz="1800" b="0" i="0" dirty="0">
                <a:solidFill>
                  <a:srgbClr val="142B48"/>
                </a:solidFill>
                <a:effectLst/>
                <a:latin typeface="Montserrat" panose="00000500000000000000" pitchFamily="50" charset="0"/>
              </a:rPr>
              <a:t>Colágeno tipo III.</a:t>
            </a:r>
          </a:p>
          <a:p>
            <a:pPr lvl="1" algn="just">
              <a:lnSpc>
                <a:spcPct val="100000"/>
              </a:lnSpc>
              <a:buFont typeface="Wingdings" pitchFamily="2" charset="2"/>
              <a:buChar char="§"/>
            </a:pPr>
            <a:r>
              <a:rPr lang="es-MX" sz="1800" dirty="0">
                <a:solidFill>
                  <a:srgbClr val="142B48"/>
                </a:solidFill>
                <a:latin typeface="Montserrat" panose="00000500000000000000" pitchFamily="50" charset="0"/>
              </a:rPr>
              <a:t>E</a:t>
            </a:r>
            <a:r>
              <a:rPr lang="es-MX" sz="1800" b="0" i="0" dirty="0">
                <a:solidFill>
                  <a:srgbClr val="142B48"/>
                </a:solidFill>
                <a:effectLst/>
                <a:latin typeface="Montserrat" panose="00000500000000000000" pitchFamily="50" charset="0"/>
              </a:rPr>
              <a:t>lastina.</a:t>
            </a:r>
          </a:p>
          <a:p>
            <a:pPr lvl="1" algn="just">
              <a:lnSpc>
                <a:spcPct val="100000"/>
              </a:lnSpc>
              <a:buFont typeface="Wingdings" pitchFamily="2" charset="2"/>
              <a:buChar char="§"/>
            </a:pPr>
            <a:r>
              <a:rPr lang="es-MX" sz="1800" dirty="0">
                <a:solidFill>
                  <a:srgbClr val="142B48"/>
                </a:solidFill>
                <a:latin typeface="Montserrat" panose="00000500000000000000" pitchFamily="50" charset="0"/>
              </a:rPr>
              <a:t>F</a:t>
            </a:r>
            <a:r>
              <a:rPr lang="es-MX" sz="1800" b="0" i="0" dirty="0">
                <a:solidFill>
                  <a:srgbClr val="142B48"/>
                </a:solidFill>
                <a:effectLst/>
                <a:latin typeface="Montserrat" panose="00000500000000000000" pitchFamily="50" charset="0"/>
              </a:rPr>
              <a:t>ibronectina: conecta miocitos y fibroblastos con el colágeno tipo I y tipo III.</a:t>
            </a:r>
          </a:p>
          <a:p>
            <a:pPr lvl="1" algn="just">
              <a:lnSpc>
                <a:spcPct val="100000"/>
              </a:lnSpc>
              <a:buFont typeface="Wingdings" pitchFamily="2" charset="2"/>
              <a:buChar char="§"/>
            </a:pPr>
            <a:r>
              <a:rPr lang="es-MX" sz="1800" dirty="0">
                <a:solidFill>
                  <a:srgbClr val="142B48"/>
                </a:solidFill>
                <a:latin typeface="Montserrat" panose="00000500000000000000" pitchFamily="50" charset="0"/>
              </a:rPr>
              <a:t>O</a:t>
            </a:r>
            <a:r>
              <a:rPr lang="es-MX" sz="1800" b="0" i="0" dirty="0">
                <a:solidFill>
                  <a:srgbClr val="142B48"/>
                </a:solidFill>
                <a:effectLst/>
                <a:latin typeface="Montserrat" panose="00000500000000000000" pitchFamily="50" charset="0"/>
              </a:rPr>
              <a:t>tras </a:t>
            </a:r>
            <a:r>
              <a:rPr lang="es-MX" sz="1800" dirty="0">
                <a:solidFill>
                  <a:srgbClr val="142B48"/>
                </a:solidFill>
                <a:latin typeface="Montserrat" panose="00000500000000000000" pitchFamily="50" charset="0"/>
              </a:rPr>
              <a:t>como </a:t>
            </a:r>
            <a:r>
              <a:rPr lang="es-MX" sz="1800" b="0" i="0" dirty="0">
                <a:solidFill>
                  <a:srgbClr val="142B48"/>
                </a:solidFill>
                <a:effectLst/>
                <a:latin typeface="Montserrat" panose="00000500000000000000" pitchFamily="50" charset="0"/>
              </a:rPr>
              <a:t>tenascina, lamininas, trombospondina</a:t>
            </a:r>
            <a:r>
              <a:rPr lang="es-MX" sz="1800" dirty="0">
                <a:solidFill>
                  <a:srgbClr val="142B48"/>
                </a:solidFill>
                <a:latin typeface="Montserrat" panose="00000500000000000000" pitchFamily="50" charset="0"/>
              </a:rPr>
              <a:t>.</a:t>
            </a:r>
            <a:endParaRPr lang="es-CO" sz="1800" dirty="0">
              <a:solidFill>
                <a:srgbClr val="142B48"/>
              </a:solidFill>
            </a:endParaRPr>
          </a:p>
        </p:txBody>
      </p:sp>
      <p:pic>
        <p:nvPicPr>
          <p:cNvPr id="4" name="Imagen 3">
            <a:extLst>
              <a:ext uri="{FF2B5EF4-FFF2-40B4-BE49-F238E27FC236}">
                <a16:creationId xmlns:a16="http://schemas.microsoft.com/office/drawing/2014/main" id="{F989B694-B1AA-4EC8-87B6-98920C57ED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6553" y="1241874"/>
            <a:ext cx="3881072" cy="2531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258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530C1-83F1-4921-8702-331D690A85BD}"/>
              </a:ext>
            </a:extLst>
          </p:cNvPr>
          <p:cNvSpPr>
            <a:spLocks noGrp="1"/>
          </p:cNvSpPr>
          <p:nvPr>
            <p:ph type="title"/>
          </p:nvPr>
        </p:nvSpPr>
        <p:spPr>
          <a:xfrm>
            <a:off x="552450" y="0"/>
            <a:ext cx="10515600" cy="1325563"/>
          </a:xfrm>
        </p:spPr>
        <p:txBody>
          <a:bodyPr/>
          <a:lstStyle/>
          <a:p>
            <a:r>
              <a:rPr lang="es-CO" dirty="0"/>
              <a:t>Miocito</a:t>
            </a:r>
          </a:p>
        </p:txBody>
      </p:sp>
      <p:sp>
        <p:nvSpPr>
          <p:cNvPr id="3" name="Marcador de texto 2">
            <a:extLst>
              <a:ext uri="{FF2B5EF4-FFF2-40B4-BE49-F238E27FC236}">
                <a16:creationId xmlns:a16="http://schemas.microsoft.com/office/drawing/2014/main" id="{4E60EAF5-A6E5-4654-A619-54BF33DB5F38}"/>
              </a:ext>
            </a:extLst>
          </p:cNvPr>
          <p:cNvSpPr>
            <a:spLocks noGrp="1"/>
          </p:cNvSpPr>
          <p:nvPr>
            <p:ph type="body" idx="1"/>
          </p:nvPr>
        </p:nvSpPr>
        <p:spPr>
          <a:xfrm>
            <a:off x="5155817" y="2097719"/>
            <a:ext cx="6761922" cy="4351338"/>
          </a:xfrm>
        </p:spPr>
        <p:txBody>
          <a:bodyPr>
            <a:normAutofit/>
          </a:bodyPr>
          <a:lstStyle/>
          <a:p>
            <a:pPr algn="just">
              <a:lnSpc>
                <a:spcPct val="100000"/>
              </a:lnSpc>
            </a:pPr>
            <a:r>
              <a:rPr lang="es-CO" dirty="0">
                <a:solidFill>
                  <a:srgbClr val="142B48"/>
                </a:solidFill>
                <a:latin typeface="Montserrat" pitchFamily="2" charset="77"/>
              </a:rPr>
              <a:t>C</a:t>
            </a:r>
            <a:r>
              <a:rPr lang="es-CO" b="0" i="0" dirty="0">
                <a:solidFill>
                  <a:srgbClr val="142B48"/>
                </a:solidFill>
                <a:effectLst/>
                <a:latin typeface="Montserrat" pitchFamily="2" charset="77"/>
              </a:rPr>
              <a:t>élulas musculares estriadas de pequeño tamaño (10–25 </a:t>
            </a:r>
            <a:r>
              <a:rPr lang="el-GR" b="0" i="0" dirty="0">
                <a:solidFill>
                  <a:srgbClr val="142B48"/>
                </a:solidFill>
                <a:effectLst/>
                <a:latin typeface="Source Sans Pro" panose="020B0503030403020204" pitchFamily="34" charset="0"/>
              </a:rPr>
              <a:t>μ</a:t>
            </a:r>
            <a:r>
              <a:rPr lang="es-CO" b="0" i="0" dirty="0">
                <a:solidFill>
                  <a:srgbClr val="142B48"/>
                </a:solidFill>
                <a:effectLst/>
                <a:latin typeface="Montserrat" pitchFamily="2" charset="77"/>
              </a:rPr>
              <a:t>m de ancho, 50–100 </a:t>
            </a:r>
            <a:r>
              <a:rPr lang="el-GR" b="0" i="0" dirty="0">
                <a:solidFill>
                  <a:srgbClr val="142B48"/>
                </a:solidFill>
                <a:effectLst/>
                <a:latin typeface="Source Sans Pro" panose="020B0503030403020204" pitchFamily="34" charset="0"/>
              </a:rPr>
              <a:t>μ</a:t>
            </a:r>
            <a:r>
              <a:rPr lang="es-CO" b="0" i="0" dirty="0">
                <a:solidFill>
                  <a:srgbClr val="142B48"/>
                </a:solidFill>
                <a:effectLst/>
                <a:latin typeface="Montserrat" pitchFamily="2" charset="77"/>
              </a:rPr>
              <a:t>m de longitud).</a:t>
            </a:r>
            <a:endParaRPr lang="es-CO" dirty="0">
              <a:solidFill>
                <a:srgbClr val="142B48"/>
              </a:solidFill>
              <a:latin typeface="Montserrat" pitchFamily="2" charset="77"/>
            </a:endParaRPr>
          </a:p>
          <a:p>
            <a:pPr algn="just">
              <a:lnSpc>
                <a:spcPct val="100000"/>
              </a:lnSpc>
            </a:pPr>
            <a:r>
              <a:rPr lang="es-MX" dirty="0">
                <a:solidFill>
                  <a:srgbClr val="142B48"/>
                </a:solidFill>
                <a:latin typeface="Montserrat" pitchFamily="2" charset="77"/>
              </a:rPr>
              <a:t>P</a:t>
            </a:r>
            <a:r>
              <a:rPr lang="es-MX" b="0" i="0" dirty="0">
                <a:solidFill>
                  <a:srgbClr val="142B48"/>
                </a:solidFill>
                <a:effectLst/>
                <a:latin typeface="Montserrat" pitchFamily="2" charset="77"/>
              </a:rPr>
              <a:t>oseen uno o dos núcleos, y se ramifican</a:t>
            </a:r>
            <a:r>
              <a:rPr lang="es-CO" dirty="0">
                <a:solidFill>
                  <a:srgbClr val="142B48"/>
                </a:solidFill>
                <a:latin typeface="Montserrat" pitchFamily="2" charset="77"/>
              </a:rPr>
              <a:t>.</a:t>
            </a:r>
          </a:p>
          <a:p>
            <a:pPr algn="just">
              <a:lnSpc>
                <a:spcPct val="100000"/>
              </a:lnSpc>
            </a:pPr>
            <a:r>
              <a:rPr lang="es-MX" b="0" i="0" dirty="0">
                <a:solidFill>
                  <a:srgbClr val="142B48"/>
                </a:solidFill>
                <a:effectLst/>
                <a:latin typeface="Montserrat" pitchFamily="2" charset="77"/>
              </a:rPr>
              <a:t>Cardiomiocito hace contacto con muchas otras células que lo rodean</a:t>
            </a:r>
            <a:r>
              <a:rPr lang="es-CO" dirty="0">
                <a:solidFill>
                  <a:srgbClr val="142B48"/>
                </a:solidFill>
                <a:latin typeface="Montserrat" pitchFamily="2" charset="77"/>
              </a:rPr>
              <a:t>.</a:t>
            </a:r>
          </a:p>
          <a:p>
            <a:pPr algn="just">
              <a:lnSpc>
                <a:spcPct val="100000"/>
              </a:lnSpc>
            </a:pPr>
            <a:r>
              <a:rPr lang="es-MX" b="0" i="0" dirty="0">
                <a:solidFill>
                  <a:srgbClr val="142B48"/>
                </a:solidFill>
                <a:effectLst/>
                <a:latin typeface="Montserrat" pitchFamily="2" charset="77"/>
              </a:rPr>
              <a:t>El citoesqueleto es una red tridimensional de proteínas, que polimerizan en estructuras filamentosas que conectan los sarcómeros entre sí.</a:t>
            </a:r>
            <a:endParaRPr lang="es-CO" dirty="0">
              <a:solidFill>
                <a:srgbClr val="142B48"/>
              </a:solidFill>
              <a:latin typeface="Montserrat" pitchFamily="2" charset="77"/>
            </a:endParaRPr>
          </a:p>
        </p:txBody>
      </p:sp>
      <p:pic>
        <p:nvPicPr>
          <p:cNvPr id="5" name="Picture 2" descr="image">
            <a:extLst>
              <a:ext uri="{FF2B5EF4-FFF2-40B4-BE49-F238E27FC236}">
                <a16:creationId xmlns:a16="http://schemas.microsoft.com/office/drawing/2014/main" id="{C600D438-C356-4DF0-9BFB-9F7D33E54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3950" y="1096962"/>
            <a:ext cx="3295624" cy="267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916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719D57-2D17-4F58-8C9D-0CCC76AA342E}"/>
              </a:ext>
            </a:extLst>
          </p:cNvPr>
          <p:cNvSpPr>
            <a:spLocks noGrp="1"/>
          </p:cNvSpPr>
          <p:nvPr>
            <p:ph type="title"/>
          </p:nvPr>
        </p:nvSpPr>
        <p:spPr>
          <a:xfrm>
            <a:off x="471487" y="234594"/>
            <a:ext cx="11720513" cy="1325563"/>
          </a:xfrm>
        </p:spPr>
        <p:txBody>
          <a:bodyPr/>
          <a:lstStyle/>
          <a:p>
            <a:r>
              <a:rPr lang="es-CO" dirty="0"/>
              <a:t>Diferencias entre músculo esquelético y cardíaco</a:t>
            </a:r>
          </a:p>
        </p:txBody>
      </p:sp>
      <p:graphicFrame>
        <p:nvGraphicFramePr>
          <p:cNvPr id="4" name="Tabla 4">
            <a:extLst>
              <a:ext uri="{FF2B5EF4-FFF2-40B4-BE49-F238E27FC236}">
                <a16:creationId xmlns:a16="http://schemas.microsoft.com/office/drawing/2014/main" id="{7CD7B658-CD04-42F0-8568-B239A010F03F}"/>
              </a:ext>
            </a:extLst>
          </p:cNvPr>
          <p:cNvGraphicFramePr>
            <a:graphicFrameLocks noGrp="1"/>
          </p:cNvGraphicFramePr>
          <p:nvPr>
            <p:ph sz="half" idx="2"/>
            <p:extLst>
              <p:ext uri="{D42A27DB-BD31-4B8C-83A1-F6EECF244321}">
                <p14:modId xmlns:p14="http://schemas.microsoft.com/office/powerpoint/2010/main" val="212817052"/>
              </p:ext>
            </p:extLst>
          </p:nvPr>
        </p:nvGraphicFramePr>
        <p:xfrm>
          <a:off x="4669654" y="2212853"/>
          <a:ext cx="7374744" cy="3084990"/>
        </p:xfrm>
        <a:graphic>
          <a:graphicData uri="http://schemas.openxmlformats.org/drawingml/2006/table">
            <a:tbl>
              <a:tblPr firstRow="1" bandRow="1">
                <a:tableStyleId>{073A0DAA-6AF3-43AB-8588-CEC1D06C72B9}</a:tableStyleId>
              </a:tblPr>
              <a:tblGrid>
                <a:gridCol w="3831409">
                  <a:extLst>
                    <a:ext uri="{9D8B030D-6E8A-4147-A177-3AD203B41FA5}">
                      <a16:colId xmlns:a16="http://schemas.microsoft.com/office/drawing/2014/main" val="1225910813"/>
                    </a:ext>
                  </a:extLst>
                </a:gridCol>
                <a:gridCol w="3543335">
                  <a:extLst>
                    <a:ext uri="{9D8B030D-6E8A-4147-A177-3AD203B41FA5}">
                      <a16:colId xmlns:a16="http://schemas.microsoft.com/office/drawing/2014/main" val="1282808455"/>
                    </a:ext>
                  </a:extLst>
                </a:gridCol>
              </a:tblGrid>
              <a:tr h="428961">
                <a:tc>
                  <a:txBody>
                    <a:bodyPr/>
                    <a:lstStyle/>
                    <a:p>
                      <a:pPr algn="ctr"/>
                      <a:r>
                        <a:rPr lang="es-CO" sz="1600" dirty="0">
                          <a:latin typeface="Montserrat" panose="00000500000000000000" pitchFamily="50" charset="0"/>
                        </a:rPr>
                        <a:t>Esquelético</a:t>
                      </a:r>
                    </a:p>
                  </a:txBody>
                  <a:tcPr>
                    <a:solidFill>
                      <a:srgbClr val="142B48"/>
                    </a:solidFill>
                  </a:tcPr>
                </a:tc>
                <a:tc>
                  <a:txBody>
                    <a:bodyPr/>
                    <a:lstStyle/>
                    <a:p>
                      <a:pPr algn="ctr"/>
                      <a:r>
                        <a:rPr lang="es-CO" sz="1600" dirty="0">
                          <a:latin typeface="Montserrat" panose="00000500000000000000" pitchFamily="50" charset="0"/>
                        </a:rPr>
                        <a:t>Cardiaco</a:t>
                      </a:r>
                    </a:p>
                  </a:txBody>
                  <a:tcPr>
                    <a:solidFill>
                      <a:srgbClr val="142B48"/>
                    </a:solidFill>
                  </a:tcPr>
                </a:tc>
                <a:extLst>
                  <a:ext uri="{0D108BD9-81ED-4DB2-BD59-A6C34878D82A}">
                    <a16:rowId xmlns:a16="http://schemas.microsoft.com/office/drawing/2014/main" val="1874632009"/>
                  </a:ext>
                </a:extLst>
              </a:tr>
              <a:tr h="599369">
                <a:tc>
                  <a:txBody>
                    <a:bodyPr/>
                    <a:lstStyle/>
                    <a:p>
                      <a:r>
                        <a:rPr lang="es-CO" dirty="0">
                          <a:solidFill>
                            <a:srgbClr val="142B48"/>
                          </a:solidFill>
                          <a:latin typeface="Montserrat" panose="00000500000000000000" pitchFamily="50" charset="0"/>
                        </a:rPr>
                        <a:t>Células multinucleadas, largas cilíndricas y paralelas.</a:t>
                      </a:r>
                    </a:p>
                  </a:txBody>
                  <a:tcPr/>
                </a:tc>
                <a:tc>
                  <a:txBody>
                    <a:bodyPr/>
                    <a:lstStyle/>
                    <a:p>
                      <a:r>
                        <a:rPr lang="es-CO" dirty="0">
                          <a:solidFill>
                            <a:srgbClr val="142B48"/>
                          </a:solidFill>
                          <a:latin typeface="Montserrat" panose="00000500000000000000" pitchFamily="50" charset="0"/>
                        </a:rPr>
                        <a:t>Células cortas, estriadas.</a:t>
                      </a:r>
                    </a:p>
                  </a:txBody>
                  <a:tcPr/>
                </a:tc>
                <a:extLst>
                  <a:ext uri="{0D108BD9-81ED-4DB2-BD59-A6C34878D82A}">
                    <a16:rowId xmlns:a16="http://schemas.microsoft.com/office/drawing/2014/main" val="2598755169"/>
                  </a:ext>
                </a:extLst>
              </a:tr>
              <a:tr h="428961">
                <a:tc>
                  <a:txBody>
                    <a:bodyPr/>
                    <a:lstStyle/>
                    <a:p>
                      <a:r>
                        <a:rPr lang="es-CO" dirty="0">
                          <a:solidFill>
                            <a:srgbClr val="142B48"/>
                          </a:solidFill>
                          <a:latin typeface="Montserrat" panose="00000500000000000000" pitchFamily="50" charset="0"/>
                        </a:rPr>
                        <a:t>Sistema nervioso somático.</a:t>
                      </a:r>
                    </a:p>
                  </a:txBody>
                  <a:tcPr/>
                </a:tc>
                <a:tc>
                  <a:txBody>
                    <a:bodyPr/>
                    <a:lstStyle/>
                    <a:p>
                      <a:r>
                        <a:rPr lang="es-CO" dirty="0">
                          <a:solidFill>
                            <a:srgbClr val="142B48"/>
                          </a:solidFill>
                          <a:latin typeface="Montserrat" panose="00000500000000000000" pitchFamily="50" charset="0"/>
                        </a:rPr>
                        <a:t>Sistema nervioso autónomo.</a:t>
                      </a:r>
                    </a:p>
                  </a:txBody>
                  <a:tcPr/>
                </a:tc>
                <a:extLst>
                  <a:ext uri="{0D108BD9-81ED-4DB2-BD59-A6C34878D82A}">
                    <a16:rowId xmlns:a16="http://schemas.microsoft.com/office/drawing/2014/main" val="1084829857"/>
                  </a:ext>
                </a:extLst>
              </a:tr>
              <a:tr h="428961">
                <a:tc>
                  <a:txBody>
                    <a:bodyPr/>
                    <a:lstStyle/>
                    <a:p>
                      <a:r>
                        <a:rPr lang="es-CO" dirty="0">
                          <a:solidFill>
                            <a:srgbClr val="142B48"/>
                          </a:solidFill>
                          <a:latin typeface="Montserrat" panose="00000500000000000000" pitchFamily="50" charset="0"/>
                        </a:rPr>
                        <a:t>Diámetro 10-100 </a:t>
                      </a:r>
                      <a:r>
                        <a:rPr lang="es-CO" dirty="0" err="1">
                          <a:solidFill>
                            <a:srgbClr val="142B48"/>
                          </a:solidFill>
                          <a:latin typeface="Montserrat" panose="00000500000000000000" pitchFamily="50" charset="0"/>
                        </a:rPr>
                        <a:t>um</a:t>
                      </a:r>
                      <a:r>
                        <a:rPr lang="es-CO" dirty="0">
                          <a:solidFill>
                            <a:srgbClr val="142B48"/>
                          </a:solidFill>
                          <a:latin typeface="Montserrat" panose="00000500000000000000" pitchFamily="50" charset="0"/>
                        </a:rPr>
                        <a:t>.</a:t>
                      </a:r>
                      <a:endParaRPr lang="es-CO" dirty="0">
                        <a:solidFill>
                          <a:srgbClr val="142B48"/>
                        </a:solidFill>
                      </a:endParaRPr>
                    </a:p>
                  </a:txBody>
                  <a:tcPr/>
                </a:tc>
                <a:tc>
                  <a:txBody>
                    <a:bodyPr/>
                    <a:lstStyle/>
                    <a:p>
                      <a:r>
                        <a:rPr lang="es-CO" dirty="0">
                          <a:solidFill>
                            <a:srgbClr val="142B48"/>
                          </a:solidFill>
                          <a:latin typeface="Montserrat" panose="00000500000000000000" pitchFamily="50" charset="0"/>
                        </a:rPr>
                        <a:t>Diámetro 15-80 </a:t>
                      </a:r>
                      <a:r>
                        <a:rPr lang="es-CO" dirty="0" err="1">
                          <a:solidFill>
                            <a:srgbClr val="142B48"/>
                          </a:solidFill>
                          <a:latin typeface="Montserrat" panose="00000500000000000000" pitchFamily="50" charset="0"/>
                        </a:rPr>
                        <a:t>um</a:t>
                      </a:r>
                      <a:r>
                        <a:rPr lang="es-CO" dirty="0">
                          <a:solidFill>
                            <a:srgbClr val="142B48"/>
                          </a:solidFill>
                          <a:latin typeface="Montserrat" panose="00000500000000000000" pitchFamily="50" charset="0"/>
                        </a:rPr>
                        <a:t>.</a:t>
                      </a:r>
                      <a:endParaRPr lang="es-CO" dirty="0">
                        <a:solidFill>
                          <a:srgbClr val="142B48"/>
                        </a:solidFill>
                      </a:endParaRPr>
                    </a:p>
                  </a:txBody>
                  <a:tcPr/>
                </a:tc>
                <a:extLst>
                  <a:ext uri="{0D108BD9-81ED-4DB2-BD59-A6C34878D82A}">
                    <a16:rowId xmlns:a16="http://schemas.microsoft.com/office/drawing/2014/main" val="3899651141"/>
                  </a:ext>
                </a:extLst>
              </a:tr>
              <a:tr h="599369">
                <a:tc>
                  <a:txBody>
                    <a:bodyPr/>
                    <a:lstStyle/>
                    <a:p>
                      <a:r>
                        <a:rPr lang="es-CO" dirty="0">
                          <a:solidFill>
                            <a:srgbClr val="142B48"/>
                          </a:solidFill>
                          <a:latin typeface="Montserrat" panose="00000500000000000000" pitchFamily="50" charset="0"/>
                        </a:rPr>
                        <a:t>Sarcolema túbulos 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solidFill>
                            <a:srgbClr val="142B48"/>
                          </a:solidFill>
                          <a:latin typeface="Montserrat" panose="00000500000000000000" pitchFamily="50" charset="0"/>
                        </a:rPr>
                        <a:t>Sarcolema túbulos T.</a:t>
                      </a:r>
                    </a:p>
                    <a:p>
                      <a:endParaRPr lang="es-CO" dirty="0">
                        <a:solidFill>
                          <a:srgbClr val="142B48"/>
                        </a:solidFill>
                        <a:latin typeface="Montserrat" panose="00000500000000000000" pitchFamily="50" charset="0"/>
                      </a:endParaRPr>
                    </a:p>
                  </a:txBody>
                  <a:tcPr/>
                </a:tc>
                <a:extLst>
                  <a:ext uri="{0D108BD9-81ED-4DB2-BD59-A6C34878D82A}">
                    <a16:rowId xmlns:a16="http://schemas.microsoft.com/office/drawing/2014/main" val="1558347511"/>
                  </a:ext>
                </a:extLst>
              </a:tr>
              <a:tr h="599369">
                <a:tc>
                  <a:txBody>
                    <a:bodyPr/>
                    <a:lstStyle/>
                    <a:p>
                      <a:r>
                        <a:rPr lang="es-CO" dirty="0">
                          <a:solidFill>
                            <a:srgbClr val="142B48"/>
                          </a:solidFill>
                          <a:latin typeface="Montserrat" panose="00000500000000000000" pitchFamily="50" charset="0"/>
                        </a:rPr>
                        <a:t>Triada túbulos y cisternas terminales A-I.</a:t>
                      </a:r>
                    </a:p>
                  </a:txBody>
                  <a:tcPr/>
                </a:tc>
                <a:tc>
                  <a:txBody>
                    <a:bodyPr/>
                    <a:lstStyle/>
                    <a:p>
                      <a:r>
                        <a:rPr lang="es-MX" dirty="0">
                          <a:solidFill>
                            <a:srgbClr val="142B48"/>
                          </a:solidFill>
                          <a:latin typeface="Montserrat" panose="00000500000000000000" pitchFamily="50" charset="0"/>
                        </a:rPr>
                        <a:t>Diada túbulos T y retículo sarcoplásmico Z.</a:t>
                      </a:r>
                      <a:endParaRPr lang="es-CO" dirty="0">
                        <a:solidFill>
                          <a:srgbClr val="142B48"/>
                        </a:solidFill>
                        <a:latin typeface="Montserrat" panose="00000500000000000000" pitchFamily="50" charset="0"/>
                      </a:endParaRPr>
                    </a:p>
                  </a:txBody>
                  <a:tcPr/>
                </a:tc>
                <a:extLst>
                  <a:ext uri="{0D108BD9-81ED-4DB2-BD59-A6C34878D82A}">
                    <a16:rowId xmlns:a16="http://schemas.microsoft.com/office/drawing/2014/main" val="1652730749"/>
                  </a:ext>
                </a:extLst>
              </a:tr>
            </a:tbl>
          </a:graphicData>
        </a:graphic>
      </p:graphicFrame>
    </p:spTree>
    <p:extLst>
      <p:ext uri="{BB962C8B-B14F-4D97-AF65-F5344CB8AC3E}">
        <p14:creationId xmlns:p14="http://schemas.microsoft.com/office/powerpoint/2010/main" val="4052771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06339F-2776-44EF-AB9B-B50C5E597699}"/>
              </a:ext>
            </a:extLst>
          </p:cNvPr>
          <p:cNvSpPr>
            <a:spLocks noGrp="1"/>
          </p:cNvSpPr>
          <p:nvPr>
            <p:ph type="title"/>
          </p:nvPr>
        </p:nvSpPr>
        <p:spPr>
          <a:xfrm>
            <a:off x="509588" y="18255"/>
            <a:ext cx="10515600" cy="1325563"/>
          </a:xfrm>
        </p:spPr>
        <p:txBody>
          <a:bodyPr/>
          <a:lstStyle/>
          <a:p>
            <a:r>
              <a:rPr lang="es-CO" dirty="0"/>
              <a:t>Discos intercalares</a:t>
            </a:r>
          </a:p>
        </p:txBody>
      </p:sp>
      <p:sp>
        <p:nvSpPr>
          <p:cNvPr id="3" name="Marcador de texto 2">
            <a:extLst>
              <a:ext uri="{FF2B5EF4-FFF2-40B4-BE49-F238E27FC236}">
                <a16:creationId xmlns:a16="http://schemas.microsoft.com/office/drawing/2014/main" id="{DFB7B7CD-29C0-497D-90E5-649F0AE39599}"/>
              </a:ext>
            </a:extLst>
          </p:cNvPr>
          <p:cNvSpPr>
            <a:spLocks noGrp="1"/>
          </p:cNvSpPr>
          <p:nvPr>
            <p:ph type="body" idx="1"/>
          </p:nvPr>
        </p:nvSpPr>
        <p:spPr>
          <a:xfrm>
            <a:off x="5051141" y="1848645"/>
            <a:ext cx="6761922" cy="4991100"/>
          </a:xfrm>
        </p:spPr>
        <p:txBody>
          <a:bodyPr>
            <a:noAutofit/>
          </a:bodyPr>
          <a:lstStyle/>
          <a:p>
            <a:pPr marL="114300" indent="0" algn="just">
              <a:lnSpc>
                <a:spcPct val="100000"/>
              </a:lnSpc>
              <a:buNone/>
            </a:pPr>
            <a:r>
              <a:rPr lang="es-MX" b="0" dirty="0">
                <a:solidFill>
                  <a:srgbClr val="142B48"/>
                </a:solidFill>
                <a:effectLst/>
                <a:latin typeface="Montserrat" pitchFamily="2" charset="77"/>
              </a:rPr>
              <a:t>Las células cardiacas se unen entre sí a través de discos intercalares que contienen: </a:t>
            </a:r>
            <a:endParaRPr lang="es-MX" dirty="0">
              <a:solidFill>
                <a:srgbClr val="142B48"/>
              </a:solidFill>
              <a:latin typeface="Montserrat" pitchFamily="2" charset="77"/>
            </a:endParaRPr>
          </a:p>
          <a:p>
            <a:pPr lvl="1" algn="just">
              <a:lnSpc>
                <a:spcPct val="100000"/>
              </a:lnSpc>
            </a:pPr>
            <a:r>
              <a:rPr lang="es-CO" b="1" dirty="0" err="1">
                <a:solidFill>
                  <a:srgbClr val="142B48"/>
                </a:solidFill>
                <a:effectLst/>
                <a:latin typeface="Montserrat" pitchFamily="2" charset="77"/>
              </a:rPr>
              <a:t>Desmosomas</a:t>
            </a:r>
            <a:r>
              <a:rPr lang="es-CO" b="1" dirty="0">
                <a:solidFill>
                  <a:srgbClr val="142B48"/>
                </a:solidFill>
                <a:latin typeface="Montserrat" pitchFamily="2" charset="77"/>
              </a:rPr>
              <a:t>: </a:t>
            </a:r>
            <a:r>
              <a:rPr lang="es-CO" b="0" dirty="0">
                <a:solidFill>
                  <a:srgbClr val="142B48"/>
                </a:solidFill>
                <a:effectLst/>
                <a:latin typeface="Montserrat" pitchFamily="2" charset="77"/>
              </a:rPr>
              <a:t>compuestos por una placa citoplasmática densa, adherida a la cara citosólica de la membrana célula</a:t>
            </a:r>
            <a:r>
              <a:rPr lang="es-MX" dirty="0">
                <a:solidFill>
                  <a:srgbClr val="142B48"/>
                </a:solidFill>
                <a:latin typeface="Montserrat" pitchFamily="2" charset="77"/>
              </a:rPr>
              <a:t>.</a:t>
            </a:r>
            <a:endParaRPr lang="es-CO" dirty="0">
              <a:solidFill>
                <a:srgbClr val="142B48"/>
              </a:solidFill>
              <a:latin typeface="Montserrat" pitchFamily="2" charset="77"/>
            </a:endParaRPr>
          </a:p>
          <a:p>
            <a:pPr lvl="1" algn="just">
              <a:lnSpc>
                <a:spcPct val="100000"/>
              </a:lnSpc>
            </a:pPr>
            <a:r>
              <a:rPr lang="es-CO" b="1" dirty="0">
                <a:solidFill>
                  <a:srgbClr val="142B48"/>
                </a:solidFill>
                <a:effectLst/>
                <a:latin typeface="Montserrat" pitchFamily="2" charset="77"/>
              </a:rPr>
              <a:t>Fascia </a:t>
            </a:r>
            <a:r>
              <a:rPr lang="es-CO" b="1" dirty="0" err="1">
                <a:solidFill>
                  <a:srgbClr val="142B48"/>
                </a:solidFill>
                <a:effectLst/>
                <a:latin typeface="Montserrat" pitchFamily="2" charset="77"/>
              </a:rPr>
              <a:t>adherens</a:t>
            </a:r>
            <a:r>
              <a:rPr lang="es-CO" b="1" dirty="0">
                <a:solidFill>
                  <a:srgbClr val="142B48"/>
                </a:solidFill>
                <a:effectLst/>
                <a:latin typeface="Montserrat" pitchFamily="2" charset="77"/>
              </a:rPr>
              <a:t>: </a:t>
            </a:r>
            <a:r>
              <a:rPr lang="es-CO" b="0" dirty="0">
                <a:solidFill>
                  <a:srgbClr val="142B48"/>
                </a:solidFill>
                <a:effectLst/>
                <a:latin typeface="Montserrat" pitchFamily="2" charset="77"/>
              </a:rPr>
              <a:t>contiene proteínas (</a:t>
            </a:r>
            <a:r>
              <a:rPr lang="el-GR" b="0" dirty="0">
                <a:solidFill>
                  <a:srgbClr val="142B48"/>
                </a:solidFill>
                <a:effectLst/>
                <a:latin typeface="Source Sans Pro" panose="020B0503030403020204" pitchFamily="34" charset="0"/>
              </a:rPr>
              <a:t>α-</a:t>
            </a:r>
            <a:r>
              <a:rPr lang="es-CO" b="0" dirty="0" err="1">
                <a:solidFill>
                  <a:srgbClr val="142B48"/>
                </a:solidFill>
                <a:effectLst/>
                <a:latin typeface="Montserrat" pitchFamily="2" charset="77"/>
              </a:rPr>
              <a:t>actinina</a:t>
            </a:r>
            <a:r>
              <a:rPr lang="es-CO" b="0" dirty="0">
                <a:solidFill>
                  <a:srgbClr val="142B48"/>
                </a:solidFill>
                <a:effectLst/>
                <a:latin typeface="Montserrat" pitchFamily="2" charset="77"/>
              </a:rPr>
              <a:t>, vinculina, N-cadherina, beta-catenina/</a:t>
            </a:r>
            <a:r>
              <a:rPr lang="es-CO" b="0" dirty="0" err="1">
                <a:solidFill>
                  <a:srgbClr val="142B48"/>
                </a:solidFill>
                <a:effectLst/>
                <a:latin typeface="Montserrat" pitchFamily="2" charset="77"/>
              </a:rPr>
              <a:t>placoglobina</a:t>
            </a:r>
            <a:r>
              <a:rPr lang="es-CO" b="0" dirty="0">
                <a:solidFill>
                  <a:srgbClr val="142B48"/>
                </a:solidFill>
                <a:effectLst/>
                <a:latin typeface="Montserrat" pitchFamily="2" charset="77"/>
              </a:rPr>
              <a:t>).</a:t>
            </a:r>
            <a:endParaRPr lang="es-MX" dirty="0">
              <a:solidFill>
                <a:srgbClr val="142B48"/>
              </a:solidFill>
              <a:latin typeface="Montserrat" pitchFamily="2" charset="77"/>
            </a:endParaRPr>
          </a:p>
          <a:p>
            <a:pPr lvl="1" algn="just">
              <a:lnSpc>
                <a:spcPct val="100000"/>
              </a:lnSpc>
            </a:pPr>
            <a:r>
              <a:rPr lang="es-MX" b="1" dirty="0">
                <a:solidFill>
                  <a:srgbClr val="142B48"/>
                </a:solidFill>
                <a:latin typeface="Montserrat" pitchFamily="2" charset="77"/>
              </a:rPr>
              <a:t>U</a:t>
            </a:r>
            <a:r>
              <a:rPr lang="es-MX" b="1" dirty="0">
                <a:solidFill>
                  <a:srgbClr val="142B48"/>
                </a:solidFill>
                <a:effectLst/>
                <a:latin typeface="Montserrat" pitchFamily="2" charset="77"/>
              </a:rPr>
              <a:t>niones estrechas (gap junctions)</a:t>
            </a:r>
            <a:r>
              <a:rPr lang="es-MX" b="1" dirty="0">
                <a:solidFill>
                  <a:srgbClr val="142B48"/>
                </a:solidFill>
                <a:latin typeface="Montserrat" pitchFamily="2" charset="77"/>
              </a:rPr>
              <a:t>: </a:t>
            </a:r>
            <a:r>
              <a:rPr lang="es-MX" b="0" dirty="0">
                <a:solidFill>
                  <a:srgbClr val="142B48"/>
                </a:solidFill>
                <a:effectLst/>
                <a:latin typeface="Montserrat" pitchFamily="2" charset="77"/>
              </a:rPr>
              <a:t>forman canales (conexinas), que permiten la libre difusión de iones y la rápida propagación del impulso cardíaco.</a:t>
            </a:r>
            <a:endParaRPr lang="es-CO" dirty="0">
              <a:solidFill>
                <a:srgbClr val="142B48"/>
              </a:solidFill>
              <a:latin typeface="Montserrat" pitchFamily="2" charset="77"/>
            </a:endParaRPr>
          </a:p>
        </p:txBody>
      </p:sp>
      <p:pic>
        <p:nvPicPr>
          <p:cNvPr id="6" name="Imagen 5">
            <a:extLst>
              <a:ext uri="{FF2B5EF4-FFF2-40B4-BE49-F238E27FC236}">
                <a16:creationId xmlns:a16="http://schemas.microsoft.com/office/drawing/2014/main" id="{F398583B-4394-4CAE-9BD9-F8C9D131B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377" y="1177277"/>
            <a:ext cx="3814277" cy="2762275"/>
          </a:xfrm>
          <a:prstGeom prst="rect">
            <a:avLst/>
          </a:prstGeom>
        </p:spPr>
      </p:pic>
    </p:spTree>
    <p:extLst>
      <p:ext uri="{BB962C8B-B14F-4D97-AF65-F5344CB8AC3E}">
        <p14:creationId xmlns:p14="http://schemas.microsoft.com/office/powerpoint/2010/main" val="1696759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B6F850-7189-4F9D-AF9A-46039738B48B}"/>
              </a:ext>
            </a:extLst>
          </p:cNvPr>
          <p:cNvSpPr>
            <a:spLocks noGrp="1"/>
          </p:cNvSpPr>
          <p:nvPr>
            <p:ph type="title"/>
          </p:nvPr>
        </p:nvSpPr>
        <p:spPr>
          <a:xfrm>
            <a:off x="609600" y="28576"/>
            <a:ext cx="10515600" cy="1325563"/>
          </a:xfrm>
        </p:spPr>
        <p:txBody>
          <a:bodyPr/>
          <a:lstStyle/>
          <a:p>
            <a:r>
              <a:rPr lang="es-CO" dirty="0"/>
              <a:t>Histología muscular</a:t>
            </a:r>
          </a:p>
        </p:txBody>
      </p:sp>
      <p:sp>
        <p:nvSpPr>
          <p:cNvPr id="3" name="Marcador de texto 2">
            <a:extLst>
              <a:ext uri="{FF2B5EF4-FFF2-40B4-BE49-F238E27FC236}">
                <a16:creationId xmlns:a16="http://schemas.microsoft.com/office/drawing/2014/main" id="{FE6216B9-8613-4C60-8B91-D4EAF01790EC}"/>
              </a:ext>
            </a:extLst>
          </p:cNvPr>
          <p:cNvSpPr>
            <a:spLocks noGrp="1"/>
          </p:cNvSpPr>
          <p:nvPr>
            <p:ph type="body" idx="1"/>
          </p:nvPr>
        </p:nvSpPr>
        <p:spPr>
          <a:xfrm>
            <a:off x="714376" y="1039811"/>
            <a:ext cx="11158537" cy="4351338"/>
          </a:xfrm>
        </p:spPr>
        <p:txBody>
          <a:bodyPr>
            <a:normAutofit/>
          </a:bodyPr>
          <a:lstStyle/>
          <a:p>
            <a:pPr algn="just"/>
            <a:r>
              <a:rPr lang="es-MX" b="0" i="0" dirty="0">
                <a:solidFill>
                  <a:srgbClr val="142B48"/>
                </a:solidFill>
                <a:effectLst/>
                <a:latin typeface="Montserrat" panose="00000500000000000000" pitchFamily="50" charset="0"/>
              </a:rPr>
              <a:t>En sentido paralelo al eje longitudinal de la célula cardíaca se disponen las miofibrillas, que contienen los filamentos contráctiles, y ocupan 50% del volumen celular, mientras que las mitocondrias ocupan un 30–40%.</a:t>
            </a:r>
            <a:endParaRPr lang="es-MX" dirty="0">
              <a:solidFill>
                <a:srgbClr val="142B48"/>
              </a:solidFill>
              <a:latin typeface="Montserrat" panose="00000500000000000000" pitchFamily="50" charset="0"/>
            </a:endParaRPr>
          </a:p>
          <a:p>
            <a:pPr algn="just"/>
            <a:r>
              <a:rPr lang="es-MX" b="0" i="0" dirty="0">
                <a:solidFill>
                  <a:srgbClr val="142B48"/>
                </a:solidFill>
                <a:effectLst/>
                <a:latin typeface="Montserrat" panose="00000500000000000000" pitchFamily="50" charset="0"/>
              </a:rPr>
              <a:t>Esta riqueza en mitocondrias se explica por la naturaleza aerobia del metabolismo del músculo cardíaco.</a:t>
            </a:r>
            <a:endParaRPr lang="es-MX" dirty="0">
              <a:solidFill>
                <a:srgbClr val="142B48"/>
              </a:solidFill>
              <a:latin typeface="Montserrat" panose="00000500000000000000" pitchFamily="50" charset="0"/>
            </a:endParaRPr>
          </a:p>
          <a:p>
            <a:pPr algn="just"/>
            <a:r>
              <a:rPr lang="es-MX" b="0" i="0" dirty="0">
                <a:solidFill>
                  <a:srgbClr val="142B48"/>
                </a:solidFill>
                <a:effectLst/>
                <a:latin typeface="Montserrat" panose="00000500000000000000" pitchFamily="50" charset="0"/>
              </a:rPr>
              <a:t>A intervalos de 1.6–2.5 µm se encuentran las líneas Z, las cuales subdividen las miofibrillas y delimitan la unidad funcional de la célula muscular, denominada </a:t>
            </a:r>
            <a:r>
              <a:rPr lang="es-MX" b="0" dirty="0">
                <a:solidFill>
                  <a:srgbClr val="142B48"/>
                </a:solidFill>
                <a:effectLst/>
                <a:latin typeface="Montserrat" panose="00000500000000000000" pitchFamily="50" charset="0"/>
              </a:rPr>
              <a:t>sarcómero.</a:t>
            </a:r>
            <a:endParaRPr lang="es-CO" dirty="0">
              <a:solidFill>
                <a:srgbClr val="142B48"/>
              </a:solidFill>
            </a:endParaRPr>
          </a:p>
        </p:txBody>
      </p:sp>
      <p:pic>
        <p:nvPicPr>
          <p:cNvPr id="5" name="Imagen 4" descr="Diagrama&#10;&#10;Descripción generada automáticamente">
            <a:extLst>
              <a:ext uri="{FF2B5EF4-FFF2-40B4-BE49-F238E27FC236}">
                <a16:creationId xmlns:a16="http://schemas.microsoft.com/office/drawing/2014/main" id="{5AAFC309-110D-475C-8CA5-9D73329EC5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2187" y="3601186"/>
            <a:ext cx="2739026" cy="3068532"/>
          </a:xfrm>
          <a:prstGeom prst="rect">
            <a:avLst/>
          </a:prstGeom>
        </p:spPr>
      </p:pic>
    </p:spTree>
    <p:extLst>
      <p:ext uri="{BB962C8B-B14F-4D97-AF65-F5344CB8AC3E}">
        <p14:creationId xmlns:p14="http://schemas.microsoft.com/office/powerpoint/2010/main" val="79526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BD2EE-E248-478B-8317-E08EFC3F191A}"/>
              </a:ext>
            </a:extLst>
          </p:cNvPr>
          <p:cNvSpPr>
            <a:spLocks noGrp="1"/>
          </p:cNvSpPr>
          <p:nvPr>
            <p:ph type="title"/>
          </p:nvPr>
        </p:nvSpPr>
        <p:spPr>
          <a:xfrm>
            <a:off x="509588" y="27170"/>
            <a:ext cx="10515600" cy="1325563"/>
          </a:xfrm>
        </p:spPr>
        <p:txBody>
          <a:bodyPr/>
          <a:lstStyle/>
          <a:p>
            <a:r>
              <a:rPr lang="es-CO" dirty="0"/>
              <a:t>Proteínas contráctiles</a:t>
            </a:r>
          </a:p>
        </p:txBody>
      </p:sp>
      <p:sp>
        <p:nvSpPr>
          <p:cNvPr id="3" name="Marcador de texto 2">
            <a:extLst>
              <a:ext uri="{FF2B5EF4-FFF2-40B4-BE49-F238E27FC236}">
                <a16:creationId xmlns:a16="http://schemas.microsoft.com/office/drawing/2014/main" id="{268B36E2-0F63-4E2F-9356-52CD15F7C4A3}"/>
              </a:ext>
            </a:extLst>
          </p:cNvPr>
          <p:cNvSpPr>
            <a:spLocks noGrp="1"/>
          </p:cNvSpPr>
          <p:nvPr>
            <p:ph type="body" idx="1"/>
          </p:nvPr>
        </p:nvSpPr>
        <p:spPr>
          <a:xfrm>
            <a:off x="742952" y="1021314"/>
            <a:ext cx="11053762" cy="4351338"/>
          </a:xfrm>
        </p:spPr>
        <p:txBody>
          <a:bodyPr/>
          <a:lstStyle/>
          <a:p>
            <a:pPr marL="114300" indent="0" algn="just">
              <a:lnSpc>
                <a:spcPct val="100000"/>
              </a:lnSpc>
              <a:buNone/>
            </a:pPr>
            <a:r>
              <a:rPr lang="es-CO" sz="2200" b="1" dirty="0">
                <a:solidFill>
                  <a:srgbClr val="142B48"/>
                </a:solidFill>
              </a:rPr>
              <a:t>Miosina:</a:t>
            </a:r>
          </a:p>
          <a:p>
            <a:pPr lvl="1" algn="just">
              <a:lnSpc>
                <a:spcPct val="100000"/>
              </a:lnSpc>
            </a:pPr>
            <a:r>
              <a:rPr lang="es-MX" dirty="0">
                <a:solidFill>
                  <a:srgbClr val="142B48"/>
                </a:solidFill>
                <a:latin typeface="Montserrat" panose="00000500000000000000" pitchFamily="50" charset="0"/>
              </a:rPr>
              <a:t>E</a:t>
            </a:r>
            <a:r>
              <a:rPr lang="es-MX" b="0" i="0" dirty="0">
                <a:solidFill>
                  <a:srgbClr val="142B48"/>
                </a:solidFill>
                <a:effectLst/>
                <a:latin typeface="Montserrat" panose="00000500000000000000" pitchFamily="50" charset="0"/>
              </a:rPr>
              <a:t>s una ATPasa que constituye el principal componente de los filamentos gruesos</a:t>
            </a:r>
            <a:r>
              <a:rPr lang="es-CO" dirty="0">
                <a:solidFill>
                  <a:srgbClr val="142B48"/>
                </a:solidFill>
                <a:latin typeface="Montserrat" panose="00000500000000000000" pitchFamily="50" charset="0"/>
              </a:rPr>
              <a:t>.</a:t>
            </a:r>
            <a:endParaRPr lang="es-MX" b="0" i="0" dirty="0">
              <a:solidFill>
                <a:srgbClr val="142B48"/>
              </a:solidFill>
              <a:effectLst/>
              <a:latin typeface="Montserrat" panose="00000500000000000000" pitchFamily="50" charset="0"/>
            </a:endParaRPr>
          </a:p>
          <a:p>
            <a:pPr lvl="1" algn="just">
              <a:lnSpc>
                <a:spcPct val="100000"/>
              </a:lnSpc>
            </a:pPr>
            <a:r>
              <a:rPr lang="es-MX" b="0" i="0" dirty="0">
                <a:solidFill>
                  <a:srgbClr val="142B48"/>
                </a:solidFill>
                <a:effectLst/>
                <a:latin typeface="Montserrat" panose="00000500000000000000" pitchFamily="50" charset="0"/>
              </a:rPr>
              <a:t>Las cadenas pesadas consisten en: </a:t>
            </a:r>
          </a:p>
          <a:p>
            <a:pPr lvl="2" algn="just">
              <a:lnSpc>
                <a:spcPct val="100000"/>
              </a:lnSpc>
              <a:buFont typeface="Wingdings" pitchFamily="2" charset="2"/>
              <a:buChar char="§"/>
            </a:pPr>
            <a:r>
              <a:rPr lang="es-MX" sz="1800" dirty="0">
                <a:solidFill>
                  <a:srgbClr val="142B48"/>
                </a:solidFill>
                <a:latin typeface="Montserrat" panose="00000500000000000000" pitchFamily="50" charset="0"/>
              </a:rPr>
              <a:t>D</a:t>
            </a:r>
            <a:r>
              <a:rPr lang="es-MX" sz="1800" b="0" i="0" dirty="0">
                <a:solidFill>
                  <a:srgbClr val="142B48"/>
                </a:solidFill>
                <a:effectLst/>
                <a:latin typeface="Montserrat" panose="00000500000000000000" pitchFamily="50" charset="0"/>
              </a:rPr>
              <a:t>os dominios α-hélices enrolladas entre sí, las cuales constituyen parte de la porción central del filamento de la miosina, y se unen a través de una porción final o cuello a dos cabezas globulares, que contienen la actividad ATPasa.</a:t>
            </a:r>
            <a:endParaRPr lang="es-CO" sz="1800" dirty="0">
              <a:solidFill>
                <a:srgbClr val="142B48"/>
              </a:solidFill>
            </a:endParaRPr>
          </a:p>
        </p:txBody>
      </p:sp>
      <p:pic>
        <p:nvPicPr>
          <p:cNvPr id="7" name="Imagen 6" descr="Gráfico, Gráfico de burbujas&#10;&#10;Descripción generada automáticamente">
            <a:extLst>
              <a:ext uri="{FF2B5EF4-FFF2-40B4-BE49-F238E27FC236}">
                <a16:creationId xmlns:a16="http://schemas.microsoft.com/office/drawing/2014/main" id="{B505F41D-5A21-4007-BB2E-05635204BC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4119" y="3775417"/>
            <a:ext cx="4302917" cy="2770454"/>
          </a:xfrm>
          <a:prstGeom prst="rect">
            <a:avLst/>
          </a:prstGeom>
        </p:spPr>
      </p:pic>
    </p:spTree>
    <p:extLst>
      <p:ext uri="{BB962C8B-B14F-4D97-AF65-F5344CB8AC3E}">
        <p14:creationId xmlns:p14="http://schemas.microsoft.com/office/powerpoint/2010/main" val="1712617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69790E-8A5A-4D0B-88E7-676397633C09}"/>
              </a:ext>
            </a:extLst>
          </p:cNvPr>
          <p:cNvSpPr>
            <a:spLocks noGrp="1"/>
          </p:cNvSpPr>
          <p:nvPr>
            <p:ph type="title"/>
          </p:nvPr>
        </p:nvSpPr>
        <p:spPr>
          <a:xfrm>
            <a:off x="566737" y="11350"/>
            <a:ext cx="10515600" cy="1325563"/>
          </a:xfrm>
        </p:spPr>
        <p:txBody>
          <a:bodyPr/>
          <a:lstStyle/>
          <a:p>
            <a:r>
              <a:rPr lang="es-CO" dirty="0"/>
              <a:t>Proteínas contráctiles</a:t>
            </a:r>
          </a:p>
        </p:txBody>
      </p:sp>
      <p:sp>
        <p:nvSpPr>
          <p:cNvPr id="3" name="Marcador de texto 2">
            <a:extLst>
              <a:ext uri="{FF2B5EF4-FFF2-40B4-BE49-F238E27FC236}">
                <a16:creationId xmlns:a16="http://schemas.microsoft.com/office/drawing/2014/main" id="{BF433FA6-9140-4DE5-808B-AFDBF647C2EF}"/>
              </a:ext>
            </a:extLst>
          </p:cNvPr>
          <p:cNvSpPr>
            <a:spLocks noGrp="1"/>
          </p:cNvSpPr>
          <p:nvPr>
            <p:ph type="body" idx="1"/>
          </p:nvPr>
        </p:nvSpPr>
        <p:spPr>
          <a:xfrm>
            <a:off x="885825" y="964167"/>
            <a:ext cx="11010900" cy="4351338"/>
          </a:xfrm>
        </p:spPr>
        <p:txBody>
          <a:bodyPr>
            <a:normAutofit/>
          </a:bodyPr>
          <a:lstStyle/>
          <a:p>
            <a:pPr algn="just">
              <a:lnSpc>
                <a:spcPct val="100000"/>
              </a:lnSpc>
            </a:pPr>
            <a:r>
              <a:rPr lang="es-MX" sz="1800" b="0" i="0" dirty="0">
                <a:solidFill>
                  <a:srgbClr val="142B48"/>
                </a:solidFill>
                <a:effectLst/>
                <a:latin typeface="Montserrat" panose="00000500000000000000" pitchFamily="50" charset="0"/>
              </a:rPr>
              <a:t>Los filamentos finos están formados por actina, tropomiosina y troponina.</a:t>
            </a:r>
            <a:endParaRPr lang="es-MX" sz="1800" dirty="0">
              <a:solidFill>
                <a:srgbClr val="142B48"/>
              </a:solidFill>
              <a:latin typeface="Montserrat" panose="00000500000000000000" pitchFamily="50" charset="0"/>
            </a:endParaRPr>
          </a:p>
          <a:p>
            <a:pPr algn="just">
              <a:lnSpc>
                <a:spcPct val="100000"/>
              </a:lnSpc>
            </a:pPr>
            <a:r>
              <a:rPr lang="es-CO" sz="1800" b="0" i="0" dirty="0">
                <a:solidFill>
                  <a:srgbClr val="142B48"/>
                </a:solidFill>
                <a:effectLst/>
                <a:latin typeface="Montserrat" panose="00000500000000000000" pitchFamily="50" charset="0"/>
              </a:rPr>
              <a:t>La actina G es una proteína globular, constituida por dos cadenas de moléculas esféricas de tamaño pequeño.</a:t>
            </a:r>
            <a:endParaRPr lang="es-MX" sz="1800" dirty="0">
              <a:solidFill>
                <a:srgbClr val="142B48"/>
              </a:solidFill>
              <a:latin typeface="Montserrat" panose="00000500000000000000" pitchFamily="50" charset="0"/>
            </a:endParaRPr>
          </a:p>
          <a:p>
            <a:pPr algn="just">
              <a:lnSpc>
                <a:spcPct val="100000"/>
              </a:lnSpc>
            </a:pPr>
            <a:r>
              <a:rPr lang="es-MX" sz="1800" b="0" i="0" dirty="0">
                <a:solidFill>
                  <a:srgbClr val="142B48"/>
                </a:solidFill>
                <a:effectLst/>
                <a:latin typeface="Montserrat" panose="00000500000000000000" pitchFamily="50" charset="0"/>
              </a:rPr>
              <a:t>La actina G es una proteína globular, constituida por dos cadenas de moléculas esféricas de tamaño pequeño (42 kDa; 1 μm de longitud y 5–6 nm de anchura), que se unen a las líneas Z y se proyectan hacia el centro del sarcómero. </a:t>
            </a:r>
            <a:endParaRPr lang="es-MX" sz="1800" dirty="0">
              <a:solidFill>
                <a:srgbClr val="142B48"/>
              </a:solidFill>
              <a:latin typeface="Montserrat" panose="00000500000000000000" pitchFamily="50" charset="0"/>
            </a:endParaRPr>
          </a:p>
          <a:p>
            <a:pPr algn="just">
              <a:lnSpc>
                <a:spcPct val="100000"/>
              </a:lnSpc>
            </a:pPr>
            <a:r>
              <a:rPr lang="es-CO" sz="1800" b="0" i="0" dirty="0">
                <a:solidFill>
                  <a:srgbClr val="142B48"/>
                </a:solidFill>
                <a:effectLst/>
                <a:latin typeface="Montserrat" panose="00000500000000000000" pitchFamily="50" charset="0"/>
              </a:rPr>
              <a:t> La actina G se polimeriza para formar filamentos delgados de actina F.</a:t>
            </a:r>
            <a:endParaRPr lang="es-CO" sz="1800" dirty="0">
              <a:solidFill>
                <a:srgbClr val="142B48"/>
              </a:solidFill>
            </a:endParaRPr>
          </a:p>
        </p:txBody>
      </p:sp>
      <p:pic>
        <p:nvPicPr>
          <p:cNvPr id="4" name="Imagen 3">
            <a:extLst>
              <a:ext uri="{FF2B5EF4-FFF2-40B4-BE49-F238E27FC236}">
                <a16:creationId xmlns:a16="http://schemas.microsoft.com/office/drawing/2014/main" id="{BC2A9E58-B3B9-48DF-ADBB-9C2C376F55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4241" y="3543299"/>
            <a:ext cx="3087363" cy="3213226"/>
          </a:xfrm>
          <a:prstGeom prst="rect">
            <a:avLst/>
          </a:prstGeom>
        </p:spPr>
      </p:pic>
    </p:spTree>
    <p:extLst>
      <p:ext uri="{BB962C8B-B14F-4D97-AF65-F5344CB8AC3E}">
        <p14:creationId xmlns:p14="http://schemas.microsoft.com/office/powerpoint/2010/main" val="328215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5ADA3-26FE-4460-A87F-6B8A50159621}"/>
              </a:ext>
            </a:extLst>
          </p:cNvPr>
          <p:cNvSpPr>
            <a:spLocks noGrp="1"/>
          </p:cNvSpPr>
          <p:nvPr>
            <p:ph type="title"/>
          </p:nvPr>
        </p:nvSpPr>
        <p:spPr>
          <a:xfrm>
            <a:off x="481013" y="18255"/>
            <a:ext cx="10515600" cy="1325563"/>
          </a:xfrm>
        </p:spPr>
        <p:txBody>
          <a:bodyPr/>
          <a:lstStyle/>
          <a:p>
            <a:r>
              <a:rPr lang="es-CO" dirty="0"/>
              <a:t>Introducción </a:t>
            </a:r>
          </a:p>
        </p:txBody>
      </p:sp>
      <p:sp>
        <p:nvSpPr>
          <p:cNvPr id="3" name="Marcador de texto 2">
            <a:extLst>
              <a:ext uri="{FF2B5EF4-FFF2-40B4-BE49-F238E27FC236}">
                <a16:creationId xmlns:a16="http://schemas.microsoft.com/office/drawing/2014/main" id="{9B95B4A7-39D7-43CE-B788-ECDE67B25FF2}"/>
              </a:ext>
            </a:extLst>
          </p:cNvPr>
          <p:cNvSpPr>
            <a:spLocks noGrp="1"/>
          </p:cNvSpPr>
          <p:nvPr>
            <p:ph type="body" idx="1"/>
          </p:nvPr>
        </p:nvSpPr>
        <p:spPr>
          <a:xfrm>
            <a:off x="642938" y="1106083"/>
            <a:ext cx="10919435" cy="4351338"/>
          </a:xfrm>
        </p:spPr>
        <p:txBody>
          <a:bodyPr/>
          <a:lstStyle/>
          <a:p>
            <a:pPr algn="just"/>
            <a:r>
              <a:rPr lang="es-MX" b="0" dirty="0">
                <a:solidFill>
                  <a:srgbClr val="142B48"/>
                </a:solidFill>
                <a:effectLst/>
                <a:latin typeface="Montserrat" panose="00000500000000000000" pitchFamily="50" charset="0"/>
              </a:rPr>
              <a:t>El aparato circulatorio se compone de una bomba o motor circulatorio (corazón), y de unos conductos de transporte (vasos sanguíneos) que comienzan (arterias) y acaban (venas) en el corazón, y a través de los cuales circula un fluido, la sangre.</a:t>
            </a:r>
          </a:p>
          <a:p>
            <a:pPr algn="just"/>
            <a:endParaRPr lang="es-MX" dirty="0">
              <a:solidFill>
                <a:srgbClr val="142B48"/>
              </a:solidFill>
              <a:latin typeface="Montserrat" panose="00000500000000000000" pitchFamily="50" charset="0"/>
            </a:endParaRPr>
          </a:p>
          <a:p>
            <a:pPr algn="just"/>
            <a:r>
              <a:rPr lang="es-MX" b="0" dirty="0">
                <a:solidFill>
                  <a:srgbClr val="142B48"/>
                </a:solidFill>
                <a:effectLst/>
                <a:latin typeface="Montserrat" panose="00000500000000000000" pitchFamily="50" charset="0"/>
              </a:rPr>
              <a:t>La función principal del corazón es bombear la sangre con poco O</a:t>
            </a:r>
            <a:r>
              <a:rPr lang="es-MX" b="0" baseline="-25000" dirty="0">
                <a:solidFill>
                  <a:srgbClr val="142B48"/>
                </a:solidFill>
                <a:effectLst/>
                <a:latin typeface="Montserrat" panose="00000500000000000000" pitchFamily="50" charset="0"/>
              </a:rPr>
              <a:t>2.</a:t>
            </a:r>
            <a:endParaRPr lang="es-MX" b="0" dirty="0">
              <a:solidFill>
                <a:srgbClr val="142B48"/>
              </a:solidFill>
              <a:effectLst/>
              <a:latin typeface="Montserrat" panose="00000500000000000000" pitchFamily="50" charset="0"/>
            </a:endParaRPr>
          </a:p>
        </p:txBody>
      </p:sp>
      <p:pic>
        <p:nvPicPr>
          <p:cNvPr id="4" name="Picture 2" descr="No es difícil encontrar en médicos que han compartido su vida profesional con el desarrollo de diferentes expresiones artísticas. Algunos terminan dedicándose más a esa pasión artística que a la propia medicina. Sin embargo, la mayoría decide asumir sus dotes artísticos como un hobby y no como una opción de vida.">
            <a:extLst>
              <a:ext uri="{FF2B5EF4-FFF2-40B4-BE49-F238E27FC236}">
                <a16:creationId xmlns:a16="http://schemas.microsoft.com/office/drawing/2014/main" id="{5F500D21-32D6-4CAA-B397-3B53060D6B1B}"/>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a:ext>
            </a:extLst>
          </a:blip>
          <a:srcRect/>
          <a:stretch/>
        </p:blipFill>
        <p:spPr bwMode="auto">
          <a:xfrm>
            <a:off x="7522348" y="3632994"/>
            <a:ext cx="2099952" cy="291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78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72F9E-7CE6-4BF7-8928-AF32DCD70652}"/>
              </a:ext>
            </a:extLst>
          </p:cNvPr>
          <p:cNvSpPr>
            <a:spLocks noGrp="1"/>
          </p:cNvSpPr>
          <p:nvPr>
            <p:ph type="title"/>
          </p:nvPr>
        </p:nvSpPr>
        <p:spPr>
          <a:xfrm>
            <a:off x="536359" y="66143"/>
            <a:ext cx="10515600" cy="1325563"/>
          </a:xfrm>
        </p:spPr>
        <p:txBody>
          <a:bodyPr/>
          <a:lstStyle/>
          <a:p>
            <a:r>
              <a:rPr lang="es-CO" dirty="0"/>
              <a:t>Proteínas contráctiles: </a:t>
            </a:r>
            <a:r>
              <a:rPr lang="es-CO" dirty="0" err="1"/>
              <a:t>titina</a:t>
            </a:r>
            <a:endParaRPr lang="es-CO" dirty="0"/>
          </a:p>
        </p:txBody>
      </p:sp>
      <p:sp>
        <p:nvSpPr>
          <p:cNvPr id="3" name="Marcador de texto 2">
            <a:extLst>
              <a:ext uri="{FF2B5EF4-FFF2-40B4-BE49-F238E27FC236}">
                <a16:creationId xmlns:a16="http://schemas.microsoft.com/office/drawing/2014/main" id="{A80B598D-1027-467F-A7B7-8B034B77DD84}"/>
              </a:ext>
            </a:extLst>
          </p:cNvPr>
          <p:cNvSpPr>
            <a:spLocks noGrp="1"/>
          </p:cNvSpPr>
          <p:nvPr>
            <p:ph type="body" idx="1"/>
          </p:nvPr>
        </p:nvSpPr>
        <p:spPr>
          <a:xfrm>
            <a:off x="4832962" y="1704975"/>
            <a:ext cx="6761922" cy="4681537"/>
          </a:xfrm>
        </p:spPr>
        <p:txBody>
          <a:bodyPr>
            <a:normAutofit/>
          </a:bodyPr>
          <a:lstStyle/>
          <a:p>
            <a:pPr algn="just">
              <a:lnSpc>
                <a:spcPct val="100000"/>
              </a:lnSpc>
            </a:pPr>
            <a:r>
              <a:rPr lang="es-MX" dirty="0">
                <a:solidFill>
                  <a:srgbClr val="142B48"/>
                </a:solidFill>
                <a:latin typeface="Montserrat" panose="00000500000000000000" pitchFamily="50" charset="0"/>
              </a:rPr>
              <a:t>P</a:t>
            </a:r>
            <a:r>
              <a:rPr lang="es-MX" b="0" i="0" dirty="0">
                <a:solidFill>
                  <a:srgbClr val="142B48"/>
                </a:solidFill>
                <a:effectLst/>
                <a:latin typeface="Montserrat" panose="00000500000000000000" pitchFamily="50" charset="0"/>
              </a:rPr>
              <a:t>roteína muy voluminosa (2.9–3.7 kDa) y larga (1 000 nm), que se extiende desde la línea Z hasta la línea M, </a:t>
            </a:r>
            <a:r>
              <a:rPr lang="es-MX" dirty="0">
                <a:solidFill>
                  <a:srgbClr val="142B48"/>
                </a:solidFill>
                <a:latin typeface="Montserrat" panose="00000500000000000000" pitchFamily="50" charset="0"/>
              </a:rPr>
              <a:t>y </a:t>
            </a:r>
            <a:r>
              <a:rPr lang="es-MX" b="0" i="0" dirty="0">
                <a:solidFill>
                  <a:srgbClr val="142B48"/>
                </a:solidFill>
                <a:effectLst/>
                <a:latin typeface="Montserrat" panose="00000500000000000000" pitchFamily="50" charset="0"/>
              </a:rPr>
              <a:t>ancla los filamentos de miosina a las líneas Z.</a:t>
            </a:r>
          </a:p>
          <a:p>
            <a:pPr algn="just">
              <a:lnSpc>
                <a:spcPct val="100000"/>
              </a:lnSpc>
            </a:pPr>
            <a:r>
              <a:rPr lang="es-MX" b="0" i="0" dirty="0">
                <a:solidFill>
                  <a:srgbClr val="142B48"/>
                </a:solidFill>
                <a:effectLst/>
                <a:latin typeface="Montserrat" panose="00000500000000000000" pitchFamily="50" charset="0"/>
              </a:rPr>
              <a:t>Funciona como un sensor biomecánico que mantiene la estructura del sarcómero durante la contracción y relajación cardíacas.</a:t>
            </a:r>
            <a:endParaRPr lang="es-MX" dirty="0">
              <a:solidFill>
                <a:srgbClr val="142B48"/>
              </a:solidFill>
              <a:latin typeface="Montserrat" panose="00000500000000000000" pitchFamily="50" charset="0"/>
            </a:endParaRPr>
          </a:p>
          <a:p>
            <a:pPr algn="just">
              <a:lnSpc>
                <a:spcPct val="100000"/>
              </a:lnSpc>
            </a:pPr>
            <a:r>
              <a:rPr lang="es-MX" dirty="0">
                <a:solidFill>
                  <a:srgbClr val="142B48"/>
                </a:solidFill>
                <a:latin typeface="Montserrat" panose="00000500000000000000" pitchFamily="50" charset="0"/>
              </a:rPr>
              <a:t>Mutación:</a:t>
            </a:r>
          </a:p>
          <a:p>
            <a:pPr lvl="1" algn="just">
              <a:lnSpc>
                <a:spcPct val="100000"/>
              </a:lnSpc>
              <a:buFont typeface="Wingdings" pitchFamily="2" charset="2"/>
              <a:buChar char="§"/>
            </a:pPr>
            <a:r>
              <a:rPr lang="es-MX" sz="1800" dirty="0">
                <a:solidFill>
                  <a:srgbClr val="142B48"/>
                </a:solidFill>
                <a:latin typeface="Montserrat" panose="00000500000000000000" pitchFamily="50" charset="0"/>
              </a:rPr>
              <a:t>Cardiomiopatía hipertrófica familiar.</a:t>
            </a:r>
          </a:p>
          <a:p>
            <a:pPr lvl="1" algn="just">
              <a:lnSpc>
                <a:spcPct val="100000"/>
              </a:lnSpc>
              <a:buFont typeface="Wingdings" pitchFamily="2" charset="2"/>
              <a:buChar char="§"/>
            </a:pPr>
            <a:r>
              <a:rPr lang="es-MX" sz="1800" dirty="0">
                <a:solidFill>
                  <a:srgbClr val="142B48"/>
                </a:solidFill>
                <a:latin typeface="Montserrat" panose="00000500000000000000" pitchFamily="50" charset="0"/>
              </a:rPr>
              <a:t>Miocardiopatía dilatada.</a:t>
            </a:r>
          </a:p>
          <a:p>
            <a:pPr algn="just">
              <a:lnSpc>
                <a:spcPct val="100000"/>
              </a:lnSpc>
            </a:pPr>
            <a:endParaRPr lang="es-CO" dirty="0">
              <a:solidFill>
                <a:srgbClr val="142B48"/>
              </a:solidFill>
            </a:endParaRPr>
          </a:p>
        </p:txBody>
      </p:sp>
      <p:pic>
        <p:nvPicPr>
          <p:cNvPr id="5122" name="Picture 2">
            <a:extLst>
              <a:ext uri="{FF2B5EF4-FFF2-40B4-BE49-F238E27FC236}">
                <a16:creationId xmlns:a16="http://schemas.microsoft.com/office/drawing/2014/main" id="{9DB1952E-D3D9-4A1D-AC92-21444B6117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6733" y="1704975"/>
            <a:ext cx="3692921" cy="169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79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ECE91-B5D5-4FC7-A0CC-97F3E331795B}"/>
              </a:ext>
            </a:extLst>
          </p:cNvPr>
          <p:cNvSpPr>
            <a:spLocks noGrp="1"/>
          </p:cNvSpPr>
          <p:nvPr>
            <p:ph type="title"/>
          </p:nvPr>
        </p:nvSpPr>
        <p:spPr>
          <a:xfrm>
            <a:off x="609600" y="56885"/>
            <a:ext cx="10515600" cy="1325563"/>
          </a:xfrm>
        </p:spPr>
        <p:txBody>
          <a:bodyPr/>
          <a:lstStyle/>
          <a:p>
            <a:r>
              <a:rPr lang="es-CO" dirty="0"/>
              <a:t>Acoplamiento de la contracción</a:t>
            </a:r>
          </a:p>
        </p:txBody>
      </p:sp>
      <p:graphicFrame>
        <p:nvGraphicFramePr>
          <p:cNvPr id="4" name="Diagrama 3">
            <a:extLst>
              <a:ext uri="{FF2B5EF4-FFF2-40B4-BE49-F238E27FC236}">
                <a16:creationId xmlns:a16="http://schemas.microsoft.com/office/drawing/2014/main" id="{57F9A8DE-8EB4-4025-91B9-BA225122B9E3}"/>
              </a:ext>
            </a:extLst>
          </p:cNvPr>
          <p:cNvGraphicFramePr/>
          <p:nvPr>
            <p:extLst>
              <p:ext uri="{D42A27DB-BD31-4B8C-83A1-F6EECF244321}">
                <p14:modId xmlns:p14="http://schemas.microsoft.com/office/powerpoint/2010/main" val="3332602924"/>
              </p:ext>
            </p:extLst>
          </p:nvPr>
        </p:nvGraphicFramePr>
        <p:xfrm>
          <a:off x="4529138" y="1714500"/>
          <a:ext cx="7852499" cy="476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140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49B15-ED12-4857-9A99-40A292978CC7}"/>
              </a:ext>
            </a:extLst>
          </p:cNvPr>
          <p:cNvSpPr>
            <a:spLocks noGrp="1"/>
          </p:cNvSpPr>
          <p:nvPr>
            <p:ph type="title"/>
          </p:nvPr>
        </p:nvSpPr>
        <p:spPr>
          <a:xfrm>
            <a:off x="595312" y="18255"/>
            <a:ext cx="10515600" cy="1325563"/>
          </a:xfrm>
        </p:spPr>
        <p:txBody>
          <a:bodyPr/>
          <a:lstStyle/>
          <a:p>
            <a:r>
              <a:rPr lang="es-CO" dirty="0"/>
              <a:t>Contracción cardíaca</a:t>
            </a:r>
          </a:p>
        </p:txBody>
      </p:sp>
      <p:sp>
        <p:nvSpPr>
          <p:cNvPr id="3" name="Marcador de texto 2">
            <a:extLst>
              <a:ext uri="{FF2B5EF4-FFF2-40B4-BE49-F238E27FC236}">
                <a16:creationId xmlns:a16="http://schemas.microsoft.com/office/drawing/2014/main" id="{08DC14DA-FEB7-4C73-9813-4C10E95D5AA9}"/>
              </a:ext>
            </a:extLst>
          </p:cNvPr>
          <p:cNvSpPr>
            <a:spLocks noGrp="1"/>
          </p:cNvSpPr>
          <p:nvPr>
            <p:ph type="body" idx="1"/>
          </p:nvPr>
        </p:nvSpPr>
        <p:spPr>
          <a:xfrm>
            <a:off x="5061282" y="1768474"/>
            <a:ext cx="6761922" cy="4575175"/>
          </a:xfrm>
        </p:spPr>
        <p:txBody>
          <a:bodyPr/>
          <a:lstStyle/>
          <a:p>
            <a:pPr algn="just">
              <a:lnSpc>
                <a:spcPct val="100000"/>
              </a:lnSpc>
            </a:pPr>
            <a:r>
              <a:rPr lang="es-MX" b="0" i="0" dirty="0">
                <a:solidFill>
                  <a:srgbClr val="142B48"/>
                </a:solidFill>
                <a:effectLst/>
                <a:latin typeface="Montserrat" panose="00000500000000000000" pitchFamily="50" charset="0"/>
              </a:rPr>
              <a:t>El principal determinante del acoplamiento excitación-contracción es el aumento de la [Ca</a:t>
            </a:r>
            <a:r>
              <a:rPr lang="es-MX" b="0" i="0" baseline="30000" dirty="0">
                <a:solidFill>
                  <a:srgbClr val="142B48"/>
                </a:solidFill>
                <a:effectLst/>
                <a:latin typeface="Montserrat" panose="00000500000000000000" pitchFamily="50" charset="0"/>
              </a:rPr>
              <a:t>2+</a:t>
            </a:r>
            <a:r>
              <a:rPr lang="es-MX" b="0" i="0" dirty="0">
                <a:solidFill>
                  <a:srgbClr val="142B48"/>
                </a:solidFill>
                <a:effectLst/>
                <a:latin typeface="Montserrat" panose="00000500000000000000" pitchFamily="50" charset="0"/>
              </a:rPr>
              <a:t>]</a:t>
            </a:r>
            <a:r>
              <a:rPr lang="es-MX" b="0" i="0" baseline="-25000" dirty="0">
                <a:solidFill>
                  <a:srgbClr val="142B48"/>
                </a:solidFill>
                <a:effectLst/>
                <a:latin typeface="Montserrat" panose="00000500000000000000" pitchFamily="50" charset="0"/>
              </a:rPr>
              <a:t>i</a:t>
            </a:r>
            <a:r>
              <a:rPr lang="es-MX" b="0" i="0" dirty="0">
                <a:solidFill>
                  <a:srgbClr val="142B48"/>
                </a:solidFill>
                <a:effectLst/>
                <a:latin typeface="Montserrat" panose="00000500000000000000" pitchFamily="50" charset="0"/>
              </a:rPr>
              <a:t> a nivel de las proteínas contráctiles.</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Este incremento se debe </a:t>
            </a:r>
            <a:r>
              <a:rPr lang="es-MX" dirty="0">
                <a:solidFill>
                  <a:srgbClr val="142B48"/>
                </a:solidFill>
                <a:latin typeface="Montserrat" panose="00000500000000000000" pitchFamily="50" charset="0"/>
              </a:rPr>
              <a:t>quizá a </a:t>
            </a:r>
            <a:r>
              <a:rPr lang="es-MX" b="0" i="0" dirty="0">
                <a:solidFill>
                  <a:srgbClr val="142B48"/>
                </a:solidFill>
                <a:effectLst/>
                <a:latin typeface="Montserrat" panose="00000500000000000000" pitchFamily="50" charset="0"/>
              </a:rPr>
              <a:t>la entrada de Ca</a:t>
            </a:r>
            <a:r>
              <a:rPr lang="es-MX" b="0" i="0" baseline="30000" dirty="0">
                <a:solidFill>
                  <a:srgbClr val="142B48"/>
                </a:solidFill>
                <a:effectLst/>
                <a:latin typeface="Montserrat" panose="00000500000000000000" pitchFamily="50" charset="0"/>
              </a:rPr>
              <a:t>2+</a:t>
            </a:r>
            <a:r>
              <a:rPr lang="es-MX" b="0" i="0" dirty="0">
                <a:solidFill>
                  <a:srgbClr val="142B48"/>
                </a:solidFill>
                <a:effectLst/>
                <a:latin typeface="Montserrat" panose="00000500000000000000" pitchFamily="50" charset="0"/>
              </a:rPr>
              <a:t> extracelular a través de los canales tipo-L de la membrana, o a la liberación de Ca</a:t>
            </a:r>
            <a:r>
              <a:rPr lang="es-MX" b="0" i="0" baseline="30000" dirty="0">
                <a:solidFill>
                  <a:srgbClr val="142B48"/>
                </a:solidFill>
                <a:effectLst/>
                <a:latin typeface="Montserrat" panose="00000500000000000000" pitchFamily="50" charset="0"/>
              </a:rPr>
              <a:t>2+</a:t>
            </a:r>
            <a:r>
              <a:rPr lang="es-MX" b="0" i="0" dirty="0">
                <a:solidFill>
                  <a:srgbClr val="142B48"/>
                </a:solidFill>
                <a:effectLst/>
                <a:latin typeface="Montserrat" panose="00000500000000000000" pitchFamily="50" charset="0"/>
              </a:rPr>
              <a:t> desde sus depósitos intracelulares.</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Las mitocondrias cardíacas también pueden almacenar y liberar Ca</a:t>
            </a:r>
            <a:r>
              <a:rPr lang="es-MX" b="0" i="0" baseline="30000" dirty="0">
                <a:solidFill>
                  <a:srgbClr val="142B48"/>
                </a:solidFill>
                <a:effectLst/>
                <a:latin typeface="Montserrat" panose="00000500000000000000" pitchFamily="50" charset="0"/>
              </a:rPr>
              <a:t>2+.</a:t>
            </a:r>
            <a:endParaRPr lang="es-CO" dirty="0">
              <a:solidFill>
                <a:srgbClr val="142B48"/>
              </a:solidFill>
            </a:endParaRPr>
          </a:p>
        </p:txBody>
      </p:sp>
      <p:pic>
        <p:nvPicPr>
          <p:cNvPr id="4" name="Picture 2">
            <a:extLst>
              <a:ext uri="{FF2B5EF4-FFF2-40B4-BE49-F238E27FC236}">
                <a16:creationId xmlns:a16="http://schemas.microsoft.com/office/drawing/2014/main" id="{1CEA1494-CA49-4991-B21A-6951798BD69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1088" y="1070660"/>
            <a:ext cx="3494418" cy="270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752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3FBEE-F949-4865-A6AE-387AEF58C11E}"/>
              </a:ext>
            </a:extLst>
          </p:cNvPr>
          <p:cNvSpPr>
            <a:spLocks noGrp="1"/>
          </p:cNvSpPr>
          <p:nvPr>
            <p:ph type="title"/>
          </p:nvPr>
        </p:nvSpPr>
        <p:spPr>
          <a:xfrm>
            <a:off x="523875" y="18255"/>
            <a:ext cx="10515600" cy="1325563"/>
          </a:xfrm>
        </p:spPr>
        <p:txBody>
          <a:bodyPr/>
          <a:lstStyle/>
          <a:p>
            <a:r>
              <a:rPr lang="es-CO" dirty="0"/>
              <a:t>Formación de enlaces cruzados</a:t>
            </a:r>
          </a:p>
        </p:txBody>
      </p:sp>
      <p:sp>
        <p:nvSpPr>
          <p:cNvPr id="3" name="Marcador de texto 2">
            <a:extLst>
              <a:ext uri="{FF2B5EF4-FFF2-40B4-BE49-F238E27FC236}">
                <a16:creationId xmlns:a16="http://schemas.microsoft.com/office/drawing/2014/main" id="{A52C9FFD-EE05-485A-931E-6A0AC1EA4984}"/>
              </a:ext>
            </a:extLst>
          </p:cNvPr>
          <p:cNvSpPr>
            <a:spLocks noGrp="1"/>
          </p:cNvSpPr>
          <p:nvPr>
            <p:ph type="body" idx="1"/>
          </p:nvPr>
        </p:nvSpPr>
        <p:spPr>
          <a:xfrm>
            <a:off x="4906203" y="1839912"/>
            <a:ext cx="6761922" cy="4351338"/>
          </a:xfrm>
        </p:spPr>
        <p:txBody>
          <a:bodyPr/>
          <a:lstStyle/>
          <a:p>
            <a:pPr algn="just">
              <a:lnSpc>
                <a:spcPct val="100000"/>
              </a:lnSpc>
            </a:pPr>
            <a:r>
              <a:rPr lang="es-MX" dirty="0">
                <a:solidFill>
                  <a:srgbClr val="142B48"/>
                </a:solidFill>
                <a:latin typeface="Montserrat" panose="00000500000000000000" pitchFamily="50" charset="0"/>
              </a:rPr>
              <a:t>M</a:t>
            </a:r>
            <a:r>
              <a:rPr lang="es-MX" b="0" i="0" dirty="0">
                <a:solidFill>
                  <a:srgbClr val="142B48"/>
                </a:solidFill>
                <a:effectLst/>
                <a:latin typeface="Montserrat" panose="00000500000000000000" pitchFamily="50" charset="0"/>
              </a:rPr>
              <a:t>uestra que durante la diástole, la actina está recubierta por el complejo TnI-tropomiosina, lo que impide que los puntos activos de la actina puedan formar enlaces cruzados con la cabeza de la miosina.</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Durante la sístole, la [Ca</a:t>
            </a:r>
            <a:r>
              <a:rPr lang="es-MX" b="0" i="0" baseline="30000" dirty="0">
                <a:solidFill>
                  <a:srgbClr val="142B48"/>
                </a:solidFill>
                <a:effectLst/>
                <a:latin typeface="Montserrat" panose="00000500000000000000" pitchFamily="50" charset="0"/>
              </a:rPr>
              <a:t>2+</a:t>
            </a:r>
            <a:r>
              <a:rPr lang="es-MX" b="0" i="0" dirty="0">
                <a:solidFill>
                  <a:srgbClr val="142B48"/>
                </a:solidFill>
                <a:effectLst/>
                <a:latin typeface="Montserrat" panose="00000500000000000000" pitchFamily="50" charset="0"/>
              </a:rPr>
              <a:t>]</a:t>
            </a:r>
            <a:r>
              <a:rPr lang="es-MX" b="0" i="0" baseline="-25000" dirty="0">
                <a:solidFill>
                  <a:srgbClr val="142B48"/>
                </a:solidFill>
                <a:effectLst/>
                <a:latin typeface="Montserrat" panose="00000500000000000000" pitchFamily="50" charset="0"/>
              </a:rPr>
              <a:t>i</a:t>
            </a:r>
            <a:r>
              <a:rPr lang="es-MX" b="0" i="0" dirty="0">
                <a:solidFill>
                  <a:srgbClr val="142B48"/>
                </a:solidFill>
                <a:effectLst/>
                <a:latin typeface="Montserrat" panose="00000500000000000000" pitchFamily="50" charset="0"/>
              </a:rPr>
              <a:t> aumenta hasta 1 µmol/L y este catión se une a la TnC, produciendo en ella un cambio conformacional que disocia el complejo TnI-tropomiosina de la actina, y deja libres las zonas activas de la actina.</a:t>
            </a:r>
            <a:endParaRPr lang="es-CO" dirty="0">
              <a:solidFill>
                <a:srgbClr val="142B48"/>
              </a:solidFill>
            </a:endParaRPr>
          </a:p>
        </p:txBody>
      </p:sp>
      <p:pic>
        <p:nvPicPr>
          <p:cNvPr id="4" name="Imagen 3">
            <a:extLst>
              <a:ext uri="{FF2B5EF4-FFF2-40B4-BE49-F238E27FC236}">
                <a16:creationId xmlns:a16="http://schemas.microsoft.com/office/drawing/2014/main" id="{CC20E3B5-2B11-402C-A78C-3B5ADB4F56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8590" y="1144588"/>
            <a:ext cx="3443288" cy="2543175"/>
          </a:xfrm>
          <a:prstGeom prst="rect">
            <a:avLst/>
          </a:prstGeom>
        </p:spPr>
      </p:pic>
    </p:spTree>
    <p:extLst>
      <p:ext uri="{BB962C8B-B14F-4D97-AF65-F5344CB8AC3E}">
        <p14:creationId xmlns:p14="http://schemas.microsoft.com/office/powerpoint/2010/main" val="3489784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24968-43AD-4D57-8F99-6AD3BBA06EB4}"/>
              </a:ext>
            </a:extLst>
          </p:cNvPr>
          <p:cNvSpPr>
            <a:spLocks noGrp="1"/>
          </p:cNvSpPr>
          <p:nvPr>
            <p:ph type="title"/>
          </p:nvPr>
        </p:nvSpPr>
        <p:spPr>
          <a:xfrm>
            <a:off x="838200" y="180974"/>
            <a:ext cx="10515600" cy="1325563"/>
          </a:xfrm>
        </p:spPr>
        <p:txBody>
          <a:bodyPr/>
          <a:lstStyle/>
          <a:p>
            <a:r>
              <a:rPr lang="es-CO" dirty="0"/>
              <a:t>Relajación cardíaca</a:t>
            </a:r>
          </a:p>
        </p:txBody>
      </p:sp>
      <p:sp>
        <p:nvSpPr>
          <p:cNvPr id="3" name="Marcador de texto 2">
            <a:extLst>
              <a:ext uri="{FF2B5EF4-FFF2-40B4-BE49-F238E27FC236}">
                <a16:creationId xmlns:a16="http://schemas.microsoft.com/office/drawing/2014/main" id="{B3F8E89A-79FD-44A6-80FC-BB51B5F4FE46}"/>
              </a:ext>
            </a:extLst>
          </p:cNvPr>
          <p:cNvSpPr>
            <a:spLocks noGrp="1"/>
          </p:cNvSpPr>
          <p:nvPr>
            <p:ph type="body" idx="1"/>
          </p:nvPr>
        </p:nvSpPr>
        <p:spPr>
          <a:xfrm>
            <a:off x="1047750" y="1343818"/>
            <a:ext cx="10515599" cy="4351338"/>
          </a:xfrm>
        </p:spPr>
        <p:txBody>
          <a:bodyPr/>
          <a:lstStyle/>
          <a:p>
            <a:pPr algn="just">
              <a:lnSpc>
                <a:spcPct val="100000"/>
              </a:lnSpc>
            </a:pPr>
            <a:r>
              <a:rPr lang="es-MX" b="0" i="0" dirty="0">
                <a:solidFill>
                  <a:srgbClr val="142B48"/>
                </a:solidFill>
                <a:effectLst/>
                <a:latin typeface="Montserrat" panose="00000500000000000000" pitchFamily="50" charset="0"/>
              </a:rPr>
              <a:t>La relajación es el conjunto de acontecimientos que tienen lugar en el músculo cardíaco para adoptar el estado precontráctil.</a:t>
            </a:r>
            <a:endParaRPr lang="es-MX" dirty="0">
              <a:solidFill>
                <a:srgbClr val="142B48"/>
              </a:solidFill>
              <a:latin typeface="Montserrat" panose="00000500000000000000" pitchFamily="50" charset="0"/>
            </a:endParaRPr>
          </a:p>
          <a:p>
            <a:pPr algn="just">
              <a:lnSpc>
                <a:spcPct val="100000"/>
              </a:lnSpc>
            </a:pPr>
            <a:r>
              <a:rPr lang="es-MX" dirty="0">
                <a:solidFill>
                  <a:srgbClr val="142B48"/>
                </a:solidFill>
                <a:latin typeface="Montserrat" panose="00000500000000000000" pitchFamily="50" charset="0"/>
              </a:rPr>
              <a:t>E</a:t>
            </a:r>
            <a:r>
              <a:rPr lang="es-MX" b="0" i="0" dirty="0">
                <a:solidFill>
                  <a:srgbClr val="142B48"/>
                </a:solidFill>
                <a:effectLst/>
                <a:latin typeface="Montserrat" panose="00000500000000000000" pitchFamily="50" charset="0"/>
              </a:rPr>
              <a:t>ste es un proceso que implica:</a:t>
            </a:r>
          </a:p>
          <a:p>
            <a:pPr lvl="1" algn="just">
              <a:lnSpc>
                <a:spcPct val="100000"/>
              </a:lnSpc>
              <a:buFont typeface="Wingdings" pitchFamily="2" charset="2"/>
              <a:buChar char="§"/>
            </a:pPr>
            <a:r>
              <a:rPr lang="es-MX" sz="1800" b="0" i="0" dirty="0">
                <a:solidFill>
                  <a:srgbClr val="142B48"/>
                </a:solidFill>
                <a:effectLst/>
                <a:latin typeface="Montserrat" panose="00000500000000000000" pitchFamily="50" charset="0"/>
              </a:rPr>
              <a:t>La reducción de la [Ca</a:t>
            </a:r>
            <a:r>
              <a:rPr lang="es-MX" sz="1800" b="0" i="0" baseline="30000" dirty="0">
                <a:solidFill>
                  <a:srgbClr val="142B48"/>
                </a:solidFill>
                <a:effectLst/>
                <a:latin typeface="Montserrat" panose="00000500000000000000" pitchFamily="50" charset="0"/>
              </a:rPr>
              <a:t>2+</a:t>
            </a:r>
            <a:r>
              <a:rPr lang="es-MX" sz="1800" b="0" i="0" dirty="0">
                <a:solidFill>
                  <a:srgbClr val="142B48"/>
                </a:solidFill>
                <a:effectLst/>
                <a:latin typeface="Montserrat" panose="00000500000000000000" pitchFamily="50" charset="0"/>
              </a:rPr>
              <a:t>]</a:t>
            </a:r>
            <a:r>
              <a:rPr lang="es-MX" sz="1800" b="0" i="0" baseline="-25000" dirty="0">
                <a:solidFill>
                  <a:srgbClr val="142B48"/>
                </a:solidFill>
                <a:effectLst/>
                <a:latin typeface="Montserrat" panose="00000500000000000000" pitchFamily="50" charset="0"/>
              </a:rPr>
              <a:t>i</a:t>
            </a:r>
            <a:r>
              <a:rPr lang="es-MX" sz="1800" b="0" i="0" dirty="0">
                <a:solidFill>
                  <a:srgbClr val="142B48"/>
                </a:solidFill>
                <a:effectLst/>
                <a:latin typeface="Montserrat" panose="00000500000000000000" pitchFamily="50" charset="0"/>
              </a:rPr>
              <a:t> a nivel de las proteínas contráctiles hasta los niveles previos a la contracción (0.1 μM).</a:t>
            </a:r>
            <a:endParaRPr lang="es-MX" sz="1800" dirty="0">
              <a:solidFill>
                <a:srgbClr val="142B48"/>
              </a:solidFill>
              <a:latin typeface="Montserrat" panose="00000500000000000000" pitchFamily="50" charset="0"/>
            </a:endParaRPr>
          </a:p>
          <a:p>
            <a:pPr lvl="1" algn="just">
              <a:lnSpc>
                <a:spcPct val="100000"/>
              </a:lnSpc>
              <a:buFont typeface="Wingdings" pitchFamily="2" charset="2"/>
              <a:buChar char="§"/>
            </a:pPr>
            <a:r>
              <a:rPr lang="es-MX" sz="1800" b="0" i="0" dirty="0">
                <a:solidFill>
                  <a:srgbClr val="142B48"/>
                </a:solidFill>
                <a:effectLst/>
                <a:latin typeface="Montserrat" panose="00000500000000000000" pitchFamily="50" charset="0"/>
              </a:rPr>
              <a:t> La fosforilación de la TnI</a:t>
            </a:r>
            <a:r>
              <a:rPr lang="es-MX" sz="1800" dirty="0">
                <a:solidFill>
                  <a:srgbClr val="142B48"/>
                </a:solidFill>
                <a:latin typeface="Montserrat" panose="00000500000000000000" pitchFamily="50" charset="0"/>
              </a:rPr>
              <a:t>.</a:t>
            </a:r>
            <a:endParaRPr lang="es-CO" sz="1800" dirty="0">
              <a:solidFill>
                <a:srgbClr val="142B48"/>
              </a:solidFill>
            </a:endParaRPr>
          </a:p>
        </p:txBody>
      </p:sp>
      <p:pic>
        <p:nvPicPr>
          <p:cNvPr id="2050" name="Picture 2" descr="LATIDO CARDIACO - 431 - SISTEMAS DE NUTRICION">
            <a:extLst>
              <a:ext uri="{FF2B5EF4-FFF2-40B4-BE49-F238E27FC236}">
                <a16:creationId xmlns:a16="http://schemas.microsoft.com/office/drawing/2014/main" id="{52DEEFAA-93EE-4405-996D-B270AF447A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07854" y="3773010"/>
            <a:ext cx="6134188" cy="263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176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49541-7A40-46D7-B5C2-96A05FA8C28A}"/>
              </a:ext>
            </a:extLst>
          </p:cNvPr>
          <p:cNvSpPr>
            <a:spLocks noGrp="1"/>
          </p:cNvSpPr>
          <p:nvPr>
            <p:ph type="title"/>
          </p:nvPr>
        </p:nvSpPr>
        <p:spPr>
          <a:xfrm>
            <a:off x="581025" y="0"/>
            <a:ext cx="10515600" cy="1325563"/>
          </a:xfrm>
        </p:spPr>
        <p:txBody>
          <a:bodyPr/>
          <a:lstStyle/>
          <a:p>
            <a:r>
              <a:rPr lang="es-CO" dirty="0"/>
              <a:t>Ley de Frank-</a:t>
            </a:r>
            <a:r>
              <a:rPr lang="es-CO" dirty="0" err="1"/>
              <a:t>Starling</a:t>
            </a:r>
            <a:endParaRPr lang="es-CO" dirty="0"/>
          </a:p>
        </p:txBody>
      </p:sp>
      <p:sp>
        <p:nvSpPr>
          <p:cNvPr id="3" name="Marcador de texto 2">
            <a:extLst>
              <a:ext uri="{FF2B5EF4-FFF2-40B4-BE49-F238E27FC236}">
                <a16:creationId xmlns:a16="http://schemas.microsoft.com/office/drawing/2014/main" id="{F74F6D42-1B96-42E8-9D60-F3AC60EB71DE}"/>
              </a:ext>
            </a:extLst>
          </p:cNvPr>
          <p:cNvSpPr>
            <a:spLocks noGrp="1"/>
          </p:cNvSpPr>
          <p:nvPr>
            <p:ph type="body" idx="1"/>
          </p:nvPr>
        </p:nvSpPr>
        <p:spPr>
          <a:xfrm>
            <a:off x="799506" y="1019468"/>
            <a:ext cx="11187707" cy="4351338"/>
          </a:xfrm>
        </p:spPr>
        <p:txBody>
          <a:bodyPr>
            <a:normAutofit/>
          </a:bodyPr>
          <a:lstStyle/>
          <a:p>
            <a:pPr>
              <a:lnSpc>
                <a:spcPct val="100000"/>
              </a:lnSpc>
            </a:pPr>
            <a:r>
              <a:rPr lang="es-MX" b="0" i="0" dirty="0">
                <a:solidFill>
                  <a:srgbClr val="142B48"/>
                </a:solidFill>
                <a:effectLst/>
                <a:latin typeface="Montserrat" panose="00000500000000000000" pitchFamily="50" charset="0"/>
              </a:rPr>
              <a:t>El músculo cardiaco dispone de tres propiedades para realizar su función de bomba:</a:t>
            </a:r>
          </a:p>
          <a:p>
            <a:pPr lvl="1">
              <a:lnSpc>
                <a:spcPct val="100000"/>
              </a:lnSpc>
              <a:buFont typeface="Wingdings" pitchFamily="2" charset="2"/>
              <a:buChar char="§"/>
            </a:pPr>
            <a:r>
              <a:rPr lang="es-MX" sz="1800" dirty="0">
                <a:solidFill>
                  <a:srgbClr val="142B48"/>
                </a:solidFill>
                <a:latin typeface="Montserrat" panose="00000500000000000000" pitchFamily="50" charset="0"/>
              </a:rPr>
              <a:t>L</a:t>
            </a:r>
            <a:r>
              <a:rPr lang="es-MX" sz="1800" b="0" i="0" dirty="0">
                <a:solidFill>
                  <a:srgbClr val="142B48"/>
                </a:solidFill>
                <a:effectLst/>
                <a:latin typeface="Montserrat" panose="00000500000000000000" pitchFamily="50" charset="0"/>
              </a:rPr>
              <a:t>a fuerza de contracción.</a:t>
            </a:r>
          </a:p>
          <a:p>
            <a:pPr lvl="1">
              <a:lnSpc>
                <a:spcPct val="100000"/>
              </a:lnSpc>
              <a:buFont typeface="Wingdings" pitchFamily="2" charset="2"/>
              <a:buChar char="§"/>
            </a:pPr>
            <a:r>
              <a:rPr lang="es-MX" sz="1800" dirty="0">
                <a:solidFill>
                  <a:srgbClr val="142B48"/>
                </a:solidFill>
                <a:latin typeface="Montserrat" panose="00000500000000000000" pitchFamily="50" charset="0"/>
              </a:rPr>
              <a:t>L</a:t>
            </a:r>
            <a:r>
              <a:rPr lang="es-MX" sz="1800" b="0" i="0" dirty="0">
                <a:solidFill>
                  <a:srgbClr val="142B48"/>
                </a:solidFill>
                <a:effectLst/>
                <a:latin typeface="Montserrat" panose="00000500000000000000" pitchFamily="50" charset="0"/>
              </a:rPr>
              <a:t>a velocidad de acortamiento muscular.</a:t>
            </a:r>
          </a:p>
          <a:p>
            <a:pPr lvl="1">
              <a:lnSpc>
                <a:spcPct val="100000"/>
              </a:lnSpc>
              <a:buFont typeface="Wingdings" pitchFamily="2" charset="2"/>
              <a:buChar char="§"/>
            </a:pPr>
            <a:r>
              <a:rPr lang="es-MX" sz="1800" dirty="0">
                <a:solidFill>
                  <a:srgbClr val="142B48"/>
                </a:solidFill>
                <a:latin typeface="Montserrat" panose="00000500000000000000" pitchFamily="50" charset="0"/>
              </a:rPr>
              <a:t>L</a:t>
            </a:r>
            <a:r>
              <a:rPr lang="es-MX" sz="1800" b="0" i="0" dirty="0">
                <a:solidFill>
                  <a:srgbClr val="142B48"/>
                </a:solidFill>
                <a:effectLst/>
                <a:latin typeface="Montserrat" panose="00000500000000000000" pitchFamily="50" charset="0"/>
              </a:rPr>
              <a:t>a longitud del sarcómero (ley de Frank-Starling).</a:t>
            </a:r>
            <a:endParaRPr lang="es-MX" sz="1800" dirty="0">
              <a:solidFill>
                <a:srgbClr val="142B48"/>
              </a:solidFill>
              <a:latin typeface="Montserrat" panose="00000500000000000000" pitchFamily="50" charset="0"/>
            </a:endParaRPr>
          </a:p>
          <a:p>
            <a:pPr>
              <a:lnSpc>
                <a:spcPct val="100000"/>
              </a:lnSpc>
            </a:pPr>
            <a:r>
              <a:rPr lang="es-MX" b="0" i="0" dirty="0">
                <a:solidFill>
                  <a:srgbClr val="142B48"/>
                </a:solidFill>
                <a:effectLst/>
                <a:latin typeface="Montserrat" panose="00000500000000000000" pitchFamily="50" charset="0"/>
              </a:rPr>
              <a:t>Relación entre la longitud del músculo cardíaco al final de la diástole, determinada por el volumen ventricular al final de </a:t>
            </a:r>
            <a:r>
              <a:rPr lang="es-MX" dirty="0">
                <a:solidFill>
                  <a:srgbClr val="142B48"/>
                </a:solidFill>
                <a:latin typeface="Montserrat" panose="00000500000000000000" pitchFamily="50" charset="0"/>
              </a:rPr>
              <a:t>esta</a:t>
            </a:r>
            <a:r>
              <a:rPr lang="es-MX" b="0" i="0" dirty="0">
                <a:solidFill>
                  <a:srgbClr val="142B48"/>
                </a:solidFill>
                <a:effectLst/>
                <a:latin typeface="Montserrat" panose="00000500000000000000" pitchFamily="50" charset="0"/>
              </a:rPr>
              <a:t>, y la fuerza contráctil desarrollada, que se expresa por el volumen de sangre expulsada por el ventrículo durante la sístole.</a:t>
            </a:r>
            <a:endParaRPr lang="es-CO" dirty="0">
              <a:solidFill>
                <a:srgbClr val="142B48"/>
              </a:solidFill>
            </a:endParaRPr>
          </a:p>
        </p:txBody>
      </p:sp>
      <p:pic>
        <p:nvPicPr>
          <p:cNvPr id="4" name="Imagen 3" descr="Gráfico, Gráfico de líneas&#10;&#10;Descripción generada automáticamente">
            <a:extLst>
              <a:ext uri="{FF2B5EF4-FFF2-40B4-BE49-F238E27FC236}">
                <a16:creationId xmlns:a16="http://schemas.microsoft.com/office/drawing/2014/main" id="{0AB7F751-A03C-4A80-9AE7-EFDAFBC433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3448" y="4096256"/>
            <a:ext cx="2914650" cy="2549100"/>
          </a:xfrm>
          <a:prstGeom prst="rect">
            <a:avLst/>
          </a:prstGeom>
        </p:spPr>
      </p:pic>
      <p:sp>
        <p:nvSpPr>
          <p:cNvPr id="5" name="Rectángulo 4">
            <a:extLst>
              <a:ext uri="{FF2B5EF4-FFF2-40B4-BE49-F238E27FC236}">
                <a16:creationId xmlns:a16="http://schemas.microsoft.com/office/drawing/2014/main" id="{114A4B17-0AC0-4086-856B-82528697B6E1}"/>
              </a:ext>
            </a:extLst>
          </p:cNvPr>
          <p:cNvSpPr/>
          <p:nvPr/>
        </p:nvSpPr>
        <p:spPr>
          <a:xfrm>
            <a:off x="5229226" y="4411666"/>
            <a:ext cx="2914650" cy="1807677"/>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effectLst/>
                <a:latin typeface="Montserrat" panose="00000500000000000000" pitchFamily="50" charset="0"/>
              </a:rPr>
              <a:t>Cuanto más se llene de sangre el corazón durante la diástole, y más se distienda el músculo ventricular, tanto mayor será la fuerza contráctil y el volumen sistólico (volumen minuto).</a:t>
            </a:r>
            <a:endParaRPr lang="es-CO"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3554251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DA39D6-0700-4349-818F-D38631F77A80}"/>
              </a:ext>
            </a:extLst>
          </p:cNvPr>
          <p:cNvSpPr>
            <a:spLocks noGrp="1"/>
          </p:cNvSpPr>
          <p:nvPr>
            <p:ph type="ctrTitle"/>
          </p:nvPr>
        </p:nvSpPr>
        <p:spPr>
          <a:xfrm>
            <a:off x="1524000" y="1149982"/>
            <a:ext cx="9144000" cy="2387600"/>
          </a:xfrm>
        </p:spPr>
        <p:txBody>
          <a:bodyPr/>
          <a:lstStyle/>
          <a:p>
            <a:pPr>
              <a:lnSpc>
                <a:spcPct val="100000"/>
              </a:lnSpc>
            </a:pPr>
            <a:r>
              <a:rPr lang="es-CO" dirty="0"/>
              <a:t>1. Electrofisiología cardíaca</a:t>
            </a:r>
          </a:p>
        </p:txBody>
      </p:sp>
      <p:sp>
        <p:nvSpPr>
          <p:cNvPr id="3" name="Subtítulo 2">
            <a:extLst>
              <a:ext uri="{FF2B5EF4-FFF2-40B4-BE49-F238E27FC236}">
                <a16:creationId xmlns:a16="http://schemas.microsoft.com/office/drawing/2014/main" id="{91A462ED-4996-47BB-9140-4A2DDD367E3E}"/>
              </a:ext>
            </a:extLst>
          </p:cNvPr>
          <p:cNvSpPr>
            <a:spLocks noGrp="1"/>
          </p:cNvSpPr>
          <p:nvPr>
            <p:ph type="subTitle" idx="1"/>
          </p:nvPr>
        </p:nvSpPr>
        <p:spPr>
          <a:xfrm>
            <a:off x="2781300" y="3640930"/>
            <a:ext cx="6629400" cy="1655762"/>
          </a:xfrm>
        </p:spPr>
        <p:txBody>
          <a:bodyPr>
            <a:normAutofit/>
          </a:bodyPr>
          <a:lstStyle/>
          <a:p>
            <a:pPr>
              <a:lnSpc>
                <a:spcPct val="100000"/>
              </a:lnSpc>
            </a:pPr>
            <a:r>
              <a:rPr lang="es-CO" b="1" dirty="0"/>
              <a:t>Por: Alejandro Cardona Palacio</a:t>
            </a:r>
          </a:p>
          <a:p>
            <a:pPr>
              <a:lnSpc>
                <a:spcPct val="100000"/>
              </a:lnSpc>
            </a:pPr>
            <a:r>
              <a:rPr lang="es-CO" b="1" dirty="0"/>
              <a:t>Residente de patología, </a:t>
            </a:r>
            <a:r>
              <a:rPr lang="es-CO" b="1" dirty="0" err="1"/>
              <a:t>UdeA</a:t>
            </a:r>
            <a:endParaRPr lang="es-CO" b="1" dirty="0"/>
          </a:p>
          <a:p>
            <a:pPr>
              <a:lnSpc>
                <a:spcPct val="100000"/>
              </a:lnSpc>
            </a:pPr>
            <a:r>
              <a:rPr lang="es-CO" b="1" dirty="0"/>
              <a:t>Médico general, UPB</a:t>
            </a:r>
          </a:p>
          <a:p>
            <a:pPr>
              <a:lnSpc>
                <a:spcPct val="100000"/>
              </a:lnSpc>
            </a:pPr>
            <a:endParaRPr lang="es-CO" b="1" dirty="0"/>
          </a:p>
        </p:txBody>
      </p:sp>
    </p:spTree>
    <p:extLst>
      <p:ext uri="{BB962C8B-B14F-4D97-AF65-F5344CB8AC3E}">
        <p14:creationId xmlns:p14="http://schemas.microsoft.com/office/powerpoint/2010/main" val="2759542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 name="Imagen 3">
            <a:extLst>
              <a:ext uri="{FF2B5EF4-FFF2-40B4-BE49-F238E27FC236}">
                <a16:creationId xmlns:a16="http://schemas.microsoft.com/office/drawing/2014/main" id="{CE9850C2-AE3D-4129-A982-C72FFD7FFB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6473" y="1155820"/>
            <a:ext cx="4240751" cy="5518463"/>
          </a:xfrm>
          <a:prstGeom prst="rect">
            <a:avLst/>
          </a:prstGeom>
        </p:spPr>
      </p:pic>
      <p:sp>
        <p:nvSpPr>
          <p:cNvPr id="43" name="Google Shape;43;p123"/>
          <p:cNvSpPr txBox="1">
            <a:spLocks noGrp="1"/>
          </p:cNvSpPr>
          <p:nvPr>
            <p:ph type="title"/>
          </p:nvPr>
        </p:nvSpPr>
        <p:spPr>
          <a:xfrm>
            <a:off x="490413" y="4220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dirty="0"/>
              <a:t>Bibliografía recomendada</a:t>
            </a:r>
            <a:endParaRPr dirty="0"/>
          </a:p>
        </p:txBody>
      </p:sp>
      <p:pic>
        <p:nvPicPr>
          <p:cNvPr id="1026" name="Picture 2" descr="GUYTON y HALL Tratado de Fisiología Médica: 9788413820132: Hall, J. — Hall,  M. | axon.es">
            <a:extLst>
              <a:ext uri="{FF2B5EF4-FFF2-40B4-BE49-F238E27FC236}">
                <a16:creationId xmlns:a16="http://schemas.microsoft.com/office/drawing/2014/main" id="{6A82E4A8-3350-48C9-931C-D89E54D746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4126" y="1893579"/>
            <a:ext cx="3219729" cy="425488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28A48A2-FEE8-4265-AA17-A3FDAD7406A6}"/>
              </a:ext>
            </a:extLst>
          </p:cNvPr>
          <p:cNvSpPr/>
          <p:nvPr/>
        </p:nvSpPr>
        <p:spPr>
          <a:xfrm>
            <a:off x="8166903" y="3386136"/>
            <a:ext cx="1834349" cy="344010"/>
          </a:xfrm>
          <a:prstGeom prst="rect">
            <a:avLst/>
          </a:prstGeom>
          <a:no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63583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611F8-F528-4968-B5CB-A8654864A2AF}"/>
              </a:ext>
            </a:extLst>
          </p:cNvPr>
          <p:cNvSpPr>
            <a:spLocks noGrp="1"/>
          </p:cNvSpPr>
          <p:nvPr>
            <p:ph type="title"/>
          </p:nvPr>
        </p:nvSpPr>
        <p:spPr>
          <a:xfrm>
            <a:off x="466725" y="18255"/>
            <a:ext cx="10515600" cy="1325563"/>
          </a:xfrm>
        </p:spPr>
        <p:txBody>
          <a:bodyPr/>
          <a:lstStyle/>
          <a:p>
            <a:r>
              <a:rPr lang="es-CO" dirty="0"/>
              <a:t>Generalidades</a:t>
            </a:r>
          </a:p>
        </p:txBody>
      </p:sp>
      <p:sp>
        <p:nvSpPr>
          <p:cNvPr id="3" name="Marcador de texto 2">
            <a:extLst>
              <a:ext uri="{FF2B5EF4-FFF2-40B4-BE49-F238E27FC236}">
                <a16:creationId xmlns:a16="http://schemas.microsoft.com/office/drawing/2014/main" id="{BB110EA6-B656-4855-897B-D3773BF05966}"/>
              </a:ext>
            </a:extLst>
          </p:cNvPr>
          <p:cNvSpPr>
            <a:spLocks noGrp="1"/>
          </p:cNvSpPr>
          <p:nvPr>
            <p:ph type="body" idx="1"/>
          </p:nvPr>
        </p:nvSpPr>
        <p:spPr>
          <a:xfrm>
            <a:off x="838504" y="964167"/>
            <a:ext cx="10991546" cy="4351338"/>
          </a:xfrm>
        </p:spPr>
        <p:txBody>
          <a:bodyPr>
            <a:normAutofit/>
          </a:bodyPr>
          <a:lstStyle/>
          <a:p>
            <a:pPr algn="just">
              <a:lnSpc>
                <a:spcPct val="100000"/>
              </a:lnSpc>
            </a:pPr>
            <a:r>
              <a:rPr lang="es-MX" sz="1800" b="0" i="0" dirty="0">
                <a:solidFill>
                  <a:srgbClr val="142B48"/>
                </a:solidFill>
                <a:effectLst/>
                <a:latin typeface="Montserrat" panose="00000500000000000000" pitchFamily="50" charset="0"/>
              </a:rPr>
              <a:t>A fin de que el corazón pueda bombear la sangre a los distintos tejidos del organismo, es necesario que genere de forma rítmica impulsos, los cuales se propagan de manera ordenada a todo el miocardio.</a:t>
            </a:r>
            <a:endParaRPr lang="es-MX" sz="1800" dirty="0">
              <a:solidFill>
                <a:srgbClr val="142B48"/>
              </a:solidFill>
              <a:latin typeface="Montserrat" panose="00000500000000000000" pitchFamily="50" charset="0"/>
            </a:endParaRPr>
          </a:p>
          <a:p>
            <a:pPr algn="just">
              <a:lnSpc>
                <a:spcPct val="100000"/>
              </a:lnSpc>
            </a:pPr>
            <a:r>
              <a:rPr lang="es-MX" sz="1800" b="0" i="0" dirty="0">
                <a:solidFill>
                  <a:srgbClr val="142B48"/>
                </a:solidFill>
                <a:effectLst/>
                <a:latin typeface="Montserrat" panose="00000500000000000000" pitchFamily="50" charset="0"/>
              </a:rPr>
              <a:t>En condiciones fisiológicas, los potenciales de acción cardíacos que producen la respuesta contráctil se originan en el nódulo sinoauricular, que actúa como un marcapaso cardíaco.</a:t>
            </a:r>
            <a:endParaRPr lang="es-MX" sz="1800" dirty="0">
              <a:solidFill>
                <a:srgbClr val="142B48"/>
              </a:solidFill>
              <a:latin typeface="Montserrat" panose="00000500000000000000" pitchFamily="50" charset="0"/>
            </a:endParaRPr>
          </a:p>
          <a:p>
            <a:pPr algn="just">
              <a:lnSpc>
                <a:spcPct val="100000"/>
              </a:lnSpc>
            </a:pPr>
            <a:r>
              <a:rPr lang="es-MX" sz="1800" b="0" i="0" dirty="0">
                <a:solidFill>
                  <a:srgbClr val="142B48"/>
                </a:solidFill>
                <a:effectLst/>
                <a:latin typeface="Montserrat" panose="00000500000000000000" pitchFamily="50" charset="0"/>
              </a:rPr>
              <a:t>Desde allí, los impulsos se conducen a ambas aurículas atraviesan el nódulo auriculoventricular (AV), y a través del sistema His-Purkinje se propagan a los ventrículos, que responden contrayéndose de forma sincrónica.</a:t>
            </a:r>
            <a:endParaRPr lang="es-CO" sz="1800" dirty="0">
              <a:solidFill>
                <a:srgbClr val="142B48"/>
              </a:solidFill>
            </a:endParaRPr>
          </a:p>
        </p:txBody>
      </p:sp>
      <p:pic>
        <p:nvPicPr>
          <p:cNvPr id="5" name="Imagen 4" descr="Diagrama&#10;&#10;Descripción generada automáticamente">
            <a:extLst>
              <a:ext uri="{FF2B5EF4-FFF2-40B4-BE49-F238E27FC236}">
                <a16:creationId xmlns:a16="http://schemas.microsoft.com/office/drawing/2014/main" id="{2B9B1419-3BDD-45F0-85A9-6C53BC7452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1142" y="3701570"/>
            <a:ext cx="3412354" cy="2918857"/>
          </a:xfrm>
          <a:prstGeom prst="rect">
            <a:avLst/>
          </a:prstGeom>
        </p:spPr>
      </p:pic>
    </p:spTree>
    <p:extLst>
      <p:ext uri="{BB962C8B-B14F-4D97-AF65-F5344CB8AC3E}">
        <p14:creationId xmlns:p14="http://schemas.microsoft.com/office/powerpoint/2010/main" val="2534069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C4BEBD-94F1-49DF-A2CD-0027FB1F92B6}"/>
              </a:ext>
            </a:extLst>
          </p:cNvPr>
          <p:cNvSpPr>
            <a:spLocks noGrp="1"/>
          </p:cNvSpPr>
          <p:nvPr>
            <p:ph type="title"/>
          </p:nvPr>
        </p:nvSpPr>
        <p:spPr>
          <a:xfrm>
            <a:off x="552450" y="57197"/>
            <a:ext cx="10515600" cy="1325563"/>
          </a:xfrm>
        </p:spPr>
        <p:txBody>
          <a:bodyPr/>
          <a:lstStyle/>
          <a:p>
            <a:r>
              <a:rPr lang="es-CO" dirty="0"/>
              <a:t>Excitabilidad</a:t>
            </a:r>
          </a:p>
        </p:txBody>
      </p:sp>
      <p:sp>
        <p:nvSpPr>
          <p:cNvPr id="3" name="Marcador de texto 2">
            <a:extLst>
              <a:ext uri="{FF2B5EF4-FFF2-40B4-BE49-F238E27FC236}">
                <a16:creationId xmlns:a16="http://schemas.microsoft.com/office/drawing/2014/main" id="{8B7E138A-D217-40EE-A7C2-9C8CDE9E4761}"/>
              </a:ext>
            </a:extLst>
          </p:cNvPr>
          <p:cNvSpPr>
            <a:spLocks noGrp="1"/>
          </p:cNvSpPr>
          <p:nvPr>
            <p:ph type="body" idx="1"/>
          </p:nvPr>
        </p:nvSpPr>
        <p:spPr>
          <a:xfrm>
            <a:off x="4949065" y="1704733"/>
            <a:ext cx="6761922" cy="4351338"/>
          </a:xfrm>
        </p:spPr>
        <p:txBody>
          <a:bodyPr/>
          <a:lstStyle/>
          <a:p>
            <a:pPr algn="just">
              <a:lnSpc>
                <a:spcPct val="100000"/>
              </a:lnSpc>
            </a:pPr>
            <a:r>
              <a:rPr lang="es-MX" b="0" i="0" dirty="0">
                <a:solidFill>
                  <a:srgbClr val="142B48"/>
                </a:solidFill>
                <a:effectLst/>
                <a:latin typeface="Montserrat" panose="00000500000000000000" pitchFamily="50" charset="0"/>
              </a:rPr>
              <a:t>El corazón es un músculo estriado, por lo que todas las células cardíacas son excitables, es decir, son capaces de responder a:</a:t>
            </a:r>
          </a:p>
          <a:p>
            <a:pPr lvl="1" algn="just">
              <a:lnSpc>
                <a:spcPct val="100000"/>
              </a:lnSpc>
              <a:buFont typeface="Wingdings" pitchFamily="2" charset="2"/>
              <a:buChar char="§"/>
            </a:pPr>
            <a:r>
              <a:rPr lang="es-MX" sz="1800" b="0" i="0" dirty="0">
                <a:solidFill>
                  <a:srgbClr val="142B48"/>
                </a:solidFill>
                <a:effectLst/>
                <a:latin typeface="Montserrat" panose="00000500000000000000" pitchFamily="50" charset="0"/>
              </a:rPr>
              <a:t>Estímulos externos químicos.</a:t>
            </a:r>
          </a:p>
          <a:p>
            <a:pPr lvl="1" algn="just">
              <a:lnSpc>
                <a:spcPct val="100000"/>
              </a:lnSpc>
              <a:buFont typeface="Wingdings" pitchFamily="2" charset="2"/>
              <a:buChar char="§"/>
            </a:pPr>
            <a:r>
              <a:rPr lang="es-MX" sz="1800" b="0" i="0" dirty="0">
                <a:solidFill>
                  <a:srgbClr val="142B48"/>
                </a:solidFill>
                <a:effectLst/>
                <a:latin typeface="Montserrat" panose="00000500000000000000" pitchFamily="50" charset="0"/>
              </a:rPr>
              <a:t>Neurotransmisores.</a:t>
            </a:r>
            <a:endParaRPr lang="es-MX" sz="1800" dirty="0">
              <a:solidFill>
                <a:srgbClr val="142B48"/>
              </a:solidFill>
              <a:latin typeface="Montserrat" panose="00000500000000000000" pitchFamily="50" charset="0"/>
            </a:endParaRPr>
          </a:p>
          <a:p>
            <a:pPr lvl="1" algn="just">
              <a:lnSpc>
                <a:spcPct val="100000"/>
              </a:lnSpc>
              <a:buFont typeface="Wingdings" pitchFamily="2" charset="2"/>
              <a:buChar char="§"/>
            </a:pPr>
            <a:r>
              <a:rPr lang="es-MX" sz="1800" dirty="0">
                <a:solidFill>
                  <a:srgbClr val="142B48"/>
                </a:solidFill>
                <a:latin typeface="Montserrat" panose="00000500000000000000" pitchFamily="50" charset="0"/>
              </a:rPr>
              <a:t>Estímulos m</a:t>
            </a:r>
            <a:r>
              <a:rPr lang="es-MX" sz="1800" b="0" i="0" dirty="0">
                <a:solidFill>
                  <a:srgbClr val="142B48"/>
                </a:solidFill>
                <a:effectLst/>
                <a:latin typeface="Montserrat" panose="00000500000000000000" pitchFamily="50" charset="0"/>
              </a:rPr>
              <a:t>ecánicos.</a:t>
            </a:r>
          </a:p>
          <a:p>
            <a:pPr lvl="1" algn="just">
              <a:lnSpc>
                <a:spcPct val="100000"/>
              </a:lnSpc>
              <a:buFont typeface="Wingdings" pitchFamily="2" charset="2"/>
              <a:buChar char="§"/>
            </a:pPr>
            <a:r>
              <a:rPr lang="es-MX" sz="1800" dirty="0">
                <a:solidFill>
                  <a:srgbClr val="142B48"/>
                </a:solidFill>
                <a:latin typeface="Montserrat" panose="00000500000000000000" pitchFamily="50" charset="0"/>
              </a:rPr>
              <a:t>Estímulos t</a:t>
            </a:r>
            <a:r>
              <a:rPr lang="es-MX" sz="1800" b="0" i="0" dirty="0">
                <a:solidFill>
                  <a:srgbClr val="142B48"/>
                </a:solidFill>
                <a:effectLst/>
                <a:latin typeface="Montserrat" panose="00000500000000000000" pitchFamily="50" charset="0"/>
              </a:rPr>
              <a:t>érmicos.</a:t>
            </a:r>
          </a:p>
          <a:p>
            <a:pPr lvl="1" algn="just">
              <a:lnSpc>
                <a:spcPct val="100000"/>
              </a:lnSpc>
              <a:buFont typeface="Wingdings" pitchFamily="2" charset="2"/>
              <a:buChar char="§"/>
            </a:pPr>
            <a:r>
              <a:rPr lang="es-MX" sz="1800" dirty="0">
                <a:solidFill>
                  <a:srgbClr val="142B48"/>
                </a:solidFill>
                <a:latin typeface="Montserrat" panose="00000500000000000000" pitchFamily="50" charset="0"/>
              </a:rPr>
              <a:t>Estímulos  e</a:t>
            </a:r>
            <a:r>
              <a:rPr lang="es-MX" sz="1800" b="0" i="0" dirty="0">
                <a:solidFill>
                  <a:srgbClr val="142B48"/>
                </a:solidFill>
                <a:effectLst/>
                <a:latin typeface="Montserrat" panose="00000500000000000000" pitchFamily="50" charset="0"/>
              </a:rPr>
              <a:t>léctricos.</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No todos los estímulos tienen igual capacidad de generar un potencial de acción.</a:t>
            </a:r>
            <a:endParaRPr lang="es-CO" dirty="0">
              <a:solidFill>
                <a:srgbClr val="142B48"/>
              </a:solidFill>
            </a:endParaRPr>
          </a:p>
        </p:txBody>
      </p:sp>
      <p:pic>
        <p:nvPicPr>
          <p:cNvPr id="5" name="Imagen 4">
            <a:extLst>
              <a:ext uri="{FF2B5EF4-FFF2-40B4-BE49-F238E27FC236}">
                <a16:creationId xmlns:a16="http://schemas.microsoft.com/office/drawing/2014/main" id="{FBB59589-5952-4A7C-B9E8-EBE0F8B8F4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488" y="1078710"/>
            <a:ext cx="3715166" cy="2801692"/>
          </a:xfrm>
          <a:prstGeom prst="rect">
            <a:avLst/>
          </a:prstGeom>
        </p:spPr>
      </p:pic>
    </p:spTree>
    <p:extLst>
      <p:ext uri="{BB962C8B-B14F-4D97-AF65-F5344CB8AC3E}">
        <p14:creationId xmlns:p14="http://schemas.microsoft.com/office/powerpoint/2010/main" val="375174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30CA8-0E94-4530-80AC-868291284133}"/>
              </a:ext>
            </a:extLst>
          </p:cNvPr>
          <p:cNvSpPr>
            <a:spLocks noGrp="1"/>
          </p:cNvSpPr>
          <p:nvPr>
            <p:ph type="title"/>
          </p:nvPr>
        </p:nvSpPr>
        <p:spPr>
          <a:xfrm>
            <a:off x="558414" y="0"/>
            <a:ext cx="10515600" cy="1325563"/>
          </a:xfrm>
        </p:spPr>
        <p:txBody>
          <a:bodyPr/>
          <a:lstStyle/>
          <a:p>
            <a:r>
              <a:rPr lang="es-CO" dirty="0"/>
              <a:t>Anatomía</a:t>
            </a:r>
          </a:p>
        </p:txBody>
      </p:sp>
      <p:sp>
        <p:nvSpPr>
          <p:cNvPr id="3" name="Marcador de texto 2">
            <a:extLst>
              <a:ext uri="{FF2B5EF4-FFF2-40B4-BE49-F238E27FC236}">
                <a16:creationId xmlns:a16="http://schemas.microsoft.com/office/drawing/2014/main" id="{4CE1DDF9-2F42-490E-BD3C-B71775A32BD2}"/>
              </a:ext>
            </a:extLst>
          </p:cNvPr>
          <p:cNvSpPr>
            <a:spLocks noGrp="1"/>
          </p:cNvSpPr>
          <p:nvPr>
            <p:ph type="body" idx="1"/>
          </p:nvPr>
        </p:nvSpPr>
        <p:spPr>
          <a:xfrm>
            <a:off x="5391978" y="1195942"/>
            <a:ext cx="6276330" cy="5154135"/>
          </a:xfrm>
        </p:spPr>
        <p:txBody>
          <a:bodyPr>
            <a:noAutofit/>
          </a:bodyPr>
          <a:lstStyle/>
          <a:p>
            <a:pPr algn="just">
              <a:lnSpc>
                <a:spcPct val="100000"/>
              </a:lnSpc>
            </a:pPr>
            <a:r>
              <a:rPr lang="es-MX" b="0" i="0" dirty="0">
                <a:solidFill>
                  <a:srgbClr val="142B48"/>
                </a:solidFill>
                <a:effectLst/>
                <a:latin typeface="Montserrat" panose="00000500000000000000" pitchFamily="50" charset="0"/>
              </a:rPr>
              <a:t>El corazón es un órgano muscular hueco de unos 300 gr.</a:t>
            </a:r>
            <a:endParaRPr lang="es-CO" b="0" i="0" dirty="0">
              <a:solidFill>
                <a:srgbClr val="142B48"/>
              </a:solidFill>
              <a:effectLst/>
              <a:latin typeface="Montserrat" panose="00000500000000000000" pitchFamily="50" charset="0"/>
            </a:endParaRPr>
          </a:p>
          <a:p>
            <a:pPr algn="just">
              <a:lnSpc>
                <a:spcPct val="100000"/>
              </a:lnSpc>
            </a:pPr>
            <a:r>
              <a:rPr lang="es-CO" b="0" i="0" dirty="0">
                <a:solidFill>
                  <a:srgbClr val="142B48"/>
                </a:solidFill>
                <a:effectLst/>
                <a:latin typeface="Montserrat" panose="00000500000000000000" pitchFamily="50" charset="0"/>
              </a:rPr>
              <a:t>Forma de cono invertido</a:t>
            </a:r>
            <a:r>
              <a:rPr lang="es-MX" dirty="0">
                <a:solidFill>
                  <a:srgbClr val="142B48"/>
                </a:solidFill>
                <a:latin typeface="Montserrat" panose="00000500000000000000" pitchFamily="50" charset="0"/>
              </a:rPr>
              <a:t>.</a:t>
            </a:r>
            <a:endParaRPr lang="es-MX" b="0" i="0" dirty="0">
              <a:solidFill>
                <a:srgbClr val="142B48"/>
              </a:solidFill>
              <a:effectLst/>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El vértice dirigido hacia abajo, hacia adelante y hacia la izquierda.</a:t>
            </a:r>
            <a:endParaRPr lang="es-MX" dirty="0">
              <a:solidFill>
                <a:srgbClr val="142B48"/>
              </a:solidFill>
              <a:latin typeface="Montserrat" panose="00000500000000000000" pitchFamily="50" charset="0"/>
            </a:endParaRPr>
          </a:p>
          <a:p>
            <a:pPr algn="just">
              <a:lnSpc>
                <a:spcPct val="100000"/>
              </a:lnSpc>
            </a:pPr>
            <a:r>
              <a:rPr lang="es-MX" dirty="0">
                <a:solidFill>
                  <a:srgbClr val="142B48"/>
                </a:solidFill>
                <a:latin typeface="Montserrat" panose="00000500000000000000" pitchFamily="50" charset="0"/>
              </a:rPr>
              <a:t>L</a:t>
            </a:r>
            <a:r>
              <a:rPr lang="es-MX" b="0" i="0" dirty="0">
                <a:solidFill>
                  <a:srgbClr val="142B48"/>
                </a:solidFill>
                <a:effectLst/>
                <a:latin typeface="Montserrat" panose="00000500000000000000" pitchFamily="50" charset="0"/>
              </a:rPr>
              <a:t>a base hacia arriba, que se extiende entre la segunda costilla y el quinto espacio intercostal</a:t>
            </a:r>
            <a:r>
              <a:rPr lang="es-MX" dirty="0">
                <a:solidFill>
                  <a:srgbClr val="142B48"/>
                </a:solidFill>
                <a:latin typeface="Montserrat" panose="00000500000000000000" pitchFamily="50" charset="0"/>
              </a:rPr>
              <a:t>.</a:t>
            </a:r>
          </a:p>
          <a:p>
            <a:pPr algn="just">
              <a:lnSpc>
                <a:spcPct val="100000"/>
              </a:lnSpc>
            </a:pPr>
            <a:r>
              <a:rPr lang="pt-BR" b="0" i="0" dirty="0">
                <a:solidFill>
                  <a:srgbClr val="142B48"/>
                </a:solidFill>
                <a:effectLst/>
                <a:latin typeface="Montserrat" panose="00000500000000000000" pitchFamily="50" charset="0"/>
              </a:rPr>
              <a:t> Consta de </a:t>
            </a:r>
            <a:r>
              <a:rPr lang="pt-BR" b="0" i="0" dirty="0" err="1">
                <a:solidFill>
                  <a:srgbClr val="142B48"/>
                </a:solidFill>
                <a:effectLst/>
                <a:latin typeface="Montserrat" panose="00000500000000000000" pitchFamily="50" charset="0"/>
              </a:rPr>
              <a:t>cuatro</a:t>
            </a:r>
            <a:r>
              <a:rPr lang="pt-BR" b="0" i="0" dirty="0">
                <a:solidFill>
                  <a:srgbClr val="142B48"/>
                </a:solidFill>
                <a:effectLst/>
                <a:latin typeface="Montserrat" panose="00000500000000000000" pitchFamily="50" charset="0"/>
              </a:rPr>
              <a:t> cavidades.</a:t>
            </a:r>
            <a:endParaRPr lang="es-MX" dirty="0">
              <a:solidFill>
                <a:srgbClr val="142B48"/>
              </a:solidFill>
              <a:latin typeface="Montserrat" panose="00000500000000000000" pitchFamily="50" charset="0"/>
            </a:endParaRPr>
          </a:p>
          <a:p>
            <a:pPr algn="just">
              <a:lnSpc>
                <a:spcPct val="100000"/>
              </a:lnSpc>
            </a:pPr>
            <a:r>
              <a:rPr lang="es-MX" dirty="0">
                <a:solidFill>
                  <a:srgbClr val="142B48"/>
                </a:solidFill>
                <a:latin typeface="Montserrat" panose="00000500000000000000" pitchFamily="50" charset="0"/>
              </a:rPr>
              <a:t>C</a:t>
            </a:r>
            <a:r>
              <a:rPr lang="es-MX" b="0" i="0" dirty="0">
                <a:solidFill>
                  <a:srgbClr val="142B48"/>
                </a:solidFill>
                <a:effectLst/>
                <a:latin typeface="Montserrat" panose="00000500000000000000" pitchFamily="50" charset="0"/>
              </a:rPr>
              <a:t>ada mitad del corazón, derecha e izquierda, funcionan como bombas independientes conectadas en serie.</a:t>
            </a:r>
            <a:endParaRPr lang="es-CO" dirty="0">
              <a:solidFill>
                <a:srgbClr val="142B48"/>
              </a:solidFill>
            </a:endParaRPr>
          </a:p>
        </p:txBody>
      </p:sp>
      <p:pic>
        <p:nvPicPr>
          <p:cNvPr id="5" name="Imagen 4" descr="Diagrama&#10;&#10;Descripción generada automáticamente">
            <a:extLst>
              <a:ext uri="{FF2B5EF4-FFF2-40B4-BE49-F238E27FC236}">
                <a16:creationId xmlns:a16="http://schemas.microsoft.com/office/drawing/2014/main" id="{0E850289-C313-404B-BF7C-0EAD6B8F58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513" y="1300237"/>
            <a:ext cx="4205471" cy="2632158"/>
          </a:xfrm>
          <a:prstGeom prst="rect">
            <a:avLst/>
          </a:prstGeom>
        </p:spPr>
      </p:pic>
    </p:spTree>
    <p:extLst>
      <p:ext uri="{BB962C8B-B14F-4D97-AF65-F5344CB8AC3E}">
        <p14:creationId xmlns:p14="http://schemas.microsoft.com/office/powerpoint/2010/main" val="2773865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2BF76-04B5-423A-8E0C-68B3AD06A9B5}"/>
              </a:ext>
            </a:extLst>
          </p:cNvPr>
          <p:cNvSpPr>
            <a:spLocks noGrp="1"/>
          </p:cNvSpPr>
          <p:nvPr>
            <p:ph type="title"/>
          </p:nvPr>
        </p:nvSpPr>
        <p:spPr>
          <a:xfrm>
            <a:off x="538163" y="57197"/>
            <a:ext cx="10515600" cy="1325563"/>
          </a:xfrm>
        </p:spPr>
        <p:txBody>
          <a:bodyPr/>
          <a:lstStyle/>
          <a:p>
            <a:r>
              <a:rPr lang="es-CO" dirty="0"/>
              <a:t>Potencial de acción cardíaco</a:t>
            </a:r>
          </a:p>
        </p:txBody>
      </p:sp>
      <p:sp>
        <p:nvSpPr>
          <p:cNvPr id="3" name="Marcador de texto 2">
            <a:extLst>
              <a:ext uri="{FF2B5EF4-FFF2-40B4-BE49-F238E27FC236}">
                <a16:creationId xmlns:a16="http://schemas.microsoft.com/office/drawing/2014/main" id="{F4BCFDED-5C12-406F-BAB4-8F64FB67DD77}"/>
              </a:ext>
            </a:extLst>
          </p:cNvPr>
          <p:cNvSpPr>
            <a:spLocks noGrp="1"/>
          </p:cNvSpPr>
          <p:nvPr>
            <p:ph type="body" idx="1"/>
          </p:nvPr>
        </p:nvSpPr>
        <p:spPr>
          <a:xfrm>
            <a:off x="4853403" y="1382759"/>
            <a:ext cx="7003234" cy="4989465"/>
          </a:xfrm>
        </p:spPr>
        <p:txBody>
          <a:bodyPr>
            <a:noAutofit/>
          </a:bodyPr>
          <a:lstStyle/>
          <a:p>
            <a:pPr algn="just">
              <a:lnSpc>
                <a:spcPct val="120000"/>
              </a:lnSpc>
            </a:pPr>
            <a:r>
              <a:rPr lang="es-MX" b="0" i="0" dirty="0">
                <a:solidFill>
                  <a:srgbClr val="142B48"/>
                </a:solidFill>
                <a:effectLst/>
                <a:latin typeface="Montserrat" panose="00000500000000000000" pitchFamily="50" charset="0"/>
              </a:rPr>
              <a:t>A ambos lados de la membrana lipoproteínica, que separa los medios intracelular y extracelular, existe una diferencia de potencial que se conoce como </a:t>
            </a:r>
            <a:r>
              <a:rPr lang="es-MX" b="1" i="0" dirty="0">
                <a:solidFill>
                  <a:srgbClr val="142B48"/>
                </a:solidFill>
                <a:effectLst/>
                <a:latin typeface="Montserrat" panose="00000500000000000000" pitchFamily="50" charset="0"/>
              </a:rPr>
              <a:t>potencial de membrana.</a:t>
            </a:r>
            <a:endParaRPr lang="es-MX" b="1" dirty="0">
              <a:solidFill>
                <a:srgbClr val="142B48"/>
              </a:solidFill>
              <a:latin typeface="Montserrat" panose="00000500000000000000" pitchFamily="50" charset="0"/>
            </a:endParaRPr>
          </a:p>
          <a:p>
            <a:pPr algn="just">
              <a:lnSpc>
                <a:spcPct val="120000"/>
              </a:lnSpc>
            </a:pPr>
            <a:r>
              <a:rPr lang="es-MX" dirty="0">
                <a:solidFill>
                  <a:srgbClr val="142B48"/>
                </a:solidFill>
                <a:latin typeface="Montserrat" panose="00000500000000000000" pitchFamily="50" charset="0"/>
              </a:rPr>
              <a:t>Potencial de reposo:</a:t>
            </a:r>
          </a:p>
          <a:p>
            <a:pPr lvl="1" algn="just">
              <a:lnSpc>
                <a:spcPct val="120000"/>
              </a:lnSpc>
            </a:pPr>
            <a:r>
              <a:rPr lang="es-MX" sz="1800" b="0" i="0" dirty="0">
                <a:solidFill>
                  <a:srgbClr val="142B48"/>
                </a:solidFill>
                <a:effectLst/>
                <a:latin typeface="Montserrat" panose="00000500000000000000" pitchFamily="50" charset="0"/>
              </a:rPr>
              <a:t>−80 y −90 mV en las células musculares auriculares y ventriculares,  y en el sistema de His-Purkinje.</a:t>
            </a:r>
          </a:p>
          <a:p>
            <a:pPr lvl="1" algn="just">
              <a:lnSpc>
                <a:spcPct val="120000"/>
              </a:lnSpc>
            </a:pPr>
            <a:r>
              <a:rPr lang="es-MX" sz="1800" b="0" i="0" dirty="0">
                <a:solidFill>
                  <a:srgbClr val="142B48"/>
                </a:solidFill>
                <a:effectLst/>
                <a:latin typeface="Montserrat" panose="00000500000000000000" pitchFamily="50" charset="0"/>
              </a:rPr>
              <a:t>−60 y −50 en las células de los nódulos SA y AV.</a:t>
            </a:r>
            <a:endParaRPr lang="es-MX" dirty="0">
              <a:solidFill>
                <a:srgbClr val="142B48"/>
              </a:solidFill>
              <a:latin typeface="Montserrat" panose="00000500000000000000" pitchFamily="50" charset="0"/>
            </a:endParaRPr>
          </a:p>
          <a:p>
            <a:pPr algn="just">
              <a:lnSpc>
                <a:spcPct val="120000"/>
              </a:lnSpc>
            </a:pPr>
            <a:r>
              <a:rPr lang="es-CO" b="1" dirty="0">
                <a:solidFill>
                  <a:srgbClr val="142B48"/>
                </a:solidFill>
                <a:latin typeface="Montserrat" panose="00000500000000000000" pitchFamily="50" charset="0"/>
              </a:rPr>
              <a:t>P</a:t>
            </a:r>
            <a:r>
              <a:rPr lang="es-CO" b="1" i="0" dirty="0">
                <a:solidFill>
                  <a:srgbClr val="142B48"/>
                </a:solidFill>
                <a:effectLst/>
                <a:latin typeface="Montserrat" panose="00000500000000000000" pitchFamily="50" charset="0"/>
              </a:rPr>
              <a:t>otencial umbral: </a:t>
            </a:r>
            <a:r>
              <a:rPr lang="es-MX" b="0" i="0" dirty="0">
                <a:solidFill>
                  <a:srgbClr val="142B48"/>
                </a:solidFill>
                <a:effectLst/>
                <a:latin typeface="Montserrat" panose="00000500000000000000" pitchFamily="50" charset="0"/>
              </a:rPr>
              <a:t>se aplica un pulso despolarizante, se desplaza el E</a:t>
            </a:r>
            <a:r>
              <a:rPr lang="es-MX" b="0" i="0" baseline="-25000" dirty="0">
                <a:solidFill>
                  <a:srgbClr val="142B48"/>
                </a:solidFill>
                <a:effectLst/>
                <a:latin typeface="Montserrat" panose="00000500000000000000" pitchFamily="50" charset="0"/>
              </a:rPr>
              <a:t>m</a:t>
            </a:r>
            <a:r>
              <a:rPr lang="es-MX" b="0" i="0" dirty="0">
                <a:solidFill>
                  <a:srgbClr val="142B48"/>
                </a:solidFill>
                <a:effectLst/>
                <a:latin typeface="Montserrat" panose="00000500000000000000" pitchFamily="50" charset="0"/>
              </a:rPr>
              <a:t> hacia valores menos negativos si se alcanza un determinado nivel. </a:t>
            </a:r>
            <a:endParaRPr lang="es-CO" dirty="0">
              <a:solidFill>
                <a:srgbClr val="142B48"/>
              </a:solidFill>
            </a:endParaRPr>
          </a:p>
        </p:txBody>
      </p:sp>
      <p:pic>
        <p:nvPicPr>
          <p:cNvPr id="4" name="Imagen 3">
            <a:extLst>
              <a:ext uri="{FF2B5EF4-FFF2-40B4-BE49-F238E27FC236}">
                <a16:creationId xmlns:a16="http://schemas.microsoft.com/office/drawing/2014/main" id="{5CD5874A-5A73-404D-90DC-230C3FCEC0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075941"/>
            <a:ext cx="3715166" cy="2801692"/>
          </a:xfrm>
          <a:prstGeom prst="rect">
            <a:avLst/>
          </a:prstGeom>
        </p:spPr>
      </p:pic>
    </p:spTree>
    <p:extLst>
      <p:ext uri="{BB962C8B-B14F-4D97-AF65-F5344CB8AC3E}">
        <p14:creationId xmlns:p14="http://schemas.microsoft.com/office/powerpoint/2010/main" val="3082151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A0CCA-7CC3-482D-96BB-D80B7197EA75}"/>
              </a:ext>
            </a:extLst>
          </p:cNvPr>
          <p:cNvSpPr>
            <a:spLocks noGrp="1"/>
          </p:cNvSpPr>
          <p:nvPr>
            <p:ph type="title"/>
          </p:nvPr>
        </p:nvSpPr>
        <p:spPr>
          <a:xfrm>
            <a:off x="509587" y="37522"/>
            <a:ext cx="10515600" cy="1325563"/>
          </a:xfrm>
        </p:spPr>
        <p:txBody>
          <a:bodyPr/>
          <a:lstStyle/>
          <a:p>
            <a:r>
              <a:rPr lang="es-CO" dirty="0"/>
              <a:t>Potenciales de acción </a:t>
            </a:r>
          </a:p>
        </p:txBody>
      </p:sp>
      <p:pic>
        <p:nvPicPr>
          <p:cNvPr id="5" name="Imagen 4" descr="Pantalla de computadora con números&#10;&#10;Descripción generada automáticamente con confianza media">
            <a:extLst>
              <a:ext uri="{FF2B5EF4-FFF2-40B4-BE49-F238E27FC236}">
                <a16:creationId xmlns:a16="http://schemas.microsoft.com/office/drawing/2014/main" id="{E0B84F67-5B19-4692-8218-E9F06DBC71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26816" y="1908415"/>
            <a:ext cx="7150038" cy="3968970"/>
          </a:xfrm>
          <a:prstGeom prst="rect">
            <a:avLst/>
          </a:prstGeom>
        </p:spPr>
      </p:pic>
    </p:spTree>
    <p:extLst>
      <p:ext uri="{BB962C8B-B14F-4D97-AF65-F5344CB8AC3E}">
        <p14:creationId xmlns:p14="http://schemas.microsoft.com/office/powerpoint/2010/main" val="719665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31A12-497A-4553-AB7A-0D166AA0AAC4}"/>
              </a:ext>
            </a:extLst>
          </p:cNvPr>
          <p:cNvSpPr>
            <a:spLocks noGrp="1"/>
          </p:cNvSpPr>
          <p:nvPr>
            <p:ph type="title"/>
          </p:nvPr>
        </p:nvSpPr>
        <p:spPr>
          <a:xfrm>
            <a:off x="509588" y="21115"/>
            <a:ext cx="10515600" cy="1325563"/>
          </a:xfrm>
        </p:spPr>
        <p:txBody>
          <a:bodyPr/>
          <a:lstStyle/>
          <a:p>
            <a:r>
              <a:rPr lang="es-CO" dirty="0"/>
              <a:t>Mecanismos iónicos</a:t>
            </a:r>
          </a:p>
        </p:txBody>
      </p:sp>
      <p:sp>
        <p:nvSpPr>
          <p:cNvPr id="3" name="Marcador de texto 2">
            <a:extLst>
              <a:ext uri="{FF2B5EF4-FFF2-40B4-BE49-F238E27FC236}">
                <a16:creationId xmlns:a16="http://schemas.microsoft.com/office/drawing/2014/main" id="{95F3B093-FA96-4709-B4C7-4DDD85AA0B49}"/>
              </a:ext>
            </a:extLst>
          </p:cNvPr>
          <p:cNvSpPr>
            <a:spLocks noGrp="1"/>
          </p:cNvSpPr>
          <p:nvPr>
            <p:ph type="body" idx="1"/>
          </p:nvPr>
        </p:nvSpPr>
        <p:spPr>
          <a:xfrm>
            <a:off x="4920490" y="1253331"/>
            <a:ext cx="6761922" cy="4351338"/>
          </a:xfrm>
        </p:spPr>
        <p:txBody>
          <a:bodyPr>
            <a:noAutofit/>
          </a:bodyPr>
          <a:lstStyle/>
          <a:p>
            <a:pPr algn="just">
              <a:lnSpc>
                <a:spcPct val="110000"/>
              </a:lnSpc>
            </a:pPr>
            <a:r>
              <a:rPr lang="es-MX" b="1" i="0" dirty="0">
                <a:solidFill>
                  <a:srgbClr val="142B48"/>
                </a:solidFill>
                <a:effectLst/>
                <a:latin typeface="Montserrat" panose="00000500000000000000" pitchFamily="50" charset="0"/>
              </a:rPr>
              <a:t>Fase 0:</a:t>
            </a:r>
            <a:r>
              <a:rPr lang="es-MX" b="0" i="0" dirty="0">
                <a:solidFill>
                  <a:srgbClr val="142B48"/>
                </a:solidFill>
                <a:effectLst/>
                <a:latin typeface="Montserrat" panose="00000500000000000000" pitchFamily="50" charset="0"/>
              </a:rPr>
              <a:t>  debida a la activación-apertura de canales de Na</a:t>
            </a:r>
            <a:r>
              <a:rPr lang="es-MX" b="0" i="0" baseline="30000" dirty="0">
                <a:solidFill>
                  <a:srgbClr val="142B48"/>
                </a:solidFill>
                <a:effectLst/>
                <a:latin typeface="Montserrat" panose="00000500000000000000" pitchFamily="50" charset="0"/>
              </a:rPr>
              <a:t>+</a:t>
            </a:r>
            <a:r>
              <a:rPr lang="es-MX" b="0" i="0" dirty="0">
                <a:solidFill>
                  <a:srgbClr val="142B48"/>
                </a:solidFill>
                <a:effectLst/>
                <a:latin typeface="Montserrat" panose="00000500000000000000" pitchFamily="50" charset="0"/>
              </a:rPr>
              <a:t> voltaje-dependientes</a:t>
            </a:r>
            <a:r>
              <a:rPr lang="es-MX" dirty="0">
                <a:solidFill>
                  <a:srgbClr val="142B48"/>
                </a:solidFill>
                <a:latin typeface="Montserrat" panose="00000500000000000000" pitchFamily="50" charset="0"/>
              </a:rPr>
              <a:t>:</a:t>
            </a:r>
          </a:p>
          <a:p>
            <a:pPr lvl="1" algn="just">
              <a:lnSpc>
                <a:spcPct val="110000"/>
              </a:lnSpc>
              <a:buFont typeface="Wingdings" pitchFamily="2" charset="2"/>
              <a:buChar char="§"/>
            </a:pPr>
            <a:r>
              <a:rPr lang="es-MX" sz="1800" b="0" i="0" dirty="0">
                <a:solidFill>
                  <a:srgbClr val="142B48"/>
                </a:solidFill>
                <a:effectLst/>
                <a:latin typeface="Montserrat" panose="00000500000000000000" pitchFamily="50" charset="0"/>
              </a:rPr>
              <a:t>La entrada de </a:t>
            </a:r>
            <a:r>
              <a:rPr lang="es-MX" sz="1800" b="0" i="0" dirty="0" err="1">
                <a:solidFill>
                  <a:srgbClr val="142B48"/>
                </a:solidFill>
                <a:effectLst/>
                <a:latin typeface="Montserrat" panose="00000500000000000000" pitchFamily="50" charset="0"/>
              </a:rPr>
              <a:t>Na</a:t>
            </a:r>
            <a:r>
              <a:rPr lang="es-MX" sz="1800" b="0" i="0" baseline="30000" dirty="0">
                <a:solidFill>
                  <a:srgbClr val="142B48"/>
                </a:solidFill>
                <a:effectLst/>
                <a:latin typeface="Montserrat" panose="00000500000000000000" pitchFamily="50" charset="0"/>
              </a:rPr>
              <a:t>+</a:t>
            </a:r>
            <a:r>
              <a:rPr lang="es-MX" sz="1800" b="0" i="0" dirty="0">
                <a:solidFill>
                  <a:srgbClr val="142B48"/>
                </a:solidFill>
                <a:effectLst/>
                <a:latin typeface="Montserrat" panose="00000500000000000000" pitchFamily="50" charset="0"/>
              </a:rPr>
              <a:t> al interior celular a favor de su gradiente electroquímico genera la corriente rápida de entrada de </a:t>
            </a:r>
            <a:r>
              <a:rPr lang="es-MX" sz="1800" b="0" i="0" dirty="0" err="1">
                <a:solidFill>
                  <a:srgbClr val="142B48"/>
                </a:solidFill>
                <a:effectLst/>
                <a:latin typeface="Montserrat" panose="00000500000000000000" pitchFamily="50" charset="0"/>
              </a:rPr>
              <a:t>Na</a:t>
            </a:r>
            <a:r>
              <a:rPr lang="es-MX" sz="1800" b="0" i="0" baseline="30000" dirty="0" err="1">
                <a:solidFill>
                  <a:srgbClr val="142B48"/>
                </a:solidFill>
                <a:effectLst/>
                <a:latin typeface="Montserrat" panose="00000500000000000000" pitchFamily="50" charset="0"/>
              </a:rPr>
              <a:t>+</a:t>
            </a:r>
            <a:r>
              <a:rPr lang="es-MX" sz="1800" b="0" i="0" dirty="0" err="1">
                <a:solidFill>
                  <a:srgbClr val="142B48"/>
                </a:solidFill>
                <a:effectLst/>
                <a:latin typeface="Montserrat" panose="00000500000000000000" pitchFamily="50" charset="0"/>
              </a:rPr>
              <a:t>que</a:t>
            </a:r>
            <a:r>
              <a:rPr lang="es-MX" sz="1800" b="0" i="0" dirty="0">
                <a:solidFill>
                  <a:srgbClr val="142B48"/>
                </a:solidFill>
                <a:effectLst/>
                <a:latin typeface="Montserrat" panose="00000500000000000000" pitchFamily="50" charset="0"/>
              </a:rPr>
              <a:t> despolariza rápidamente hasta un valor de ≈+30 </a:t>
            </a:r>
            <a:r>
              <a:rPr lang="es-MX" sz="1800" b="0" i="0" dirty="0" err="1">
                <a:solidFill>
                  <a:srgbClr val="142B48"/>
                </a:solidFill>
                <a:effectLst/>
                <a:latin typeface="Montserrat" panose="00000500000000000000" pitchFamily="50" charset="0"/>
              </a:rPr>
              <a:t>mV</a:t>
            </a:r>
            <a:endParaRPr lang="es-MX" sz="1800" b="0" i="0" dirty="0">
              <a:solidFill>
                <a:srgbClr val="142B48"/>
              </a:solidFill>
              <a:effectLst/>
              <a:latin typeface="Montserrat" panose="00000500000000000000" pitchFamily="50" charset="0"/>
            </a:endParaRPr>
          </a:p>
          <a:p>
            <a:pPr algn="just">
              <a:lnSpc>
                <a:spcPct val="110000"/>
              </a:lnSpc>
            </a:pPr>
            <a:r>
              <a:rPr lang="es-MX" b="1" dirty="0">
                <a:solidFill>
                  <a:srgbClr val="142B48"/>
                </a:solidFill>
                <a:latin typeface="Montserrat" panose="00000500000000000000" pitchFamily="50" charset="0"/>
              </a:rPr>
              <a:t>Fase 1: </a:t>
            </a:r>
            <a:r>
              <a:rPr lang="es-MX" dirty="0">
                <a:solidFill>
                  <a:srgbClr val="142B48"/>
                </a:solidFill>
                <a:latin typeface="Montserrat" panose="00000500000000000000" pitchFamily="50" charset="0"/>
              </a:rPr>
              <a:t>s</a:t>
            </a:r>
            <a:r>
              <a:rPr lang="es-MX" b="0" i="0" dirty="0">
                <a:solidFill>
                  <a:srgbClr val="142B48"/>
                </a:solidFill>
                <a:effectLst/>
                <a:latin typeface="Montserrat" panose="00000500000000000000" pitchFamily="50" charset="0"/>
              </a:rPr>
              <a:t>e produce una repolarización rápida, breve y parcial, que es consecuencia de la inactivación de la I</a:t>
            </a:r>
            <a:r>
              <a:rPr lang="es-MX" b="0" i="0" baseline="-25000" dirty="0">
                <a:solidFill>
                  <a:srgbClr val="142B48"/>
                </a:solidFill>
                <a:effectLst/>
                <a:latin typeface="Montserrat" panose="00000500000000000000" pitchFamily="50" charset="0"/>
              </a:rPr>
              <a:t>Na</a:t>
            </a:r>
            <a:r>
              <a:rPr lang="es-MX" b="0" i="0" dirty="0">
                <a:solidFill>
                  <a:srgbClr val="142B48"/>
                </a:solidFill>
                <a:effectLst/>
                <a:latin typeface="Montserrat" panose="00000500000000000000" pitchFamily="50" charset="0"/>
              </a:rPr>
              <a:t> y de la rápida activación de dos corrientes de salida de K</a:t>
            </a:r>
            <a:r>
              <a:rPr lang="es-MX" b="0" i="0" baseline="30000" dirty="0">
                <a:solidFill>
                  <a:srgbClr val="142B48"/>
                </a:solidFill>
                <a:effectLst/>
                <a:latin typeface="Montserrat" panose="00000500000000000000" pitchFamily="50" charset="0"/>
              </a:rPr>
              <a:t>+</a:t>
            </a:r>
            <a:r>
              <a:rPr lang="es-MX" b="0" i="0" dirty="0">
                <a:solidFill>
                  <a:srgbClr val="142B48"/>
                </a:solidFill>
                <a:effectLst/>
                <a:latin typeface="Montserrat" panose="00000500000000000000" pitchFamily="50" charset="0"/>
              </a:rPr>
              <a:t>:</a:t>
            </a:r>
          </a:p>
          <a:p>
            <a:pPr lvl="1" algn="just">
              <a:lnSpc>
                <a:spcPct val="110000"/>
              </a:lnSpc>
              <a:buFont typeface="Wingdings" pitchFamily="2" charset="2"/>
              <a:buChar char="§"/>
            </a:pPr>
            <a:r>
              <a:rPr lang="es-MX" sz="1800" dirty="0">
                <a:solidFill>
                  <a:srgbClr val="142B48"/>
                </a:solidFill>
                <a:latin typeface="Montserrat" panose="00000500000000000000" pitchFamily="50" charset="0"/>
              </a:rPr>
              <a:t>L</a:t>
            </a:r>
            <a:r>
              <a:rPr lang="es-MX" sz="1800" b="0" i="0" dirty="0">
                <a:solidFill>
                  <a:srgbClr val="142B48"/>
                </a:solidFill>
                <a:effectLst/>
                <a:latin typeface="Montserrat" panose="00000500000000000000" pitchFamily="50" charset="0"/>
              </a:rPr>
              <a:t>a corriente transitoria (I</a:t>
            </a:r>
            <a:r>
              <a:rPr lang="es-MX" sz="1800" b="0" i="0" baseline="-25000" dirty="0">
                <a:solidFill>
                  <a:srgbClr val="142B48"/>
                </a:solidFill>
                <a:effectLst/>
                <a:latin typeface="Montserrat" panose="00000500000000000000" pitchFamily="50" charset="0"/>
              </a:rPr>
              <a:t>to</a:t>
            </a:r>
            <a:r>
              <a:rPr lang="es-MX" sz="1800" b="0" i="0" dirty="0">
                <a:solidFill>
                  <a:srgbClr val="142B48"/>
                </a:solidFill>
                <a:effectLst/>
                <a:latin typeface="Montserrat" panose="00000500000000000000" pitchFamily="50" charset="0"/>
              </a:rPr>
              <a:t>), presente en los miocitos auriculares y ventriculares.</a:t>
            </a:r>
            <a:endParaRPr lang="es-MX" sz="1800" dirty="0">
              <a:solidFill>
                <a:srgbClr val="142B48"/>
              </a:solidFill>
              <a:latin typeface="Montserrat" panose="00000500000000000000" pitchFamily="50" charset="0"/>
            </a:endParaRPr>
          </a:p>
          <a:p>
            <a:pPr lvl="1" algn="just">
              <a:lnSpc>
                <a:spcPct val="110000"/>
              </a:lnSpc>
              <a:buFont typeface="Wingdings" pitchFamily="2" charset="2"/>
              <a:buChar char="§"/>
            </a:pPr>
            <a:r>
              <a:rPr lang="es-MX" sz="1800" dirty="0">
                <a:solidFill>
                  <a:srgbClr val="142B48"/>
                </a:solidFill>
                <a:latin typeface="Montserrat" panose="00000500000000000000" pitchFamily="50" charset="0"/>
              </a:rPr>
              <a:t>E</a:t>
            </a:r>
            <a:r>
              <a:rPr lang="es-MX" sz="1800" b="0" i="0" dirty="0">
                <a:solidFill>
                  <a:srgbClr val="142B48"/>
                </a:solidFill>
                <a:effectLst/>
                <a:latin typeface="Montserrat" panose="00000500000000000000" pitchFamily="50" charset="0"/>
              </a:rPr>
              <a:t>l componente ultrarrápido de la corriente rectificadora tardía (I</a:t>
            </a:r>
            <a:r>
              <a:rPr lang="es-MX" sz="1800" b="0" i="0" baseline="-25000" dirty="0">
                <a:solidFill>
                  <a:srgbClr val="142B48"/>
                </a:solidFill>
                <a:effectLst/>
                <a:latin typeface="Montserrat" panose="00000500000000000000" pitchFamily="50" charset="0"/>
              </a:rPr>
              <a:t>Kur</a:t>
            </a:r>
            <a:r>
              <a:rPr lang="es-MX" sz="1800" b="0" i="0" dirty="0">
                <a:solidFill>
                  <a:srgbClr val="142B48"/>
                </a:solidFill>
                <a:effectLst/>
                <a:latin typeface="Montserrat" panose="00000500000000000000" pitchFamily="50" charset="0"/>
              </a:rPr>
              <a:t>), presente solo en las aurículas.</a:t>
            </a:r>
            <a:endParaRPr lang="es-CO" sz="1800" dirty="0">
              <a:solidFill>
                <a:srgbClr val="142B48"/>
              </a:solidFill>
            </a:endParaRPr>
          </a:p>
        </p:txBody>
      </p:sp>
      <p:pic>
        <p:nvPicPr>
          <p:cNvPr id="5" name="Imagen 4" descr="Gráfico&#10;&#10;Descripción generada automáticamente con confianza baja">
            <a:extLst>
              <a:ext uri="{FF2B5EF4-FFF2-40B4-BE49-F238E27FC236}">
                <a16:creationId xmlns:a16="http://schemas.microsoft.com/office/drawing/2014/main" id="{A68023D5-04AC-400C-9BE4-96956534A2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2367" y="1160710"/>
            <a:ext cx="3112513" cy="2798269"/>
          </a:xfrm>
          <a:prstGeom prst="rect">
            <a:avLst/>
          </a:prstGeom>
        </p:spPr>
      </p:pic>
      <p:sp>
        <p:nvSpPr>
          <p:cNvPr id="4" name="Elipse 3">
            <a:extLst>
              <a:ext uri="{FF2B5EF4-FFF2-40B4-BE49-F238E27FC236}">
                <a16:creationId xmlns:a16="http://schemas.microsoft.com/office/drawing/2014/main" id="{D19BE467-9DEA-4128-B8C5-D52599890324}"/>
              </a:ext>
            </a:extLst>
          </p:cNvPr>
          <p:cNvSpPr/>
          <p:nvPr/>
        </p:nvSpPr>
        <p:spPr>
          <a:xfrm>
            <a:off x="1012367" y="1295647"/>
            <a:ext cx="1013684" cy="7755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Elipse 5">
            <a:extLst>
              <a:ext uri="{FF2B5EF4-FFF2-40B4-BE49-F238E27FC236}">
                <a16:creationId xmlns:a16="http://schemas.microsoft.com/office/drawing/2014/main" id="{EEA5E069-50CF-430F-92EB-56DA5FBEDB96}"/>
              </a:ext>
            </a:extLst>
          </p:cNvPr>
          <p:cNvSpPr/>
          <p:nvPr/>
        </p:nvSpPr>
        <p:spPr>
          <a:xfrm>
            <a:off x="1012367" y="2399653"/>
            <a:ext cx="818375" cy="4993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53323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40191-D707-4EB0-A412-346D90E006F5}"/>
              </a:ext>
            </a:extLst>
          </p:cNvPr>
          <p:cNvSpPr>
            <a:spLocks noGrp="1"/>
          </p:cNvSpPr>
          <p:nvPr>
            <p:ph type="title"/>
          </p:nvPr>
        </p:nvSpPr>
        <p:spPr>
          <a:xfrm>
            <a:off x="409575" y="29675"/>
            <a:ext cx="10515600" cy="1325563"/>
          </a:xfrm>
        </p:spPr>
        <p:txBody>
          <a:bodyPr/>
          <a:lstStyle/>
          <a:p>
            <a:r>
              <a:rPr lang="es-CO" dirty="0"/>
              <a:t>Fase 2</a:t>
            </a:r>
          </a:p>
        </p:txBody>
      </p:sp>
      <p:sp>
        <p:nvSpPr>
          <p:cNvPr id="3" name="Marcador de texto 2">
            <a:extLst>
              <a:ext uri="{FF2B5EF4-FFF2-40B4-BE49-F238E27FC236}">
                <a16:creationId xmlns:a16="http://schemas.microsoft.com/office/drawing/2014/main" id="{25AD9C71-2886-4164-990B-4F9F8A0B595C}"/>
              </a:ext>
            </a:extLst>
          </p:cNvPr>
          <p:cNvSpPr>
            <a:spLocks noGrp="1"/>
          </p:cNvSpPr>
          <p:nvPr>
            <p:ph type="body" idx="1"/>
          </p:nvPr>
        </p:nvSpPr>
        <p:spPr>
          <a:xfrm>
            <a:off x="4910726" y="1369846"/>
            <a:ext cx="6761922" cy="4806327"/>
          </a:xfrm>
        </p:spPr>
        <p:txBody>
          <a:bodyPr>
            <a:normAutofit lnSpcReduction="10000"/>
          </a:bodyPr>
          <a:lstStyle/>
          <a:p>
            <a:pPr marL="114300" indent="0" algn="just">
              <a:lnSpc>
                <a:spcPct val="120000"/>
              </a:lnSpc>
              <a:buNone/>
            </a:pPr>
            <a:r>
              <a:rPr lang="es-CO" dirty="0">
                <a:solidFill>
                  <a:srgbClr val="142B48"/>
                </a:solidFill>
              </a:rPr>
              <a:t>Se debe a :</a:t>
            </a:r>
          </a:p>
          <a:p>
            <a:pPr algn="just">
              <a:lnSpc>
                <a:spcPct val="120000"/>
              </a:lnSpc>
            </a:pPr>
            <a:r>
              <a:rPr lang="es-MX" dirty="0">
                <a:solidFill>
                  <a:srgbClr val="142B48"/>
                </a:solidFill>
                <a:latin typeface="Montserrat" panose="00000500000000000000" pitchFamily="50" charset="0"/>
              </a:rPr>
              <a:t>L</a:t>
            </a:r>
            <a:r>
              <a:rPr lang="es-MX" b="0" i="0" dirty="0">
                <a:solidFill>
                  <a:srgbClr val="142B48"/>
                </a:solidFill>
                <a:effectLst/>
                <a:latin typeface="Montserrat" panose="00000500000000000000" pitchFamily="50" charset="0"/>
              </a:rPr>
              <a:t>a activación de la corriente lenta de entrada de Ca</a:t>
            </a:r>
            <a:r>
              <a:rPr lang="es-MX" b="0" i="0" baseline="30000" dirty="0">
                <a:solidFill>
                  <a:srgbClr val="142B48"/>
                </a:solidFill>
                <a:effectLst/>
                <a:latin typeface="Montserrat" panose="00000500000000000000" pitchFamily="50" charset="0"/>
              </a:rPr>
              <a:t>2+</a:t>
            </a:r>
            <a:r>
              <a:rPr lang="es-MX" b="0" i="0" dirty="0">
                <a:solidFill>
                  <a:srgbClr val="142B48"/>
                </a:solidFill>
                <a:effectLst/>
                <a:latin typeface="Montserrat" panose="00000500000000000000" pitchFamily="50" charset="0"/>
              </a:rPr>
              <a:t> a través de los canales tipo L (I</a:t>
            </a:r>
            <a:r>
              <a:rPr lang="es-MX" b="0" i="0" baseline="-25000" dirty="0">
                <a:solidFill>
                  <a:srgbClr val="142B48"/>
                </a:solidFill>
                <a:effectLst/>
                <a:latin typeface="Montserrat" panose="00000500000000000000" pitchFamily="50" charset="0"/>
              </a:rPr>
              <a:t>Ca</a:t>
            </a:r>
            <a:r>
              <a:rPr lang="es-MX" b="0" i="0" dirty="0">
                <a:solidFill>
                  <a:srgbClr val="142B48"/>
                </a:solidFill>
                <a:effectLst/>
                <a:latin typeface="Montserrat" panose="00000500000000000000" pitchFamily="50" charset="0"/>
              </a:rPr>
              <a:t>), que se produce cuando la membrana se despolariza a valores positivos a −35 mV. </a:t>
            </a:r>
          </a:p>
          <a:p>
            <a:pPr algn="just">
              <a:lnSpc>
                <a:spcPct val="120000"/>
              </a:lnSpc>
            </a:pPr>
            <a:r>
              <a:rPr lang="es-MX" b="0" i="0" dirty="0">
                <a:solidFill>
                  <a:srgbClr val="142B48"/>
                </a:solidFill>
                <a:effectLst/>
                <a:latin typeface="Montserrat" panose="00000500000000000000" pitchFamily="50" charset="0"/>
              </a:rPr>
              <a:t>La activación de la corriente lenta de entrada de Na</a:t>
            </a:r>
            <a:r>
              <a:rPr lang="es-MX" b="0" i="0" baseline="30000" dirty="0">
                <a:solidFill>
                  <a:srgbClr val="142B48"/>
                </a:solidFill>
                <a:effectLst/>
                <a:latin typeface="Montserrat" panose="00000500000000000000" pitchFamily="50" charset="0"/>
              </a:rPr>
              <a:t>+</a:t>
            </a:r>
            <a:r>
              <a:rPr lang="es-MX" b="0" i="0" dirty="0">
                <a:solidFill>
                  <a:srgbClr val="142B48"/>
                </a:solidFill>
                <a:effectLst/>
                <a:latin typeface="Montserrat" panose="00000500000000000000" pitchFamily="50" charset="0"/>
              </a:rPr>
              <a:t> (I</a:t>
            </a:r>
            <a:r>
              <a:rPr lang="es-MX" b="0" i="0" baseline="-25000" dirty="0">
                <a:solidFill>
                  <a:srgbClr val="142B48"/>
                </a:solidFill>
                <a:effectLst/>
                <a:latin typeface="Montserrat" panose="00000500000000000000" pitchFamily="50" charset="0"/>
              </a:rPr>
              <a:t>NaL</a:t>
            </a:r>
            <a:r>
              <a:rPr lang="es-MX" b="0" i="0" dirty="0">
                <a:solidFill>
                  <a:srgbClr val="142B48"/>
                </a:solidFill>
                <a:effectLst/>
                <a:latin typeface="Montserrat" panose="00000500000000000000" pitchFamily="50" charset="0"/>
              </a:rPr>
              <a:t>). Aunque la mayoría de los canales de Na</a:t>
            </a:r>
            <a:r>
              <a:rPr lang="es-MX" b="0" i="0" baseline="30000" dirty="0">
                <a:solidFill>
                  <a:srgbClr val="142B48"/>
                </a:solidFill>
                <a:effectLst/>
                <a:latin typeface="Montserrat" panose="00000500000000000000" pitchFamily="50" charset="0"/>
              </a:rPr>
              <a:t>+</a:t>
            </a:r>
            <a:r>
              <a:rPr lang="es-MX" b="0" i="0" dirty="0">
                <a:solidFill>
                  <a:srgbClr val="142B48"/>
                </a:solidFill>
                <a:effectLst/>
                <a:latin typeface="Montserrat" panose="00000500000000000000" pitchFamily="50" charset="0"/>
              </a:rPr>
              <a:t> se inactivan con rapidez (1–3 mseg), un pequeño porcentaje de estos se inactiva mucho más lentamente, lo que da lugar a la I</a:t>
            </a:r>
            <a:r>
              <a:rPr lang="es-MX" b="0" i="0" baseline="-25000" dirty="0">
                <a:solidFill>
                  <a:srgbClr val="142B48"/>
                </a:solidFill>
                <a:effectLst/>
                <a:latin typeface="Montserrat" panose="00000500000000000000" pitchFamily="50" charset="0"/>
              </a:rPr>
              <a:t>NaL</a:t>
            </a:r>
            <a:r>
              <a:rPr lang="es-MX" b="0" i="0" dirty="0">
                <a:solidFill>
                  <a:srgbClr val="142B48"/>
                </a:solidFill>
                <a:effectLst/>
                <a:latin typeface="Montserrat" panose="00000500000000000000" pitchFamily="50" charset="0"/>
              </a:rPr>
              <a:t> que persiste durante las fases 1 y 2 del potencial de acción cardíaco.</a:t>
            </a:r>
            <a:endParaRPr lang="es-CO" dirty="0">
              <a:solidFill>
                <a:srgbClr val="142B48"/>
              </a:solidFill>
            </a:endParaRPr>
          </a:p>
        </p:txBody>
      </p:sp>
      <p:pic>
        <p:nvPicPr>
          <p:cNvPr id="5" name="Imagen 4" descr="Gráfico&#10;&#10;Descripción generada automáticamente con confianza baja">
            <a:extLst>
              <a:ext uri="{FF2B5EF4-FFF2-40B4-BE49-F238E27FC236}">
                <a16:creationId xmlns:a16="http://schemas.microsoft.com/office/drawing/2014/main" id="{F9A3A501-B5DB-4667-8A8B-46086DB486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6825" y="1252306"/>
            <a:ext cx="2786651" cy="2505306"/>
          </a:xfrm>
          <a:prstGeom prst="rect">
            <a:avLst/>
          </a:prstGeom>
        </p:spPr>
      </p:pic>
      <p:sp>
        <p:nvSpPr>
          <p:cNvPr id="4" name="Elipse 3">
            <a:extLst>
              <a:ext uri="{FF2B5EF4-FFF2-40B4-BE49-F238E27FC236}">
                <a16:creationId xmlns:a16="http://schemas.microsoft.com/office/drawing/2014/main" id="{623640DD-ABD5-450A-9538-977DFC1589DC}"/>
              </a:ext>
            </a:extLst>
          </p:cNvPr>
          <p:cNvSpPr/>
          <p:nvPr/>
        </p:nvSpPr>
        <p:spPr>
          <a:xfrm>
            <a:off x="1988827" y="1447614"/>
            <a:ext cx="862465" cy="5592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572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79CA86-7F1E-465A-803E-B08C39DEAAA3}"/>
              </a:ext>
            </a:extLst>
          </p:cNvPr>
          <p:cNvSpPr>
            <a:spLocks noGrp="1"/>
          </p:cNvSpPr>
          <p:nvPr>
            <p:ph type="title"/>
          </p:nvPr>
        </p:nvSpPr>
        <p:spPr>
          <a:xfrm>
            <a:off x="552450" y="43361"/>
            <a:ext cx="10515600" cy="1325563"/>
          </a:xfrm>
        </p:spPr>
        <p:txBody>
          <a:bodyPr/>
          <a:lstStyle/>
          <a:p>
            <a:r>
              <a:rPr lang="es-CO" dirty="0"/>
              <a:t>Fase 3</a:t>
            </a:r>
          </a:p>
        </p:txBody>
      </p:sp>
      <p:sp>
        <p:nvSpPr>
          <p:cNvPr id="3" name="Marcador de texto 2">
            <a:extLst>
              <a:ext uri="{FF2B5EF4-FFF2-40B4-BE49-F238E27FC236}">
                <a16:creationId xmlns:a16="http://schemas.microsoft.com/office/drawing/2014/main" id="{04F983BF-6A3D-45C9-ACA3-1B9D0144BE8A}"/>
              </a:ext>
            </a:extLst>
          </p:cNvPr>
          <p:cNvSpPr>
            <a:spLocks noGrp="1"/>
          </p:cNvSpPr>
          <p:nvPr>
            <p:ph type="body" idx="1"/>
          </p:nvPr>
        </p:nvSpPr>
        <p:spPr>
          <a:xfrm>
            <a:off x="4786171" y="1011406"/>
            <a:ext cx="7066722" cy="5523208"/>
          </a:xfrm>
        </p:spPr>
        <p:txBody>
          <a:bodyPr>
            <a:noAutofit/>
          </a:bodyPr>
          <a:lstStyle/>
          <a:p>
            <a:pPr algn="just">
              <a:lnSpc>
                <a:spcPct val="100000"/>
              </a:lnSpc>
            </a:pPr>
            <a:r>
              <a:rPr lang="es-MX" dirty="0">
                <a:solidFill>
                  <a:srgbClr val="142B48"/>
                </a:solidFill>
                <a:latin typeface="Montserrat" panose="00000500000000000000" pitchFamily="50" charset="0"/>
              </a:rPr>
              <a:t>L</a:t>
            </a:r>
            <a:r>
              <a:rPr lang="es-MX" b="0" i="0" dirty="0">
                <a:solidFill>
                  <a:srgbClr val="142B48"/>
                </a:solidFill>
                <a:effectLst/>
                <a:latin typeface="Montserrat" panose="00000500000000000000" pitchFamily="50" charset="0"/>
              </a:rPr>
              <a:t>a repolarización se acelera como consecuencia de la inactivación-cierre de los canales que generan la I</a:t>
            </a:r>
            <a:r>
              <a:rPr lang="es-MX" b="0" i="0" baseline="-25000" dirty="0">
                <a:solidFill>
                  <a:srgbClr val="142B48"/>
                </a:solidFill>
                <a:effectLst/>
                <a:latin typeface="Montserrat" panose="00000500000000000000" pitchFamily="50" charset="0"/>
              </a:rPr>
              <a:t>Ca</a:t>
            </a:r>
            <a:r>
              <a:rPr lang="es-MX" b="0" i="0" dirty="0">
                <a:solidFill>
                  <a:srgbClr val="142B48"/>
                </a:solidFill>
                <a:effectLst/>
                <a:latin typeface="Montserrat" panose="00000500000000000000" pitchFamily="50" charset="0"/>
              </a:rPr>
              <a:t> y la I</a:t>
            </a:r>
            <a:r>
              <a:rPr lang="es-MX" b="0" i="0" baseline="-25000" dirty="0">
                <a:solidFill>
                  <a:srgbClr val="142B48"/>
                </a:solidFill>
                <a:effectLst/>
                <a:latin typeface="Montserrat" panose="00000500000000000000" pitchFamily="50" charset="0"/>
              </a:rPr>
              <a:t>NaL,</a:t>
            </a:r>
            <a:r>
              <a:rPr lang="es-MX" b="0" i="0" dirty="0">
                <a:solidFill>
                  <a:srgbClr val="142B48"/>
                </a:solidFill>
                <a:effectLst/>
                <a:latin typeface="Montserrat" panose="00000500000000000000" pitchFamily="50" charset="0"/>
              </a:rPr>
              <a:t> y la activación-apertura de distintos canales que facilitan la salida de K</a:t>
            </a:r>
            <a:r>
              <a:rPr lang="es-MX" b="0" i="0" baseline="30000" dirty="0">
                <a:solidFill>
                  <a:srgbClr val="142B48"/>
                </a:solidFill>
                <a:effectLst/>
                <a:latin typeface="Montserrat" panose="00000500000000000000" pitchFamily="50" charset="0"/>
              </a:rPr>
              <a:t>+.</a:t>
            </a:r>
            <a:endParaRPr lang="es-MX" baseline="30000"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La activación de estas corrientes de salida de K</a:t>
            </a:r>
            <a:r>
              <a:rPr lang="es-MX" b="0" i="0" baseline="30000" dirty="0">
                <a:solidFill>
                  <a:srgbClr val="142B48"/>
                </a:solidFill>
                <a:effectLst/>
                <a:latin typeface="Montserrat" panose="00000500000000000000" pitchFamily="50" charset="0"/>
              </a:rPr>
              <a:t>+</a:t>
            </a:r>
            <a:r>
              <a:rPr lang="es-MX" b="0" i="0" dirty="0">
                <a:solidFill>
                  <a:srgbClr val="142B48"/>
                </a:solidFill>
                <a:effectLst/>
                <a:latin typeface="Montserrat" panose="00000500000000000000" pitchFamily="50" charset="0"/>
              </a:rPr>
              <a:t> lleva el E</a:t>
            </a:r>
            <a:r>
              <a:rPr lang="es-MX" b="0" i="0" baseline="-25000" dirty="0">
                <a:solidFill>
                  <a:srgbClr val="142B48"/>
                </a:solidFill>
                <a:effectLst/>
                <a:latin typeface="Montserrat" panose="00000500000000000000" pitchFamily="50" charset="0"/>
              </a:rPr>
              <a:t>m</a:t>
            </a:r>
            <a:r>
              <a:rPr lang="es-MX" b="0" i="0" dirty="0">
                <a:solidFill>
                  <a:srgbClr val="142B48"/>
                </a:solidFill>
                <a:effectLst/>
                <a:latin typeface="Montserrat" panose="00000500000000000000" pitchFamily="50" charset="0"/>
              </a:rPr>
              <a:t> hasta el nivel del potencial de reposo.</a:t>
            </a:r>
            <a:endParaRPr lang="es-MX" baseline="30000"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Al final de la fase 3 se activa otra corriente de salida de K</a:t>
            </a:r>
            <a:r>
              <a:rPr lang="es-MX" b="0" i="0" baseline="30000" dirty="0">
                <a:solidFill>
                  <a:srgbClr val="142B48"/>
                </a:solidFill>
                <a:effectLst/>
                <a:latin typeface="Montserrat" panose="00000500000000000000" pitchFamily="50" charset="0"/>
              </a:rPr>
              <a:t>+</a:t>
            </a:r>
            <a:r>
              <a:rPr lang="es-MX" b="0" i="0" dirty="0">
                <a:solidFill>
                  <a:srgbClr val="142B48"/>
                </a:solidFill>
                <a:effectLst/>
                <a:latin typeface="Montserrat" panose="00000500000000000000" pitchFamily="50" charset="0"/>
              </a:rPr>
              <a:t> (I</a:t>
            </a:r>
            <a:r>
              <a:rPr lang="es-MX" b="0" i="0" baseline="-25000" dirty="0">
                <a:solidFill>
                  <a:srgbClr val="142B48"/>
                </a:solidFill>
                <a:effectLst/>
                <a:latin typeface="Montserrat" panose="00000500000000000000" pitchFamily="50" charset="0"/>
              </a:rPr>
              <a:t>K1</a:t>
            </a:r>
            <a:r>
              <a:rPr lang="es-MX" b="0" i="0" dirty="0">
                <a:solidFill>
                  <a:srgbClr val="142B48"/>
                </a:solidFill>
                <a:effectLst/>
                <a:latin typeface="Montserrat" panose="00000500000000000000" pitchFamily="50" charset="0"/>
              </a:rPr>
              <a:t>), que presenta rectificación interna</a:t>
            </a:r>
            <a:r>
              <a:rPr lang="es-MX" baseline="30000" dirty="0">
                <a:solidFill>
                  <a:srgbClr val="142B48"/>
                </a:solidFill>
                <a:latin typeface="Montserrat" panose="00000500000000000000" pitchFamily="50" charset="0"/>
              </a:rPr>
              <a:t>.</a:t>
            </a:r>
          </a:p>
          <a:p>
            <a:pPr algn="just">
              <a:lnSpc>
                <a:spcPct val="100000"/>
              </a:lnSpc>
            </a:pPr>
            <a:r>
              <a:rPr lang="es-MX" b="0" i="0" dirty="0">
                <a:solidFill>
                  <a:srgbClr val="142B48"/>
                </a:solidFill>
                <a:effectLst/>
                <a:latin typeface="Montserrat" panose="00000500000000000000" pitchFamily="50" charset="0"/>
              </a:rPr>
              <a:t>Esto significa que la amplitud de esta corriente disminuye de manera significativa cuando el E</a:t>
            </a:r>
            <a:r>
              <a:rPr lang="es-MX" b="0" i="0" baseline="-25000" dirty="0">
                <a:solidFill>
                  <a:srgbClr val="142B48"/>
                </a:solidFill>
                <a:effectLst/>
                <a:latin typeface="Montserrat" panose="00000500000000000000" pitchFamily="50" charset="0"/>
              </a:rPr>
              <a:t>m</a:t>
            </a:r>
            <a:r>
              <a:rPr lang="es-MX" b="0" i="0" dirty="0">
                <a:solidFill>
                  <a:srgbClr val="142B48"/>
                </a:solidFill>
                <a:effectLst/>
                <a:latin typeface="Montserrat" panose="00000500000000000000" pitchFamily="50" charset="0"/>
              </a:rPr>
              <a:t> se despolariza por encima de −70 mV, y es máxima a niveles cercanos al potencial de equilibrio para el K</a:t>
            </a:r>
            <a:r>
              <a:rPr lang="es-MX" b="0" i="0" baseline="30000" dirty="0">
                <a:solidFill>
                  <a:srgbClr val="142B48"/>
                </a:solidFill>
                <a:effectLst/>
                <a:latin typeface="Montserrat" panose="00000500000000000000" pitchFamily="50" charset="0"/>
              </a:rPr>
              <a:t>+</a:t>
            </a:r>
            <a:r>
              <a:rPr lang="es-MX" b="0" i="0" dirty="0">
                <a:solidFill>
                  <a:srgbClr val="142B48"/>
                </a:solidFill>
                <a:effectLst/>
                <a:latin typeface="Montserrat" panose="00000500000000000000" pitchFamily="50" charset="0"/>
              </a:rPr>
              <a:t> (−90 mV).</a:t>
            </a:r>
            <a:endParaRPr lang="es-CO" dirty="0">
              <a:solidFill>
                <a:srgbClr val="142B48"/>
              </a:solidFill>
            </a:endParaRPr>
          </a:p>
        </p:txBody>
      </p:sp>
      <p:pic>
        <p:nvPicPr>
          <p:cNvPr id="5" name="Imagen 4" descr="Gráfico&#10;&#10;Descripción generada automáticamente con confianza baja">
            <a:extLst>
              <a:ext uri="{FF2B5EF4-FFF2-40B4-BE49-F238E27FC236}">
                <a16:creationId xmlns:a16="http://schemas.microsoft.com/office/drawing/2014/main" id="{260F9035-D576-4B16-ABDF-FBF5EA98C1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654" y="960170"/>
            <a:ext cx="3297313" cy="2964411"/>
          </a:xfrm>
          <a:prstGeom prst="rect">
            <a:avLst/>
          </a:prstGeom>
        </p:spPr>
      </p:pic>
      <p:sp>
        <p:nvSpPr>
          <p:cNvPr id="4" name="Elipse 3">
            <a:extLst>
              <a:ext uri="{FF2B5EF4-FFF2-40B4-BE49-F238E27FC236}">
                <a16:creationId xmlns:a16="http://schemas.microsoft.com/office/drawing/2014/main" id="{42A399D0-26D3-4F5B-95FA-8D08FBA66FC7}"/>
              </a:ext>
            </a:extLst>
          </p:cNvPr>
          <p:cNvSpPr/>
          <p:nvPr/>
        </p:nvSpPr>
        <p:spPr>
          <a:xfrm>
            <a:off x="2760678" y="1752076"/>
            <a:ext cx="1305017" cy="7634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49065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A6181-196F-46F8-A49B-E8C7BEDAF53C}"/>
              </a:ext>
            </a:extLst>
          </p:cNvPr>
          <p:cNvSpPr>
            <a:spLocks noGrp="1"/>
          </p:cNvSpPr>
          <p:nvPr>
            <p:ph type="title"/>
          </p:nvPr>
        </p:nvSpPr>
        <p:spPr>
          <a:xfrm>
            <a:off x="566737" y="-96047"/>
            <a:ext cx="10515600" cy="1325563"/>
          </a:xfrm>
        </p:spPr>
        <p:txBody>
          <a:bodyPr/>
          <a:lstStyle/>
          <a:p>
            <a:r>
              <a:rPr lang="es-CO" dirty="0"/>
              <a:t>Fase 4</a:t>
            </a:r>
          </a:p>
        </p:txBody>
      </p:sp>
      <p:sp>
        <p:nvSpPr>
          <p:cNvPr id="3" name="Marcador de texto 2">
            <a:extLst>
              <a:ext uri="{FF2B5EF4-FFF2-40B4-BE49-F238E27FC236}">
                <a16:creationId xmlns:a16="http://schemas.microsoft.com/office/drawing/2014/main" id="{5C04A403-466F-4143-9D73-109E40BE2875}"/>
              </a:ext>
            </a:extLst>
          </p:cNvPr>
          <p:cNvSpPr>
            <a:spLocks noGrp="1"/>
          </p:cNvSpPr>
          <p:nvPr>
            <p:ph type="body" idx="1"/>
          </p:nvPr>
        </p:nvSpPr>
        <p:spPr>
          <a:xfrm>
            <a:off x="4800600" y="1205864"/>
            <a:ext cx="7119937" cy="5134291"/>
          </a:xfrm>
        </p:spPr>
        <p:txBody>
          <a:bodyPr>
            <a:noAutofit/>
          </a:bodyPr>
          <a:lstStyle/>
          <a:p>
            <a:pPr algn="just">
              <a:lnSpc>
                <a:spcPct val="100000"/>
              </a:lnSpc>
            </a:pPr>
            <a:r>
              <a:rPr lang="es-MX" dirty="0">
                <a:solidFill>
                  <a:srgbClr val="142B48"/>
                </a:solidFill>
                <a:latin typeface="Montserrat" panose="00000500000000000000" pitchFamily="50" charset="0"/>
              </a:rPr>
              <a:t>E</a:t>
            </a:r>
            <a:r>
              <a:rPr lang="es-MX" b="0" i="0" dirty="0">
                <a:solidFill>
                  <a:srgbClr val="142B48"/>
                </a:solidFill>
                <a:effectLst/>
                <a:latin typeface="Montserrat" panose="00000500000000000000" pitchFamily="50" charset="0"/>
              </a:rPr>
              <a:t>s el intervalo comprendido desde el final de un potencial de acción hasta la fase 0 del siguiente, y se corresponde con la diástole.</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En las células no automáticas, la fase 4 es isoeléctrica, y durante ésta se activan dos mecanismos que ayudan a mantener los gradientes de Na</a:t>
            </a:r>
            <a:r>
              <a:rPr lang="es-MX" b="0" i="0" baseline="30000" dirty="0">
                <a:solidFill>
                  <a:srgbClr val="142B48"/>
                </a:solidFill>
                <a:effectLst/>
                <a:latin typeface="Montserrat" panose="00000500000000000000" pitchFamily="50" charset="0"/>
              </a:rPr>
              <a:t>+</a:t>
            </a:r>
            <a:r>
              <a:rPr lang="es-MX" b="0" i="0" dirty="0">
                <a:solidFill>
                  <a:srgbClr val="142B48"/>
                </a:solidFill>
                <a:effectLst/>
                <a:latin typeface="Montserrat" panose="00000500000000000000" pitchFamily="50" charset="0"/>
              </a:rPr>
              <a:t> y K</a:t>
            </a:r>
            <a:r>
              <a:rPr lang="es-MX" b="0" i="0" baseline="30000" dirty="0">
                <a:solidFill>
                  <a:srgbClr val="142B48"/>
                </a:solidFill>
                <a:effectLst/>
                <a:latin typeface="Montserrat" panose="00000500000000000000" pitchFamily="50" charset="0"/>
              </a:rPr>
              <a:t>+</a:t>
            </a:r>
            <a:r>
              <a:rPr lang="es-MX" b="0" i="0" dirty="0">
                <a:solidFill>
                  <a:srgbClr val="142B48"/>
                </a:solidFill>
                <a:effectLst/>
                <a:latin typeface="Montserrat" panose="00000500000000000000" pitchFamily="50" charset="0"/>
              </a:rPr>
              <a:t> a ambos lados de la membrana cardíaca:</a:t>
            </a:r>
          </a:p>
          <a:p>
            <a:pPr lvl="1" algn="just">
              <a:lnSpc>
                <a:spcPct val="100000"/>
              </a:lnSpc>
              <a:buFont typeface="Wingdings" pitchFamily="2" charset="2"/>
              <a:buChar char="§"/>
            </a:pPr>
            <a:r>
              <a:rPr lang="es-CO" sz="1800" dirty="0">
                <a:solidFill>
                  <a:srgbClr val="142B48"/>
                </a:solidFill>
                <a:latin typeface="Montserrat" panose="00000500000000000000" pitchFamily="50" charset="0"/>
              </a:rPr>
              <a:t>L</a:t>
            </a:r>
            <a:r>
              <a:rPr lang="es-CO" sz="1800" b="0" i="0" dirty="0">
                <a:solidFill>
                  <a:srgbClr val="142B48"/>
                </a:solidFill>
                <a:effectLst/>
                <a:latin typeface="Montserrat" panose="00000500000000000000" pitchFamily="50" charset="0"/>
              </a:rPr>
              <a:t>a ATPasa </a:t>
            </a:r>
            <a:r>
              <a:rPr lang="es-CO" sz="1800" b="0" i="0" dirty="0" err="1">
                <a:solidFill>
                  <a:srgbClr val="142B48"/>
                </a:solidFill>
                <a:effectLst/>
                <a:latin typeface="Montserrat" panose="00000500000000000000" pitchFamily="50" charset="0"/>
              </a:rPr>
              <a:t>Na</a:t>
            </a:r>
            <a:r>
              <a:rPr lang="es-CO" sz="1800" b="0" i="0" baseline="30000" dirty="0">
                <a:solidFill>
                  <a:srgbClr val="142B48"/>
                </a:solidFill>
                <a:effectLst/>
                <a:latin typeface="Montserrat" panose="00000500000000000000" pitchFamily="50" charset="0"/>
              </a:rPr>
              <a:t>+</a:t>
            </a:r>
            <a:r>
              <a:rPr lang="es-CO" sz="1800" b="0" i="0" dirty="0">
                <a:solidFill>
                  <a:srgbClr val="142B48"/>
                </a:solidFill>
                <a:effectLst/>
                <a:latin typeface="Montserrat" panose="00000500000000000000" pitchFamily="50" charset="0"/>
              </a:rPr>
              <a:t>/K</a:t>
            </a:r>
            <a:r>
              <a:rPr lang="es-CO" sz="1800" b="0" i="0" baseline="30000" dirty="0">
                <a:solidFill>
                  <a:srgbClr val="142B48"/>
                </a:solidFill>
                <a:effectLst/>
                <a:latin typeface="Montserrat" panose="00000500000000000000" pitchFamily="50" charset="0"/>
              </a:rPr>
              <a:t>+</a:t>
            </a:r>
            <a:r>
              <a:rPr lang="es-CO" sz="1800" b="0" i="0" dirty="0">
                <a:solidFill>
                  <a:srgbClr val="142B48"/>
                </a:solidFill>
                <a:effectLst/>
                <a:latin typeface="Montserrat" panose="00000500000000000000" pitchFamily="50" charset="0"/>
              </a:rPr>
              <a:t>-dependiente (bomba de </a:t>
            </a:r>
            <a:r>
              <a:rPr lang="es-CO" sz="1800" b="0" i="0" dirty="0" err="1">
                <a:solidFill>
                  <a:srgbClr val="142B48"/>
                </a:solidFill>
                <a:effectLst/>
                <a:latin typeface="Montserrat" panose="00000500000000000000" pitchFamily="50" charset="0"/>
              </a:rPr>
              <a:t>Na</a:t>
            </a:r>
            <a:r>
              <a:rPr lang="es-CO" sz="1800" b="0" i="0" baseline="30000" dirty="0">
                <a:solidFill>
                  <a:srgbClr val="142B48"/>
                </a:solidFill>
                <a:effectLst/>
                <a:latin typeface="Montserrat" panose="00000500000000000000" pitchFamily="50" charset="0"/>
              </a:rPr>
              <a:t>+</a:t>
            </a:r>
            <a:r>
              <a:rPr lang="es-CO" sz="1800" b="0" i="0" dirty="0">
                <a:solidFill>
                  <a:srgbClr val="142B48"/>
                </a:solidFill>
                <a:effectLst/>
                <a:latin typeface="Montserrat" panose="00000500000000000000" pitchFamily="50" charset="0"/>
              </a:rPr>
              <a:t>), que intercambia la salida de 3 </a:t>
            </a:r>
            <a:r>
              <a:rPr lang="es-CO" sz="1800" b="0" i="0" dirty="0" err="1">
                <a:solidFill>
                  <a:srgbClr val="142B48"/>
                </a:solidFill>
                <a:effectLst/>
                <a:latin typeface="Montserrat" panose="00000500000000000000" pitchFamily="50" charset="0"/>
              </a:rPr>
              <a:t>Na</a:t>
            </a:r>
            <a:r>
              <a:rPr lang="es-CO" sz="1800" b="0" i="0" baseline="30000" dirty="0">
                <a:solidFill>
                  <a:srgbClr val="142B48"/>
                </a:solidFill>
                <a:effectLst/>
                <a:latin typeface="Montserrat" panose="00000500000000000000" pitchFamily="50" charset="0"/>
              </a:rPr>
              <a:t>+</a:t>
            </a:r>
            <a:r>
              <a:rPr lang="es-CO" sz="1800" b="0" i="0" dirty="0">
                <a:solidFill>
                  <a:srgbClr val="142B48"/>
                </a:solidFill>
                <a:effectLst/>
                <a:latin typeface="Montserrat" panose="00000500000000000000" pitchFamily="50" charset="0"/>
              </a:rPr>
              <a:t> por la entrada de 2 K</a:t>
            </a:r>
            <a:r>
              <a:rPr lang="es-CO" sz="1800" b="0" i="0" baseline="30000" dirty="0">
                <a:solidFill>
                  <a:srgbClr val="142B48"/>
                </a:solidFill>
                <a:effectLst/>
                <a:latin typeface="Montserrat" panose="00000500000000000000" pitchFamily="50" charset="0"/>
              </a:rPr>
              <a:t>+</a:t>
            </a:r>
            <a:r>
              <a:rPr lang="es-MX" sz="1800" b="0" i="0" baseline="30000" dirty="0">
                <a:solidFill>
                  <a:srgbClr val="142B48"/>
                </a:solidFill>
                <a:effectLst/>
                <a:latin typeface="Montserrat" panose="00000500000000000000" pitchFamily="50" charset="0"/>
              </a:rPr>
              <a:t>.</a:t>
            </a:r>
            <a:endParaRPr lang="es-MX" sz="1800" dirty="0">
              <a:solidFill>
                <a:srgbClr val="142B48"/>
              </a:solidFill>
              <a:latin typeface="Montserrat" panose="00000500000000000000" pitchFamily="50" charset="0"/>
            </a:endParaRPr>
          </a:p>
          <a:p>
            <a:pPr lvl="1" algn="just">
              <a:lnSpc>
                <a:spcPct val="100000"/>
              </a:lnSpc>
              <a:buFont typeface="Wingdings" pitchFamily="2" charset="2"/>
              <a:buChar char="§"/>
            </a:pPr>
            <a:r>
              <a:rPr lang="es-MX" sz="1800" b="0" i="0" dirty="0">
                <a:solidFill>
                  <a:srgbClr val="142B48"/>
                </a:solidFill>
                <a:effectLst/>
                <a:latin typeface="Montserrat" panose="00000500000000000000" pitchFamily="50" charset="0"/>
              </a:rPr>
              <a:t>El intercambiador Na</a:t>
            </a:r>
            <a:r>
              <a:rPr lang="es-MX" sz="1800" b="0" i="0" baseline="30000" dirty="0">
                <a:solidFill>
                  <a:srgbClr val="142B48"/>
                </a:solidFill>
                <a:effectLst/>
                <a:latin typeface="Montserrat" panose="00000500000000000000" pitchFamily="50" charset="0"/>
              </a:rPr>
              <a:t>+</a:t>
            </a:r>
            <a:r>
              <a:rPr lang="es-MX" sz="1800" b="0" i="0" dirty="0">
                <a:solidFill>
                  <a:srgbClr val="142B48"/>
                </a:solidFill>
                <a:effectLst/>
                <a:latin typeface="Montserrat" panose="00000500000000000000" pitchFamily="50" charset="0"/>
              </a:rPr>
              <a:t>-Ca</a:t>
            </a:r>
            <a:r>
              <a:rPr lang="es-MX" sz="1800" b="0" i="0" baseline="30000" dirty="0">
                <a:solidFill>
                  <a:srgbClr val="142B48"/>
                </a:solidFill>
                <a:effectLst/>
                <a:latin typeface="Montserrat" panose="00000500000000000000" pitchFamily="50" charset="0"/>
              </a:rPr>
              <a:t>2+</a:t>
            </a:r>
            <a:r>
              <a:rPr lang="es-MX" sz="1800" b="0" i="0" dirty="0">
                <a:solidFill>
                  <a:srgbClr val="142B48"/>
                </a:solidFill>
                <a:effectLst/>
                <a:latin typeface="Montserrat" panose="00000500000000000000" pitchFamily="50" charset="0"/>
              </a:rPr>
              <a:t> (NCX1), que transporta 3 Na</a:t>
            </a:r>
            <a:r>
              <a:rPr lang="es-MX" sz="1800" b="0" i="0" baseline="30000" dirty="0">
                <a:solidFill>
                  <a:srgbClr val="142B48"/>
                </a:solidFill>
                <a:effectLst/>
                <a:latin typeface="Montserrat" panose="00000500000000000000" pitchFamily="50" charset="0"/>
              </a:rPr>
              <a:t>+</a:t>
            </a:r>
            <a:r>
              <a:rPr lang="es-MX" sz="1800" b="0" i="0" dirty="0">
                <a:solidFill>
                  <a:srgbClr val="142B48"/>
                </a:solidFill>
                <a:effectLst/>
                <a:latin typeface="Montserrat" panose="00000500000000000000" pitchFamily="50" charset="0"/>
              </a:rPr>
              <a:t> en una dirección y 1 Ca</a:t>
            </a:r>
            <a:r>
              <a:rPr lang="es-MX" sz="1800" b="0" i="0" baseline="30000" dirty="0">
                <a:solidFill>
                  <a:srgbClr val="142B48"/>
                </a:solidFill>
                <a:effectLst/>
                <a:latin typeface="Montserrat" panose="00000500000000000000" pitchFamily="50" charset="0"/>
              </a:rPr>
              <a:t>2+</a:t>
            </a:r>
            <a:r>
              <a:rPr lang="es-MX" sz="1800" b="0" i="0" dirty="0">
                <a:solidFill>
                  <a:srgbClr val="142B48"/>
                </a:solidFill>
                <a:effectLst/>
                <a:latin typeface="Montserrat" panose="00000500000000000000" pitchFamily="50" charset="0"/>
              </a:rPr>
              <a:t> en sentido contrario, con lo que se genera una corriente iónica, cuya dirección se define por el gradiente de Na</a:t>
            </a:r>
            <a:r>
              <a:rPr lang="es-MX" sz="1800" b="0" i="0" baseline="30000" dirty="0">
                <a:solidFill>
                  <a:srgbClr val="142B48"/>
                </a:solidFill>
                <a:effectLst/>
                <a:latin typeface="Montserrat" panose="00000500000000000000" pitchFamily="50" charset="0"/>
              </a:rPr>
              <a:t>+.</a:t>
            </a:r>
            <a:endParaRPr lang="es-CO" sz="1800" dirty="0">
              <a:solidFill>
                <a:srgbClr val="142B48"/>
              </a:solidFill>
            </a:endParaRPr>
          </a:p>
        </p:txBody>
      </p:sp>
      <p:pic>
        <p:nvPicPr>
          <p:cNvPr id="5" name="Imagen 4" descr="Gráfico&#10;&#10;Descripción generada automáticamente con confianza baja">
            <a:extLst>
              <a:ext uri="{FF2B5EF4-FFF2-40B4-BE49-F238E27FC236}">
                <a16:creationId xmlns:a16="http://schemas.microsoft.com/office/drawing/2014/main" id="{DD1F768D-2FE0-415B-971E-7FAE337C2B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933447"/>
            <a:ext cx="3374756" cy="3034035"/>
          </a:xfrm>
          <a:prstGeom prst="rect">
            <a:avLst/>
          </a:prstGeom>
        </p:spPr>
      </p:pic>
      <p:sp>
        <p:nvSpPr>
          <p:cNvPr id="4" name="Elipse 3">
            <a:extLst>
              <a:ext uri="{FF2B5EF4-FFF2-40B4-BE49-F238E27FC236}">
                <a16:creationId xmlns:a16="http://schemas.microsoft.com/office/drawing/2014/main" id="{F1AA5184-A94D-4C67-BB4C-B8183911D597}"/>
              </a:ext>
            </a:extLst>
          </p:cNvPr>
          <p:cNvSpPr/>
          <p:nvPr/>
        </p:nvSpPr>
        <p:spPr>
          <a:xfrm>
            <a:off x="3108426" y="3077912"/>
            <a:ext cx="1260629" cy="8895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369397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1F6D69-84F5-4B75-9ECA-9E3AB8D795CC}"/>
              </a:ext>
            </a:extLst>
          </p:cNvPr>
          <p:cNvSpPr>
            <a:spLocks noGrp="1"/>
          </p:cNvSpPr>
          <p:nvPr>
            <p:ph type="title"/>
          </p:nvPr>
        </p:nvSpPr>
        <p:spPr>
          <a:xfrm>
            <a:off x="609600" y="105003"/>
            <a:ext cx="10515600" cy="1325563"/>
          </a:xfrm>
        </p:spPr>
        <p:txBody>
          <a:bodyPr/>
          <a:lstStyle/>
          <a:p>
            <a:r>
              <a:rPr lang="es-CO" dirty="0"/>
              <a:t>En resumen</a:t>
            </a:r>
          </a:p>
        </p:txBody>
      </p:sp>
      <p:pic>
        <p:nvPicPr>
          <p:cNvPr id="5" name="Imagen 4">
            <a:extLst>
              <a:ext uri="{FF2B5EF4-FFF2-40B4-BE49-F238E27FC236}">
                <a16:creationId xmlns:a16="http://schemas.microsoft.com/office/drawing/2014/main" id="{13529C57-2335-4DB5-88ED-14A602D41036}"/>
              </a:ext>
            </a:extLst>
          </p:cNvPr>
          <p:cNvPicPr>
            <a:picLocks noChangeAspect="1"/>
          </p:cNvPicPr>
          <p:nvPr/>
        </p:nvPicPr>
        <p:blipFill>
          <a:blip r:embed="rId2"/>
          <a:stretch>
            <a:fillRect/>
          </a:stretch>
        </p:blipFill>
        <p:spPr>
          <a:xfrm>
            <a:off x="4669654" y="1085400"/>
            <a:ext cx="7350564" cy="5375219"/>
          </a:xfrm>
          <a:prstGeom prst="rect">
            <a:avLst/>
          </a:prstGeom>
        </p:spPr>
      </p:pic>
    </p:spTree>
    <p:extLst>
      <p:ext uri="{BB962C8B-B14F-4D97-AF65-F5344CB8AC3E}">
        <p14:creationId xmlns:p14="http://schemas.microsoft.com/office/powerpoint/2010/main" val="1570288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1C90A-D389-4EFE-995F-ABA99692FB53}"/>
              </a:ext>
            </a:extLst>
          </p:cNvPr>
          <p:cNvSpPr>
            <a:spLocks noGrp="1"/>
          </p:cNvSpPr>
          <p:nvPr>
            <p:ph type="title"/>
          </p:nvPr>
        </p:nvSpPr>
        <p:spPr>
          <a:xfrm>
            <a:off x="525308" y="0"/>
            <a:ext cx="10515600" cy="1325563"/>
          </a:xfrm>
        </p:spPr>
        <p:txBody>
          <a:bodyPr/>
          <a:lstStyle/>
          <a:p>
            <a:r>
              <a:rPr lang="es-CO" dirty="0"/>
              <a:t>Automatismo cardíaco</a:t>
            </a:r>
          </a:p>
        </p:txBody>
      </p:sp>
      <p:sp>
        <p:nvSpPr>
          <p:cNvPr id="3" name="Marcador de texto 2">
            <a:extLst>
              <a:ext uri="{FF2B5EF4-FFF2-40B4-BE49-F238E27FC236}">
                <a16:creationId xmlns:a16="http://schemas.microsoft.com/office/drawing/2014/main" id="{E649A61A-A178-4B31-A94E-3B05346C13CD}"/>
              </a:ext>
            </a:extLst>
          </p:cNvPr>
          <p:cNvSpPr>
            <a:spLocks noGrp="1"/>
          </p:cNvSpPr>
          <p:nvPr>
            <p:ph type="body" idx="1"/>
          </p:nvPr>
        </p:nvSpPr>
        <p:spPr>
          <a:xfrm>
            <a:off x="4904770" y="1253331"/>
            <a:ext cx="6761922" cy="4351338"/>
          </a:xfrm>
        </p:spPr>
        <p:txBody>
          <a:bodyPr>
            <a:noAutofit/>
          </a:bodyPr>
          <a:lstStyle/>
          <a:p>
            <a:pPr algn="just">
              <a:lnSpc>
                <a:spcPct val="120000"/>
              </a:lnSpc>
            </a:pPr>
            <a:r>
              <a:rPr lang="es-MX" b="0" i="0" dirty="0">
                <a:solidFill>
                  <a:srgbClr val="142B48"/>
                </a:solidFill>
                <a:effectLst/>
                <a:latin typeface="Montserrat" panose="00000500000000000000" pitchFamily="50" charset="0"/>
              </a:rPr>
              <a:t>Algunas células cardíacas son capaces, además, de generar potenciales de acción propagados de forma automáticas.</a:t>
            </a:r>
            <a:endParaRPr lang="es-MX" dirty="0">
              <a:solidFill>
                <a:srgbClr val="142B48"/>
              </a:solidFill>
              <a:latin typeface="Montserrat" panose="00000500000000000000" pitchFamily="50" charset="0"/>
            </a:endParaRPr>
          </a:p>
          <a:p>
            <a:pPr algn="just">
              <a:lnSpc>
                <a:spcPct val="120000"/>
              </a:lnSpc>
            </a:pPr>
            <a:r>
              <a:rPr lang="es-MX" b="0" i="0" dirty="0">
                <a:solidFill>
                  <a:srgbClr val="142B48"/>
                </a:solidFill>
                <a:effectLst/>
                <a:latin typeface="Montserrat" panose="00000500000000000000" pitchFamily="50" charset="0"/>
              </a:rPr>
              <a:t>En condiciones fisiológicas, presentan actividad automática las células del nódulo SA, algunas estructuras del nódulo AV y el sistema de His-Purkinje.</a:t>
            </a:r>
            <a:endParaRPr lang="es-MX" dirty="0">
              <a:solidFill>
                <a:srgbClr val="142B48"/>
              </a:solidFill>
              <a:latin typeface="Montserrat" panose="00000500000000000000" pitchFamily="50" charset="0"/>
            </a:endParaRPr>
          </a:p>
          <a:p>
            <a:pPr algn="just">
              <a:lnSpc>
                <a:spcPct val="120000"/>
              </a:lnSpc>
            </a:pPr>
            <a:r>
              <a:rPr lang="es-MX" b="0" i="0" dirty="0">
                <a:solidFill>
                  <a:srgbClr val="142B48"/>
                </a:solidFill>
                <a:effectLst/>
                <a:latin typeface="Montserrat" panose="00000500000000000000" pitchFamily="50" charset="0"/>
              </a:rPr>
              <a:t>Estas células contienen pocos miofilamentos contráctiles y menos mitocondrias, y apenas se contraen durante la propagación del impulso cardíaco.</a:t>
            </a:r>
            <a:endParaRPr lang="es-MX" dirty="0">
              <a:solidFill>
                <a:srgbClr val="142B48"/>
              </a:solidFill>
              <a:latin typeface="Montserrat" panose="00000500000000000000" pitchFamily="50" charset="0"/>
            </a:endParaRPr>
          </a:p>
          <a:p>
            <a:pPr algn="just">
              <a:lnSpc>
                <a:spcPct val="120000"/>
              </a:lnSpc>
            </a:pPr>
            <a:r>
              <a:rPr lang="es-MX" b="0" i="0" dirty="0">
                <a:solidFill>
                  <a:srgbClr val="142B48"/>
                </a:solidFill>
                <a:effectLst/>
                <a:latin typeface="Montserrat" panose="00000500000000000000" pitchFamily="50" charset="0"/>
              </a:rPr>
              <a:t>En condiciones normales las células musculares auriculares y ventriculares no son automáticas.</a:t>
            </a:r>
            <a:endParaRPr lang="es-CO" dirty="0">
              <a:solidFill>
                <a:srgbClr val="142B48"/>
              </a:solidFill>
            </a:endParaRPr>
          </a:p>
        </p:txBody>
      </p:sp>
      <p:pic>
        <p:nvPicPr>
          <p:cNvPr id="1026" name="Picture 2" descr="Como melhorar a produtividade e o atendimento ao cliente por meio da  transformação digital – Intellimetri">
            <a:extLst>
              <a:ext uri="{FF2B5EF4-FFF2-40B4-BE49-F238E27FC236}">
                <a16:creationId xmlns:a16="http://schemas.microsoft.com/office/drawing/2014/main" id="{D5EE6870-F050-49F5-96E4-CBBAC15699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397000"/>
            <a:ext cx="3381930" cy="225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25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8651DD-50D1-4F94-8ABC-07ACA5841A54}"/>
              </a:ext>
            </a:extLst>
          </p:cNvPr>
          <p:cNvSpPr>
            <a:spLocks noGrp="1"/>
          </p:cNvSpPr>
          <p:nvPr>
            <p:ph type="title"/>
          </p:nvPr>
        </p:nvSpPr>
        <p:spPr>
          <a:xfrm>
            <a:off x="566737" y="18255"/>
            <a:ext cx="10515600" cy="1325563"/>
          </a:xfrm>
        </p:spPr>
        <p:txBody>
          <a:bodyPr/>
          <a:lstStyle/>
          <a:p>
            <a:r>
              <a:rPr lang="es-CO" dirty="0"/>
              <a:t>Automatismo</a:t>
            </a:r>
          </a:p>
        </p:txBody>
      </p:sp>
      <p:sp>
        <p:nvSpPr>
          <p:cNvPr id="3" name="Marcador de texto 2">
            <a:extLst>
              <a:ext uri="{FF2B5EF4-FFF2-40B4-BE49-F238E27FC236}">
                <a16:creationId xmlns:a16="http://schemas.microsoft.com/office/drawing/2014/main" id="{384959CC-A867-407F-90F5-BEFB5487737A}"/>
              </a:ext>
            </a:extLst>
          </p:cNvPr>
          <p:cNvSpPr>
            <a:spLocks noGrp="1"/>
          </p:cNvSpPr>
          <p:nvPr>
            <p:ph type="body" idx="1"/>
          </p:nvPr>
        </p:nvSpPr>
        <p:spPr>
          <a:xfrm>
            <a:off x="4949066" y="1597341"/>
            <a:ext cx="6761922" cy="4351338"/>
          </a:xfrm>
        </p:spPr>
        <p:txBody>
          <a:bodyPr>
            <a:noAutofit/>
          </a:bodyPr>
          <a:lstStyle/>
          <a:p>
            <a:pPr algn="just">
              <a:lnSpc>
                <a:spcPct val="100000"/>
              </a:lnSpc>
            </a:pPr>
            <a:r>
              <a:rPr lang="es-MX" b="0" i="0" dirty="0">
                <a:solidFill>
                  <a:srgbClr val="142B48"/>
                </a:solidFill>
                <a:effectLst/>
                <a:latin typeface="Montserrat" panose="00000500000000000000" pitchFamily="50" charset="0"/>
              </a:rPr>
              <a:t>En las células automáticas la fase 4 no es isoeléctrica.</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Tras alcanzar el potencial de membrana más negativo, presentan una fase 4 de lenta despolarización diastólica, que desplaza de forma progresiva el E</a:t>
            </a:r>
            <a:r>
              <a:rPr lang="es-MX" b="0" i="0" baseline="-25000" dirty="0">
                <a:solidFill>
                  <a:srgbClr val="142B48"/>
                </a:solidFill>
                <a:effectLst/>
                <a:latin typeface="Montserrat" panose="00000500000000000000" pitchFamily="50" charset="0"/>
              </a:rPr>
              <a:t>m</a:t>
            </a:r>
            <a:r>
              <a:rPr lang="es-MX" b="0" i="0" dirty="0">
                <a:solidFill>
                  <a:srgbClr val="142B48"/>
                </a:solidFill>
                <a:effectLst/>
                <a:latin typeface="Montserrat" panose="00000500000000000000" pitchFamily="50" charset="0"/>
              </a:rPr>
              <a:t> hacia valores menos negativos.</a:t>
            </a:r>
          </a:p>
          <a:p>
            <a:pPr marL="114300" indent="0" algn="just">
              <a:lnSpc>
                <a:spcPct val="100000"/>
              </a:lnSpc>
              <a:buNone/>
            </a:pPr>
            <a:endParaRPr lang="es-MX" b="0" i="0" dirty="0">
              <a:solidFill>
                <a:srgbClr val="142B48"/>
              </a:solidFill>
              <a:effectLst/>
              <a:latin typeface="Montserrat" panose="00000500000000000000" pitchFamily="50" charset="0"/>
            </a:endParaRPr>
          </a:p>
          <a:p>
            <a:pPr algn="just">
              <a:lnSpc>
                <a:spcPct val="100000"/>
              </a:lnSpc>
            </a:pPr>
            <a:r>
              <a:rPr lang="es-MX" dirty="0">
                <a:solidFill>
                  <a:srgbClr val="142B48"/>
                </a:solidFill>
                <a:latin typeface="Montserrat" panose="00000500000000000000" pitchFamily="50" charset="0"/>
              </a:rPr>
              <a:t>Se </a:t>
            </a:r>
            <a:r>
              <a:rPr lang="es-MX" b="0" i="0" dirty="0">
                <a:solidFill>
                  <a:srgbClr val="142B48"/>
                </a:solidFill>
                <a:effectLst/>
                <a:latin typeface="Montserrat" panose="00000500000000000000" pitchFamily="50" charset="0"/>
              </a:rPr>
              <a:t>genera un nuevo potencial de acción que se propaga cuando se alcanza el nivel del potencial umbral.</a:t>
            </a:r>
            <a:endParaRPr lang="es-CO" dirty="0">
              <a:solidFill>
                <a:srgbClr val="142B48"/>
              </a:solidFill>
            </a:endParaRPr>
          </a:p>
        </p:txBody>
      </p:sp>
      <p:pic>
        <p:nvPicPr>
          <p:cNvPr id="7170" name="Picture 2">
            <a:extLst>
              <a:ext uri="{FF2B5EF4-FFF2-40B4-BE49-F238E27FC236}">
                <a16:creationId xmlns:a16="http://schemas.microsoft.com/office/drawing/2014/main" id="{14EE1D21-5F1E-4D67-9866-B30880F7968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09663" y="1220310"/>
            <a:ext cx="28575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864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7161FF-47E8-4BF4-BFA4-5E9832821ED9}"/>
              </a:ext>
            </a:extLst>
          </p:cNvPr>
          <p:cNvSpPr>
            <a:spLocks noGrp="1"/>
          </p:cNvSpPr>
          <p:nvPr>
            <p:ph type="title"/>
          </p:nvPr>
        </p:nvSpPr>
        <p:spPr>
          <a:xfrm>
            <a:off x="566738" y="107180"/>
            <a:ext cx="10515600" cy="1325563"/>
          </a:xfrm>
        </p:spPr>
        <p:txBody>
          <a:bodyPr/>
          <a:lstStyle/>
          <a:p>
            <a:r>
              <a:rPr lang="es-CO" dirty="0"/>
              <a:t>Cuando se activa el automatismo</a:t>
            </a:r>
          </a:p>
        </p:txBody>
      </p:sp>
      <p:sp>
        <p:nvSpPr>
          <p:cNvPr id="3" name="Marcador de texto 2">
            <a:extLst>
              <a:ext uri="{FF2B5EF4-FFF2-40B4-BE49-F238E27FC236}">
                <a16:creationId xmlns:a16="http://schemas.microsoft.com/office/drawing/2014/main" id="{C1765C65-7FFC-4E24-9201-41FC8468E8FF}"/>
              </a:ext>
            </a:extLst>
          </p:cNvPr>
          <p:cNvSpPr>
            <a:spLocks noGrp="1"/>
          </p:cNvSpPr>
          <p:nvPr>
            <p:ph type="body" idx="1"/>
          </p:nvPr>
        </p:nvSpPr>
        <p:spPr>
          <a:xfrm>
            <a:off x="4886510" y="1898172"/>
            <a:ext cx="6761922" cy="4351338"/>
          </a:xfrm>
        </p:spPr>
        <p:txBody>
          <a:bodyPr>
            <a:normAutofit/>
          </a:bodyPr>
          <a:lstStyle/>
          <a:p>
            <a:pPr>
              <a:lnSpc>
                <a:spcPct val="100000"/>
              </a:lnSpc>
            </a:pPr>
            <a:r>
              <a:rPr lang="es-CO" dirty="0">
                <a:solidFill>
                  <a:srgbClr val="142B48"/>
                </a:solidFill>
                <a:latin typeface="Montserrat" panose="00000500000000000000" pitchFamily="50" charset="0"/>
              </a:rPr>
              <a:t>A</a:t>
            </a:r>
            <a:r>
              <a:rPr lang="es-CO" b="0" i="0" dirty="0">
                <a:solidFill>
                  <a:srgbClr val="142B48"/>
                </a:solidFill>
                <a:effectLst/>
                <a:latin typeface="Montserrat" panose="00000500000000000000" pitchFamily="50" charset="0"/>
              </a:rPr>
              <a:t>umente la pendiente de la fase 4:</a:t>
            </a:r>
          </a:p>
          <a:p>
            <a:pPr lvl="1">
              <a:lnSpc>
                <a:spcPct val="100000"/>
              </a:lnSpc>
              <a:buFont typeface="Wingdings" pitchFamily="2" charset="2"/>
              <a:buChar char="§"/>
            </a:pPr>
            <a:r>
              <a:rPr lang="es-MX" sz="1800" b="0" i="0" dirty="0">
                <a:solidFill>
                  <a:srgbClr val="142B48"/>
                </a:solidFill>
                <a:effectLst/>
                <a:latin typeface="Montserrat" panose="00000500000000000000" pitchFamily="50" charset="0"/>
              </a:rPr>
              <a:t>Hipopotasemia.</a:t>
            </a:r>
          </a:p>
          <a:p>
            <a:pPr lvl="1">
              <a:lnSpc>
                <a:spcPct val="100000"/>
              </a:lnSpc>
              <a:buFont typeface="Wingdings" pitchFamily="2" charset="2"/>
              <a:buChar char="§"/>
            </a:pPr>
            <a:r>
              <a:rPr lang="es-MX" sz="1800" dirty="0">
                <a:solidFill>
                  <a:srgbClr val="142B48"/>
                </a:solidFill>
                <a:latin typeface="Montserrat" panose="00000500000000000000" pitchFamily="50" charset="0"/>
              </a:rPr>
              <a:t>I</a:t>
            </a:r>
            <a:r>
              <a:rPr lang="es-MX" sz="1800" b="0" i="0" dirty="0">
                <a:solidFill>
                  <a:srgbClr val="142B48"/>
                </a:solidFill>
                <a:effectLst/>
                <a:latin typeface="Montserrat" panose="00000500000000000000" pitchFamily="50" charset="0"/>
              </a:rPr>
              <a:t>squemia.</a:t>
            </a:r>
          </a:p>
          <a:p>
            <a:pPr lvl="1">
              <a:lnSpc>
                <a:spcPct val="100000"/>
              </a:lnSpc>
              <a:buFont typeface="Wingdings" pitchFamily="2" charset="2"/>
              <a:buChar char="§"/>
            </a:pPr>
            <a:r>
              <a:rPr lang="es-MX" sz="1800" dirty="0">
                <a:solidFill>
                  <a:srgbClr val="142B48"/>
                </a:solidFill>
                <a:latin typeface="Montserrat" panose="00000500000000000000" pitchFamily="50" charset="0"/>
              </a:rPr>
              <a:t>E</a:t>
            </a:r>
            <a:r>
              <a:rPr lang="es-MX" sz="1800" b="0" i="0" dirty="0">
                <a:solidFill>
                  <a:srgbClr val="142B48"/>
                </a:solidFill>
                <a:effectLst/>
                <a:latin typeface="Montserrat" panose="00000500000000000000" pitchFamily="50" charset="0"/>
              </a:rPr>
              <a:t>stimulación β-adrenérgica.</a:t>
            </a:r>
          </a:p>
          <a:p>
            <a:pPr lvl="1">
              <a:lnSpc>
                <a:spcPct val="100000"/>
              </a:lnSpc>
              <a:buFont typeface="Wingdings" pitchFamily="2" charset="2"/>
              <a:buChar char="§"/>
            </a:pPr>
            <a:r>
              <a:rPr lang="es-MX" sz="1800" dirty="0">
                <a:solidFill>
                  <a:srgbClr val="142B48"/>
                </a:solidFill>
                <a:latin typeface="Montserrat" panose="00000500000000000000" pitchFamily="50" charset="0"/>
              </a:rPr>
              <a:t>Digoxina</a:t>
            </a:r>
            <a:r>
              <a:rPr lang="es-MX" sz="1800" b="0" i="0" dirty="0">
                <a:solidFill>
                  <a:srgbClr val="142B48"/>
                </a:solidFill>
                <a:effectLst/>
                <a:latin typeface="Montserrat" panose="00000500000000000000" pitchFamily="50" charset="0"/>
              </a:rPr>
              <a:t>, acidosis.</a:t>
            </a:r>
          </a:p>
          <a:p>
            <a:pPr lvl="1">
              <a:lnSpc>
                <a:spcPct val="100000"/>
              </a:lnSpc>
              <a:buFont typeface="Wingdings" pitchFamily="2" charset="2"/>
              <a:buChar char="§"/>
            </a:pPr>
            <a:endParaRPr lang="es-CO" sz="1800" dirty="0">
              <a:solidFill>
                <a:srgbClr val="142B48"/>
              </a:solidFill>
              <a:latin typeface="Montserrat" panose="00000500000000000000" pitchFamily="50" charset="0"/>
            </a:endParaRPr>
          </a:p>
          <a:p>
            <a:pPr>
              <a:lnSpc>
                <a:spcPct val="100000"/>
              </a:lnSpc>
            </a:pPr>
            <a:r>
              <a:rPr lang="es-MX" b="0" i="0" dirty="0">
                <a:solidFill>
                  <a:srgbClr val="142B48"/>
                </a:solidFill>
                <a:effectLst/>
                <a:latin typeface="Montserrat" panose="00000500000000000000" pitchFamily="50" charset="0"/>
              </a:rPr>
              <a:t>Despolarice el potencial de membrana (isquemia, hiperpotasemia).</a:t>
            </a:r>
          </a:p>
          <a:p>
            <a:pPr>
              <a:lnSpc>
                <a:spcPct val="100000"/>
              </a:lnSpc>
            </a:pPr>
            <a:endParaRPr lang="es-CO" dirty="0">
              <a:solidFill>
                <a:srgbClr val="142B48"/>
              </a:solidFill>
              <a:latin typeface="Montserrat" panose="00000500000000000000" pitchFamily="50" charset="0"/>
            </a:endParaRPr>
          </a:p>
          <a:p>
            <a:pPr>
              <a:lnSpc>
                <a:spcPct val="100000"/>
              </a:lnSpc>
            </a:pPr>
            <a:r>
              <a:rPr lang="es-MX" dirty="0">
                <a:solidFill>
                  <a:srgbClr val="142B48"/>
                </a:solidFill>
                <a:latin typeface="Montserrat" panose="00000500000000000000" pitchFamily="50" charset="0"/>
              </a:rPr>
              <a:t>H</a:t>
            </a:r>
            <a:r>
              <a:rPr lang="es-MX" b="0" i="0" dirty="0">
                <a:solidFill>
                  <a:srgbClr val="142B48"/>
                </a:solidFill>
                <a:effectLst/>
                <a:latin typeface="Montserrat" panose="00000500000000000000" pitchFamily="50" charset="0"/>
              </a:rPr>
              <a:t>iperpolarice el potencial umbral</a:t>
            </a:r>
            <a:r>
              <a:rPr lang="es-MX" dirty="0">
                <a:solidFill>
                  <a:srgbClr val="142B48"/>
                </a:solidFill>
                <a:latin typeface="Montserrat" panose="00000500000000000000" pitchFamily="50" charset="0"/>
              </a:rPr>
              <a:t> </a:t>
            </a:r>
            <a:r>
              <a:rPr lang="es-MX" dirty="0">
                <a:solidFill>
                  <a:srgbClr val="142B48"/>
                </a:solidFill>
                <a:latin typeface="Montserrat" panose="00000500000000000000" pitchFamily="50" charset="0"/>
                <a:sym typeface="Wingdings" pitchFamily="2" charset="2"/>
              </a:rPr>
              <a:t> </a:t>
            </a:r>
            <a:r>
              <a:rPr lang="es-MX" b="0" i="0" dirty="0">
                <a:solidFill>
                  <a:srgbClr val="142B48"/>
                </a:solidFill>
                <a:effectLst/>
                <a:latin typeface="Montserrat" panose="00000500000000000000" pitchFamily="50" charset="0"/>
              </a:rPr>
              <a:t>acelerará la frecuencia de disparo de una célula automática.</a:t>
            </a:r>
            <a:endParaRPr lang="es-CO" dirty="0">
              <a:solidFill>
                <a:srgbClr val="142B48"/>
              </a:solidFill>
            </a:endParaRPr>
          </a:p>
        </p:txBody>
      </p:sp>
      <p:pic>
        <p:nvPicPr>
          <p:cNvPr id="8194" name="Picture 2" descr="Digoxina 0,25 mg | Laboratorio Chile | Teva">
            <a:extLst>
              <a:ext uri="{FF2B5EF4-FFF2-40B4-BE49-F238E27FC236}">
                <a16:creationId xmlns:a16="http://schemas.microsoft.com/office/drawing/2014/main" id="{4EE1C0FD-4284-4BFF-8C78-FCB9101841E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6556" y="2118111"/>
            <a:ext cx="284797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55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C878B-7974-48C2-BE42-F522C861444B}"/>
              </a:ext>
            </a:extLst>
          </p:cNvPr>
          <p:cNvSpPr>
            <a:spLocks noGrp="1"/>
          </p:cNvSpPr>
          <p:nvPr>
            <p:ph type="title"/>
          </p:nvPr>
        </p:nvSpPr>
        <p:spPr>
          <a:xfrm>
            <a:off x="595313" y="18255"/>
            <a:ext cx="10515600" cy="1325563"/>
          </a:xfrm>
        </p:spPr>
        <p:txBody>
          <a:bodyPr/>
          <a:lstStyle/>
          <a:p>
            <a:r>
              <a:rPr lang="es-CO" dirty="0"/>
              <a:t>Anatomía</a:t>
            </a:r>
          </a:p>
        </p:txBody>
      </p:sp>
      <p:sp>
        <p:nvSpPr>
          <p:cNvPr id="3" name="Marcador de texto 2">
            <a:extLst>
              <a:ext uri="{FF2B5EF4-FFF2-40B4-BE49-F238E27FC236}">
                <a16:creationId xmlns:a16="http://schemas.microsoft.com/office/drawing/2014/main" id="{3B74CCF8-44A6-4D7E-83A1-8B9229771D68}"/>
              </a:ext>
            </a:extLst>
          </p:cNvPr>
          <p:cNvSpPr>
            <a:spLocks noGrp="1"/>
          </p:cNvSpPr>
          <p:nvPr>
            <p:ph type="body" idx="1"/>
          </p:nvPr>
        </p:nvSpPr>
        <p:spPr>
          <a:xfrm>
            <a:off x="4961046" y="1457325"/>
            <a:ext cx="6761922" cy="4943475"/>
          </a:xfrm>
        </p:spPr>
        <p:txBody>
          <a:bodyPr>
            <a:noAutofit/>
          </a:bodyPr>
          <a:lstStyle/>
          <a:p>
            <a:pPr algn="just">
              <a:lnSpc>
                <a:spcPct val="100000"/>
              </a:lnSpc>
            </a:pPr>
            <a:r>
              <a:rPr lang="es-MX" b="0" i="0" dirty="0">
                <a:solidFill>
                  <a:srgbClr val="142B48"/>
                </a:solidFill>
                <a:effectLst/>
                <a:latin typeface="Montserrat" panose="00000500000000000000" pitchFamily="50" charset="0"/>
              </a:rPr>
              <a:t>Las aurículas son cavidades que presentan una pared delgada y presiones bajas.</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Su función es almacenar la sangre que procede del territorio venoso sistémico (aurícula derecha) y pulmonar (aurícula izquierda) durante la contracción (sístole) ventricular.</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La sangre llega a la aurícula derecha a través de tres venas: </a:t>
            </a:r>
          </a:p>
          <a:p>
            <a:pPr lvl="1" algn="just">
              <a:lnSpc>
                <a:spcPct val="100000"/>
              </a:lnSpc>
              <a:buFont typeface="Wingdings" pitchFamily="2" charset="2"/>
              <a:buChar char="§"/>
            </a:pPr>
            <a:r>
              <a:rPr lang="es-MX" sz="1800" b="0" i="0" dirty="0">
                <a:solidFill>
                  <a:srgbClr val="142B48"/>
                </a:solidFill>
                <a:effectLst/>
                <a:latin typeface="Montserrat" panose="00000500000000000000" pitchFamily="50" charset="0"/>
              </a:rPr>
              <a:t>Cava superior: drena la sangre de la porción supradiafragmática.</a:t>
            </a:r>
          </a:p>
          <a:p>
            <a:pPr lvl="1" algn="just">
              <a:lnSpc>
                <a:spcPct val="100000"/>
              </a:lnSpc>
              <a:buFont typeface="Wingdings" pitchFamily="2" charset="2"/>
              <a:buChar char="§"/>
            </a:pPr>
            <a:r>
              <a:rPr lang="es-MX" sz="1800" dirty="0">
                <a:solidFill>
                  <a:srgbClr val="142B48"/>
                </a:solidFill>
                <a:latin typeface="Montserrat" panose="00000500000000000000" pitchFamily="50" charset="0"/>
              </a:rPr>
              <a:t>C</a:t>
            </a:r>
            <a:r>
              <a:rPr lang="es-MX" sz="1800" b="0" i="0" dirty="0">
                <a:solidFill>
                  <a:srgbClr val="142B48"/>
                </a:solidFill>
                <a:effectLst/>
                <a:latin typeface="Montserrat" panose="00000500000000000000" pitchFamily="50" charset="0"/>
              </a:rPr>
              <a:t>ava inferior: drena la sangre infradiafragmática.</a:t>
            </a:r>
          </a:p>
          <a:p>
            <a:pPr lvl="1" algn="just">
              <a:lnSpc>
                <a:spcPct val="100000"/>
              </a:lnSpc>
              <a:buFont typeface="Wingdings" pitchFamily="2" charset="2"/>
              <a:buChar char="§"/>
            </a:pPr>
            <a:r>
              <a:rPr lang="es-MX" sz="1800" b="0" i="0" dirty="0">
                <a:solidFill>
                  <a:srgbClr val="142B48"/>
                </a:solidFill>
                <a:effectLst/>
                <a:latin typeface="Montserrat" panose="00000500000000000000" pitchFamily="50" charset="0"/>
              </a:rPr>
              <a:t> Seno coronario: drena la sangre del propio corazón.</a:t>
            </a:r>
            <a:endParaRPr lang="es-CO" sz="1800" dirty="0">
              <a:solidFill>
                <a:srgbClr val="142B48"/>
              </a:solidFill>
            </a:endParaRPr>
          </a:p>
        </p:txBody>
      </p:sp>
      <p:pic>
        <p:nvPicPr>
          <p:cNvPr id="5" name="Imagen 4" descr="Diagrama&#10;&#10;Descripción generada automáticamente">
            <a:extLst>
              <a:ext uri="{FF2B5EF4-FFF2-40B4-BE49-F238E27FC236}">
                <a16:creationId xmlns:a16="http://schemas.microsoft.com/office/drawing/2014/main" id="{5DBDACFC-CACE-43DC-9F87-8B011FEA21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3134" y="1230575"/>
            <a:ext cx="2894048" cy="2542435"/>
          </a:xfrm>
          <a:prstGeom prst="rect">
            <a:avLst/>
          </a:prstGeom>
        </p:spPr>
      </p:pic>
    </p:spTree>
    <p:extLst>
      <p:ext uri="{BB962C8B-B14F-4D97-AF65-F5344CB8AC3E}">
        <p14:creationId xmlns:p14="http://schemas.microsoft.com/office/powerpoint/2010/main" val="1967843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CA171E-8C0A-4D4D-97F4-11AED2687363}"/>
              </a:ext>
            </a:extLst>
          </p:cNvPr>
          <p:cNvSpPr>
            <a:spLocks noGrp="1"/>
          </p:cNvSpPr>
          <p:nvPr>
            <p:ph type="title"/>
          </p:nvPr>
        </p:nvSpPr>
        <p:spPr>
          <a:xfrm>
            <a:off x="523875" y="18255"/>
            <a:ext cx="10515600" cy="1325563"/>
          </a:xfrm>
        </p:spPr>
        <p:txBody>
          <a:bodyPr/>
          <a:lstStyle/>
          <a:p>
            <a:r>
              <a:rPr lang="es-CO" dirty="0"/>
              <a:t>Refractariedad</a:t>
            </a:r>
          </a:p>
        </p:txBody>
      </p:sp>
      <p:sp>
        <p:nvSpPr>
          <p:cNvPr id="3" name="Marcador de texto 2">
            <a:extLst>
              <a:ext uri="{FF2B5EF4-FFF2-40B4-BE49-F238E27FC236}">
                <a16:creationId xmlns:a16="http://schemas.microsoft.com/office/drawing/2014/main" id="{23188339-1BC9-4B07-BF2D-7DB62F54ADFC}"/>
              </a:ext>
            </a:extLst>
          </p:cNvPr>
          <p:cNvSpPr>
            <a:spLocks noGrp="1"/>
          </p:cNvSpPr>
          <p:nvPr>
            <p:ph type="body" idx="1"/>
          </p:nvPr>
        </p:nvSpPr>
        <p:spPr>
          <a:xfrm>
            <a:off x="4964724" y="1597341"/>
            <a:ext cx="6761922" cy="4351338"/>
          </a:xfrm>
        </p:spPr>
        <p:txBody>
          <a:bodyPr/>
          <a:lstStyle/>
          <a:p>
            <a:pPr algn="just">
              <a:lnSpc>
                <a:spcPct val="100000"/>
              </a:lnSpc>
            </a:pPr>
            <a:r>
              <a:rPr lang="es-MX" b="0" i="0" dirty="0">
                <a:solidFill>
                  <a:srgbClr val="142B48"/>
                </a:solidFill>
                <a:effectLst/>
                <a:latin typeface="Montserrat" panose="00000500000000000000" pitchFamily="50" charset="0"/>
              </a:rPr>
              <a:t>Una célula cardíaca que generó un potencial de acción es incapaz, durante un cierto tiempo, de generar un nuevo potencial de acción.</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1" i="0" dirty="0">
                <a:solidFill>
                  <a:srgbClr val="142B48"/>
                </a:solidFill>
                <a:effectLst/>
                <a:latin typeface="Montserrat" panose="00000500000000000000" pitchFamily="50" charset="0"/>
              </a:rPr>
              <a:t>Absoluto:</a:t>
            </a:r>
            <a:r>
              <a:rPr lang="es-MX" b="0" i="0" dirty="0">
                <a:solidFill>
                  <a:srgbClr val="142B48"/>
                </a:solidFill>
                <a:effectLst/>
                <a:latin typeface="Montserrat" panose="00000500000000000000" pitchFamily="50" charset="0"/>
              </a:rPr>
              <a:t> independientemente de la intensidad del estímulo aplicado.</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1" dirty="0">
                <a:solidFill>
                  <a:srgbClr val="142B48"/>
                </a:solidFill>
                <a:latin typeface="Montserrat" panose="00000500000000000000" pitchFamily="50" charset="0"/>
              </a:rPr>
              <a:t>Relativo: </a:t>
            </a:r>
            <a:r>
              <a:rPr lang="es-MX" dirty="0">
                <a:solidFill>
                  <a:srgbClr val="142B48"/>
                </a:solidFill>
                <a:latin typeface="Montserrat" panose="00000500000000000000" pitchFamily="50" charset="0"/>
              </a:rPr>
              <a:t>l</a:t>
            </a:r>
            <a:r>
              <a:rPr lang="es-MX" b="0" i="0" dirty="0">
                <a:solidFill>
                  <a:srgbClr val="142B48"/>
                </a:solidFill>
                <a:effectLst/>
                <a:latin typeface="Montserrat" panose="00000500000000000000" pitchFamily="50" charset="0"/>
              </a:rPr>
              <a:t>lega así un momento en el que hay suficientes canales del Na</a:t>
            </a:r>
            <a:r>
              <a:rPr lang="es-MX" b="0" i="0" baseline="30000" dirty="0">
                <a:solidFill>
                  <a:srgbClr val="142B48"/>
                </a:solidFill>
                <a:effectLst/>
                <a:latin typeface="Montserrat" panose="00000500000000000000" pitchFamily="50" charset="0"/>
              </a:rPr>
              <a:t>+</a:t>
            </a:r>
            <a:r>
              <a:rPr lang="es-MX" b="0" i="0" dirty="0">
                <a:solidFill>
                  <a:srgbClr val="142B48"/>
                </a:solidFill>
                <a:effectLst/>
                <a:latin typeface="Montserrat" panose="00000500000000000000" pitchFamily="50" charset="0"/>
              </a:rPr>
              <a:t> en estado de reposo, que pueden ser activados y producir un nuevo potencial de acción propagado.</a:t>
            </a:r>
            <a:endParaRPr lang="es-CO" dirty="0">
              <a:solidFill>
                <a:srgbClr val="142B48"/>
              </a:solidFill>
            </a:endParaRPr>
          </a:p>
        </p:txBody>
      </p:sp>
      <p:pic>
        <p:nvPicPr>
          <p:cNvPr id="6" name="Imagen 5">
            <a:extLst>
              <a:ext uri="{FF2B5EF4-FFF2-40B4-BE49-F238E27FC236}">
                <a16:creationId xmlns:a16="http://schemas.microsoft.com/office/drawing/2014/main" id="{9BC0372F-DD58-4723-8725-4A89A27544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8945" y="1324169"/>
            <a:ext cx="3995943" cy="2395695"/>
          </a:xfrm>
          <a:prstGeom prst="rect">
            <a:avLst/>
          </a:prstGeom>
        </p:spPr>
      </p:pic>
    </p:spTree>
    <p:extLst>
      <p:ext uri="{BB962C8B-B14F-4D97-AF65-F5344CB8AC3E}">
        <p14:creationId xmlns:p14="http://schemas.microsoft.com/office/powerpoint/2010/main" val="486880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4BA8CC-F40D-4021-9047-6FAC30D8204E}"/>
              </a:ext>
            </a:extLst>
          </p:cNvPr>
          <p:cNvSpPr>
            <a:spLocks noGrp="1"/>
          </p:cNvSpPr>
          <p:nvPr>
            <p:ph type="title"/>
          </p:nvPr>
        </p:nvSpPr>
        <p:spPr>
          <a:xfrm>
            <a:off x="552450" y="87250"/>
            <a:ext cx="10515600" cy="1325563"/>
          </a:xfrm>
        </p:spPr>
        <p:txBody>
          <a:bodyPr/>
          <a:lstStyle/>
          <a:p>
            <a:r>
              <a:rPr lang="es-CO" dirty="0"/>
              <a:t>Acoplamiento eléctrico</a:t>
            </a:r>
          </a:p>
        </p:txBody>
      </p:sp>
      <p:sp>
        <p:nvSpPr>
          <p:cNvPr id="3" name="Marcador de texto 2">
            <a:extLst>
              <a:ext uri="{FF2B5EF4-FFF2-40B4-BE49-F238E27FC236}">
                <a16:creationId xmlns:a16="http://schemas.microsoft.com/office/drawing/2014/main" id="{8F49A07C-8379-4B65-B83D-91F6A33AD7D3}"/>
              </a:ext>
            </a:extLst>
          </p:cNvPr>
          <p:cNvSpPr>
            <a:spLocks noGrp="1"/>
          </p:cNvSpPr>
          <p:nvPr>
            <p:ph type="body" idx="1"/>
          </p:nvPr>
        </p:nvSpPr>
        <p:spPr>
          <a:xfrm>
            <a:off x="5857875" y="1412813"/>
            <a:ext cx="6072685" cy="4553012"/>
          </a:xfrm>
        </p:spPr>
        <p:txBody>
          <a:bodyPr>
            <a:noAutofit/>
          </a:bodyPr>
          <a:lstStyle/>
          <a:p>
            <a:pPr algn="just">
              <a:lnSpc>
                <a:spcPct val="100000"/>
              </a:lnSpc>
            </a:pPr>
            <a:r>
              <a:rPr lang="es-CO" dirty="0">
                <a:solidFill>
                  <a:srgbClr val="142B48"/>
                </a:solidFill>
                <a:latin typeface="Montserrat" panose="00000500000000000000" pitchFamily="50" charset="0"/>
              </a:rPr>
              <a:t>L</a:t>
            </a:r>
            <a:r>
              <a:rPr lang="es-CO" b="0" i="0" dirty="0">
                <a:solidFill>
                  <a:srgbClr val="142B48"/>
                </a:solidFill>
                <a:effectLst/>
                <a:latin typeface="Montserrat" panose="00000500000000000000" pitchFamily="50" charset="0"/>
              </a:rPr>
              <a:t>ey de Ohm.</a:t>
            </a:r>
          </a:p>
          <a:p>
            <a:pPr algn="just">
              <a:lnSpc>
                <a:spcPct val="100000"/>
              </a:lnSpc>
            </a:pPr>
            <a:endParaRPr lang="es-CO"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La intensidad de la corriente eléctrica que fluye de una célula a otra, es directamente proporcional a la diferencia de voltaje que existe entre ellas, e inversamente proporcional a la resistencia eléctrica.</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(I = V/R).</a:t>
            </a:r>
          </a:p>
          <a:p>
            <a:pPr lvl="5" algn="just">
              <a:lnSpc>
                <a:spcPct val="100000"/>
              </a:lnSpc>
            </a:pPr>
            <a:endParaRPr lang="es-MX" sz="2000" dirty="0">
              <a:solidFill>
                <a:srgbClr val="142B48"/>
              </a:solidFill>
              <a:latin typeface="Montserrat" panose="00000500000000000000" pitchFamily="50" charset="0"/>
            </a:endParaRPr>
          </a:p>
          <a:p>
            <a:pPr algn="just">
              <a:lnSpc>
                <a:spcPct val="100000"/>
              </a:lnSpc>
            </a:pPr>
            <a:r>
              <a:rPr lang="es-CO" b="0" i="0" dirty="0">
                <a:solidFill>
                  <a:srgbClr val="142B48"/>
                </a:solidFill>
                <a:effectLst/>
                <a:latin typeface="Montserrat" panose="00000500000000000000" pitchFamily="50" charset="0"/>
              </a:rPr>
              <a:t>Este acoplamiento se realiza a través de “uniones estrechas” o </a:t>
            </a:r>
            <a:r>
              <a:rPr lang="es-CO" b="0" i="1" dirty="0">
                <a:solidFill>
                  <a:srgbClr val="142B48"/>
                </a:solidFill>
                <a:effectLst/>
                <a:latin typeface="Montserrat" panose="00000500000000000000" pitchFamily="50" charset="0"/>
              </a:rPr>
              <a:t>gap </a:t>
            </a:r>
            <a:r>
              <a:rPr lang="es-CO" b="0" i="1" dirty="0" err="1">
                <a:solidFill>
                  <a:srgbClr val="142B48"/>
                </a:solidFill>
                <a:effectLst/>
                <a:latin typeface="Montserrat" panose="00000500000000000000" pitchFamily="50" charset="0"/>
              </a:rPr>
              <a:t>junctions</a:t>
            </a:r>
            <a:r>
              <a:rPr lang="es-CO" b="0" i="0" dirty="0">
                <a:solidFill>
                  <a:srgbClr val="142B48"/>
                </a:solidFill>
                <a:effectLst/>
                <a:latin typeface="Montserrat" panose="00000500000000000000" pitchFamily="50" charset="0"/>
              </a:rPr>
              <a:t> de baja resistencia.</a:t>
            </a:r>
            <a:endParaRPr lang="es-CO" dirty="0">
              <a:solidFill>
                <a:srgbClr val="142B48"/>
              </a:solidFill>
            </a:endParaRPr>
          </a:p>
        </p:txBody>
      </p:sp>
      <p:pic>
        <p:nvPicPr>
          <p:cNvPr id="5" name="Imagen 4">
            <a:extLst>
              <a:ext uri="{FF2B5EF4-FFF2-40B4-BE49-F238E27FC236}">
                <a16:creationId xmlns:a16="http://schemas.microsoft.com/office/drawing/2014/main" id="{FF6D7621-0624-4A92-8893-6A20325814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6265" y="1412813"/>
            <a:ext cx="3044151" cy="2258134"/>
          </a:xfrm>
          <a:prstGeom prst="rect">
            <a:avLst/>
          </a:prstGeom>
        </p:spPr>
      </p:pic>
      <p:sp>
        <p:nvSpPr>
          <p:cNvPr id="6" name="Rectángulo 5">
            <a:extLst>
              <a:ext uri="{FF2B5EF4-FFF2-40B4-BE49-F238E27FC236}">
                <a16:creationId xmlns:a16="http://schemas.microsoft.com/office/drawing/2014/main" id="{C46F8044-5AC2-4ECB-9078-200A538568F8}"/>
              </a:ext>
            </a:extLst>
          </p:cNvPr>
          <p:cNvSpPr/>
          <p:nvPr/>
        </p:nvSpPr>
        <p:spPr>
          <a:xfrm>
            <a:off x="3221707" y="1491094"/>
            <a:ext cx="1118124" cy="644062"/>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ontserrat" pitchFamily="2" charset="77"/>
              </a:rPr>
              <a:t>Voltaje </a:t>
            </a:r>
            <a:r>
              <a:rPr lang="es-CO" b="1" dirty="0" err="1">
                <a:latin typeface="Montserrat" pitchFamily="2" charset="77"/>
              </a:rPr>
              <a:t>Voltaje</a:t>
            </a:r>
            <a:endParaRPr lang="es-CO" b="1" dirty="0">
              <a:latin typeface="Montserrat" pitchFamily="2" charset="77"/>
            </a:endParaRPr>
          </a:p>
        </p:txBody>
      </p:sp>
      <p:sp>
        <p:nvSpPr>
          <p:cNvPr id="7" name="Rectángulo 6">
            <a:extLst>
              <a:ext uri="{FF2B5EF4-FFF2-40B4-BE49-F238E27FC236}">
                <a16:creationId xmlns:a16="http://schemas.microsoft.com/office/drawing/2014/main" id="{BF3470A1-9372-403F-A1F7-676E48341943}"/>
              </a:ext>
            </a:extLst>
          </p:cNvPr>
          <p:cNvSpPr/>
          <p:nvPr/>
        </p:nvSpPr>
        <p:spPr>
          <a:xfrm>
            <a:off x="428626" y="2857500"/>
            <a:ext cx="1118124" cy="665239"/>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ontserrat" pitchFamily="2" charset="77"/>
              </a:rPr>
              <a:t>Corriente: amperios.</a:t>
            </a:r>
          </a:p>
        </p:txBody>
      </p:sp>
      <p:sp>
        <p:nvSpPr>
          <p:cNvPr id="8" name="Rectángulo 7">
            <a:extLst>
              <a:ext uri="{FF2B5EF4-FFF2-40B4-BE49-F238E27FC236}">
                <a16:creationId xmlns:a16="http://schemas.microsoft.com/office/drawing/2014/main" id="{D756DD82-2726-48E8-956D-0AF7F66D2C66}"/>
              </a:ext>
            </a:extLst>
          </p:cNvPr>
          <p:cNvSpPr/>
          <p:nvPr/>
        </p:nvSpPr>
        <p:spPr>
          <a:xfrm>
            <a:off x="3780769" y="2984160"/>
            <a:ext cx="1348443" cy="529701"/>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ontserrat" pitchFamily="2" charset="77"/>
              </a:rPr>
              <a:t>Resistencia: </a:t>
            </a:r>
            <a:r>
              <a:rPr lang="es-CO" b="1" dirty="0" err="1">
                <a:latin typeface="Montserrat" pitchFamily="2" charset="77"/>
              </a:rPr>
              <a:t>omnhios</a:t>
            </a:r>
            <a:r>
              <a:rPr lang="es-CO" b="1" dirty="0">
                <a:latin typeface="Montserrat" pitchFamily="2" charset="77"/>
              </a:rPr>
              <a:t>.</a:t>
            </a:r>
          </a:p>
        </p:txBody>
      </p:sp>
    </p:spTree>
    <p:extLst>
      <p:ext uri="{BB962C8B-B14F-4D97-AF65-F5344CB8AC3E}">
        <p14:creationId xmlns:p14="http://schemas.microsoft.com/office/powerpoint/2010/main" val="3252688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3A929-7698-44C0-8DCE-4AF2BE042EC0}"/>
              </a:ext>
            </a:extLst>
          </p:cNvPr>
          <p:cNvSpPr>
            <a:spLocks noGrp="1"/>
          </p:cNvSpPr>
          <p:nvPr>
            <p:ph type="title"/>
          </p:nvPr>
        </p:nvSpPr>
        <p:spPr>
          <a:xfrm>
            <a:off x="481013" y="18255"/>
            <a:ext cx="10515600" cy="1325563"/>
          </a:xfrm>
        </p:spPr>
        <p:txBody>
          <a:bodyPr/>
          <a:lstStyle/>
          <a:p>
            <a:r>
              <a:rPr lang="es-CO" dirty="0"/>
              <a:t>Control nervioso</a:t>
            </a:r>
          </a:p>
        </p:txBody>
      </p:sp>
      <p:sp>
        <p:nvSpPr>
          <p:cNvPr id="3" name="Marcador de texto 2">
            <a:extLst>
              <a:ext uri="{FF2B5EF4-FFF2-40B4-BE49-F238E27FC236}">
                <a16:creationId xmlns:a16="http://schemas.microsoft.com/office/drawing/2014/main" id="{1C8E5551-104F-4E19-9685-42208652AEA4}"/>
              </a:ext>
            </a:extLst>
          </p:cNvPr>
          <p:cNvSpPr>
            <a:spLocks noGrp="1"/>
          </p:cNvSpPr>
          <p:nvPr>
            <p:ph type="body" idx="1"/>
          </p:nvPr>
        </p:nvSpPr>
        <p:spPr>
          <a:xfrm>
            <a:off x="5089855" y="1343818"/>
            <a:ext cx="6761922" cy="4775995"/>
          </a:xfrm>
        </p:spPr>
        <p:txBody>
          <a:bodyPr>
            <a:normAutofit/>
          </a:bodyPr>
          <a:lstStyle/>
          <a:p>
            <a:pPr marL="114300" indent="0" algn="just">
              <a:lnSpc>
                <a:spcPct val="100000"/>
              </a:lnSpc>
              <a:buNone/>
            </a:pPr>
            <a:r>
              <a:rPr lang="es-CO" dirty="0">
                <a:solidFill>
                  <a:srgbClr val="142B48"/>
                </a:solidFill>
              </a:rPr>
              <a:t>Control simpático: </a:t>
            </a:r>
          </a:p>
          <a:p>
            <a:pPr marL="114300" indent="0" algn="just">
              <a:lnSpc>
                <a:spcPct val="100000"/>
              </a:lnSpc>
              <a:buNone/>
            </a:pPr>
            <a:endParaRPr lang="es-CO" dirty="0">
              <a:solidFill>
                <a:srgbClr val="142B48"/>
              </a:solidFill>
            </a:endParaRPr>
          </a:p>
          <a:p>
            <a:pPr algn="just">
              <a:lnSpc>
                <a:spcPct val="100000"/>
              </a:lnSpc>
            </a:pPr>
            <a:r>
              <a:rPr lang="es-MX" b="0" i="0" dirty="0">
                <a:solidFill>
                  <a:srgbClr val="142B48"/>
                </a:solidFill>
                <a:effectLst/>
                <a:latin typeface="Montserrat" panose="00000500000000000000" pitchFamily="50" charset="0"/>
              </a:rPr>
              <a:t>Los nervios simpáticos cardíacos se originan en el asta intermediolateral de los segmentos torácicos superiores (T1–T4).</a:t>
            </a:r>
            <a:endParaRPr lang="es-CO" b="0" i="0" dirty="0">
              <a:solidFill>
                <a:srgbClr val="142B48"/>
              </a:solidFill>
              <a:effectLst/>
              <a:latin typeface="Montserrat" panose="00000500000000000000" pitchFamily="50" charset="0"/>
            </a:endParaRPr>
          </a:p>
          <a:p>
            <a:pPr algn="just">
              <a:lnSpc>
                <a:spcPct val="100000"/>
              </a:lnSpc>
            </a:pPr>
            <a:endParaRPr lang="es-CO"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Los dos últimos segmentos cervicales de la médula espinal hacen sinapsis en los ganglios paravertebrales simpáticos cervicales (superior, medio e inferior) y torácicos superiores, y las fibras posganglionares se dirigen al corazón a través de los nervios cardíacos superior, medio e inferior.</a:t>
            </a:r>
            <a:endParaRPr lang="es-CO" dirty="0">
              <a:solidFill>
                <a:srgbClr val="142B48"/>
              </a:solidFill>
            </a:endParaRPr>
          </a:p>
          <a:p>
            <a:pPr lvl="1" algn="just">
              <a:lnSpc>
                <a:spcPct val="100000"/>
              </a:lnSpc>
            </a:pPr>
            <a:endParaRPr lang="es-CO" dirty="0">
              <a:solidFill>
                <a:srgbClr val="142B48"/>
              </a:solidFill>
            </a:endParaRPr>
          </a:p>
        </p:txBody>
      </p:sp>
      <p:pic>
        <p:nvPicPr>
          <p:cNvPr id="4" name="Imagen 3">
            <a:extLst>
              <a:ext uri="{FF2B5EF4-FFF2-40B4-BE49-F238E27FC236}">
                <a16:creationId xmlns:a16="http://schemas.microsoft.com/office/drawing/2014/main" id="{76C6AD9B-D93E-46F4-9850-E7E8EB4E34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0882" y="1117561"/>
            <a:ext cx="2909104" cy="2655449"/>
          </a:xfrm>
          <a:prstGeom prst="rect">
            <a:avLst/>
          </a:prstGeom>
        </p:spPr>
      </p:pic>
    </p:spTree>
    <p:extLst>
      <p:ext uri="{BB962C8B-B14F-4D97-AF65-F5344CB8AC3E}">
        <p14:creationId xmlns:p14="http://schemas.microsoft.com/office/powerpoint/2010/main" val="795835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5A3E5-5302-4DBD-B76C-78D122C62D0B}"/>
              </a:ext>
            </a:extLst>
          </p:cNvPr>
          <p:cNvSpPr>
            <a:spLocks noGrp="1"/>
          </p:cNvSpPr>
          <p:nvPr>
            <p:ph type="title"/>
          </p:nvPr>
        </p:nvSpPr>
        <p:spPr>
          <a:xfrm>
            <a:off x="466724" y="-310911"/>
            <a:ext cx="10515600" cy="1325563"/>
          </a:xfrm>
        </p:spPr>
        <p:txBody>
          <a:bodyPr/>
          <a:lstStyle/>
          <a:p>
            <a:br>
              <a:rPr lang="es-CO" dirty="0"/>
            </a:br>
            <a:r>
              <a:rPr lang="es-CO" dirty="0"/>
              <a:t>Control nervioso</a:t>
            </a:r>
          </a:p>
        </p:txBody>
      </p:sp>
      <p:sp>
        <p:nvSpPr>
          <p:cNvPr id="3" name="Marcador de texto 2">
            <a:extLst>
              <a:ext uri="{FF2B5EF4-FFF2-40B4-BE49-F238E27FC236}">
                <a16:creationId xmlns:a16="http://schemas.microsoft.com/office/drawing/2014/main" id="{307E76FF-C174-4335-8353-AE49D14879F4}"/>
              </a:ext>
            </a:extLst>
          </p:cNvPr>
          <p:cNvSpPr>
            <a:spLocks noGrp="1"/>
          </p:cNvSpPr>
          <p:nvPr>
            <p:ph type="body" idx="1"/>
          </p:nvPr>
        </p:nvSpPr>
        <p:spPr>
          <a:xfrm>
            <a:off x="4947200" y="1253331"/>
            <a:ext cx="6761922" cy="4351338"/>
          </a:xfrm>
        </p:spPr>
        <p:txBody>
          <a:bodyPr>
            <a:noAutofit/>
          </a:bodyPr>
          <a:lstStyle/>
          <a:p>
            <a:pPr marL="114300" indent="0" algn="just">
              <a:lnSpc>
                <a:spcPct val="110000"/>
              </a:lnSpc>
              <a:buNone/>
            </a:pPr>
            <a:r>
              <a:rPr lang="es-CO" dirty="0">
                <a:solidFill>
                  <a:srgbClr val="142B48"/>
                </a:solidFill>
              </a:rPr>
              <a:t>Control parasimpático: </a:t>
            </a:r>
          </a:p>
          <a:p>
            <a:pPr marL="114300" indent="0" algn="just">
              <a:lnSpc>
                <a:spcPct val="110000"/>
              </a:lnSpc>
              <a:buNone/>
            </a:pPr>
            <a:endParaRPr lang="es-CO" dirty="0">
              <a:solidFill>
                <a:srgbClr val="142B48"/>
              </a:solidFill>
            </a:endParaRPr>
          </a:p>
          <a:p>
            <a:pPr lvl="1" algn="just">
              <a:lnSpc>
                <a:spcPct val="110000"/>
              </a:lnSpc>
            </a:pPr>
            <a:r>
              <a:rPr lang="es-MX" b="0" i="0" dirty="0">
                <a:solidFill>
                  <a:srgbClr val="142B48"/>
                </a:solidFill>
                <a:effectLst/>
                <a:latin typeface="Montserrat" panose="00000500000000000000" pitchFamily="50" charset="0"/>
              </a:rPr>
              <a:t>Las fibras parasimpáticas preganglionares cardÍacas se originan en el núcleo dorsal del vago del bulbo raquídeo, viajan con el nervio vago y hacen sinapsis en </a:t>
            </a:r>
            <a:r>
              <a:rPr lang="es-MX" dirty="0">
                <a:solidFill>
                  <a:srgbClr val="142B48"/>
                </a:solidFill>
                <a:latin typeface="Montserrat" panose="00000500000000000000" pitchFamily="50" charset="0"/>
              </a:rPr>
              <a:t>los </a:t>
            </a:r>
            <a:r>
              <a:rPr lang="es-MX" b="0" i="0" dirty="0">
                <a:solidFill>
                  <a:srgbClr val="142B48"/>
                </a:solidFill>
                <a:effectLst/>
                <a:latin typeface="Montserrat" panose="00000500000000000000" pitchFamily="50" charset="0"/>
              </a:rPr>
              <a:t>ganglios que se localizan en la grasa epicárdica, cerca de los nódulos SA y AV.</a:t>
            </a:r>
            <a:endParaRPr lang="es-CO" b="0" i="0" dirty="0">
              <a:solidFill>
                <a:srgbClr val="142B48"/>
              </a:solidFill>
              <a:effectLst/>
              <a:latin typeface="Montserrat" panose="00000500000000000000" pitchFamily="50" charset="0"/>
            </a:endParaRPr>
          </a:p>
          <a:p>
            <a:pPr lvl="1" algn="just">
              <a:lnSpc>
                <a:spcPct val="110000"/>
              </a:lnSpc>
            </a:pPr>
            <a:endParaRPr lang="es-CO" dirty="0">
              <a:solidFill>
                <a:srgbClr val="142B48"/>
              </a:solidFill>
              <a:latin typeface="Montserrat" panose="00000500000000000000" pitchFamily="50" charset="0"/>
            </a:endParaRPr>
          </a:p>
          <a:p>
            <a:pPr lvl="1" algn="just">
              <a:lnSpc>
                <a:spcPct val="110000"/>
              </a:lnSpc>
            </a:pPr>
            <a:r>
              <a:rPr lang="es-MX" b="0" i="0" dirty="0">
                <a:solidFill>
                  <a:srgbClr val="142B48"/>
                </a:solidFill>
                <a:effectLst/>
                <a:latin typeface="Montserrat" panose="00000500000000000000" pitchFamily="50" charset="0"/>
              </a:rPr>
              <a:t>Las fibras posganglionares del nervio vago derecho, inervan fundamentalmente la aurícula derecha y el nódulo SA, mientras que las del vago izquierdo inervan el nódulo AV.</a:t>
            </a:r>
            <a:endParaRPr lang="es-CO" dirty="0">
              <a:solidFill>
                <a:srgbClr val="142B48"/>
              </a:solidFill>
            </a:endParaRPr>
          </a:p>
        </p:txBody>
      </p:sp>
      <p:pic>
        <p:nvPicPr>
          <p:cNvPr id="6" name="Imagen 5">
            <a:extLst>
              <a:ext uri="{FF2B5EF4-FFF2-40B4-BE49-F238E27FC236}">
                <a16:creationId xmlns:a16="http://schemas.microsoft.com/office/drawing/2014/main" id="{5346D57F-8418-4E4C-B0E1-58124A720D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2898" y="936851"/>
            <a:ext cx="2528128" cy="2913961"/>
          </a:xfrm>
          <a:prstGeom prst="rect">
            <a:avLst/>
          </a:prstGeom>
        </p:spPr>
      </p:pic>
    </p:spTree>
    <p:extLst>
      <p:ext uri="{BB962C8B-B14F-4D97-AF65-F5344CB8AC3E}">
        <p14:creationId xmlns:p14="http://schemas.microsoft.com/office/powerpoint/2010/main" val="3980186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27F433-6C35-4A77-8516-7D0C4FDB24DD}"/>
              </a:ext>
            </a:extLst>
          </p:cNvPr>
          <p:cNvSpPr>
            <a:spLocks noGrp="1"/>
          </p:cNvSpPr>
          <p:nvPr>
            <p:ph type="ctrTitle"/>
          </p:nvPr>
        </p:nvSpPr>
        <p:spPr>
          <a:xfrm>
            <a:off x="1524000" y="1128952"/>
            <a:ext cx="9144000" cy="2387600"/>
          </a:xfrm>
        </p:spPr>
        <p:txBody>
          <a:bodyPr>
            <a:normAutofit/>
          </a:bodyPr>
          <a:lstStyle/>
          <a:p>
            <a:pPr>
              <a:lnSpc>
                <a:spcPct val="100000"/>
              </a:lnSpc>
            </a:pPr>
            <a:r>
              <a:rPr lang="es-CO" dirty="0"/>
              <a:t>2. La función del corazón como bomba</a:t>
            </a:r>
          </a:p>
        </p:txBody>
      </p:sp>
      <p:sp>
        <p:nvSpPr>
          <p:cNvPr id="3" name="Subtítulo 2">
            <a:extLst>
              <a:ext uri="{FF2B5EF4-FFF2-40B4-BE49-F238E27FC236}">
                <a16:creationId xmlns:a16="http://schemas.microsoft.com/office/drawing/2014/main" id="{B6FAD930-ED72-4B92-84C0-4C653569F70D}"/>
              </a:ext>
            </a:extLst>
          </p:cNvPr>
          <p:cNvSpPr>
            <a:spLocks noGrp="1"/>
          </p:cNvSpPr>
          <p:nvPr>
            <p:ph type="subTitle" idx="1"/>
          </p:nvPr>
        </p:nvSpPr>
        <p:spPr>
          <a:xfrm>
            <a:off x="2781300" y="3832860"/>
            <a:ext cx="6629400" cy="1655762"/>
          </a:xfrm>
        </p:spPr>
        <p:txBody>
          <a:bodyPr>
            <a:normAutofit/>
          </a:bodyPr>
          <a:lstStyle/>
          <a:p>
            <a:pPr>
              <a:lnSpc>
                <a:spcPct val="100000"/>
              </a:lnSpc>
            </a:pPr>
            <a:r>
              <a:rPr lang="es-CO" b="1" dirty="0"/>
              <a:t>Por: Alejandro Cardona Palacio</a:t>
            </a:r>
          </a:p>
          <a:p>
            <a:pPr>
              <a:lnSpc>
                <a:spcPct val="100000"/>
              </a:lnSpc>
            </a:pPr>
            <a:r>
              <a:rPr lang="es-CO" b="1" dirty="0"/>
              <a:t>Residente de patología, </a:t>
            </a:r>
            <a:r>
              <a:rPr lang="es-CO" b="1" dirty="0" err="1"/>
              <a:t>UdeA</a:t>
            </a:r>
            <a:endParaRPr lang="es-CO" b="1" dirty="0"/>
          </a:p>
          <a:p>
            <a:pPr>
              <a:lnSpc>
                <a:spcPct val="100000"/>
              </a:lnSpc>
            </a:pPr>
            <a:r>
              <a:rPr lang="es-CO" b="1" dirty="0"/>
              <a:t>Médico general, UPB</a:t>
            </a:r>
          </a:p>
          <a:p>
            <a:pPr>
              <a:lnSpc>
                <a:spcPct val="100000"/>
              </a:lnSpc>
            </a:pPr>
            <a:endParaRPr lang="es-CO" b="1" dirty="0"/>
          </a:p>
        </p:txBody>
      </p:sp>
    </p:spTree>
    <p:extLst>
      <p:ext uri="{BB962C8B-B14F-4D97-AF65-F5344CB8AC3E}">
        <p14:creationId xmlns:p14="http://schemas.microsoft.com/office/powerpoint/2010/main" val="363828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23"/>
          <p:cNvSpPr txBox="1">
            <a:spLocks noGrp="1"/>
          </p:cNvSpPr>
          <p:nvPr>
            <p:ph type="title"/>
          </p:nvPr>
        </p:nvSpPr>
        <p:spPr>
          <a:xfrm>
            <a:off x="504701" y="1022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dirty="0"/>
              <a:t>Bibliografía recomendada</a:t>
            </a:r>
            <a:endParaRPr dirty="0"/>
          </a:p>
        </p:txBody>
      </p:sp>
      <p:pic>
        <p:nvPicPr>
          <p:cNvPr id="4" name="Imagen 3">
            <a:extLst>
              <a:ext uri="{FF2B5EF4-FFF2-40B4-BE49-F238E27FC236}">
                <a16:creationId xmlns:a16="http://schemas.microsoft.com/office/drawing/2014/main" id="{CE9850C2-AE3D-4129-A982-C72FFD7FFB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9729" y="921899"/>
            <a:ext cx="4381962" cy="5702221"/>
          </a:xfrm>
          <a:prstGeom prst="rect">
            <a:avLst/>
          </a:prstGeom>
        </p:spPr>
      </p:pic>
      <p:sp>
        <p:nvSpPr>
          <p:cNvPr id="2" name="Rectángulo 1">
            <a:extLst>
              <a:ext uri="{FF2B5EF4-FFF2-40B4-BE49-F238E27FC236}">
                <a16:creationId xmlns:a16="http://schemas.microsoft.com/office/drawing/2014/main" id="{C28A48A2-FEE8-4265-AA17-A3FDAD7406A6}"/>
              </a:ext>
            </a:extLst>
          </p:cNvPr>
          <p:cNvSpPr/>
          <p:nvPr/>
        </p:nvSpPr>
        <p:spPr>
          <a:xfrm>
            <a:off x="8270797" y="2714622"/>
            <a:ext cx="1887615" cy="557210"/>
          </a:xfrm>
          <a:prstGeom prst="rect">
            <a:avLst/>
          </a:prstGeom>
          <a:no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6" name="Picture 2" descr="GUYTON y HALL Tratado de Fisiología Médica: 9788413820132: Hall, J. — Hall,  M. | axon.es">
            <a:extLst>
              <a:ext uri="{FF2B5EF4-FFF2-40B4-BE49-F238E27FC236}">
                <a16:creationId xmlns:a16="http://schemas.microsoft.com/office/drawing/2014/main" id="{6A82E4A8-3350-48C9-931C-D89E54D746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2529" y="1829132"/>
            <a:ext cx="3324764" cy="4393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924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4F45C4-F891-44FC-8BE5-59D1083A923F}"/>
              </a:ext>
            </a:extLst>
          </p:cNvPr>
          <p:cNvSpPr>
            <a:spLocks noGrp="1"/>
          </p:cNvSpPr>
          <p:nvPr>
            <p:ph type="title"/>
          </p:nvPr>
        </p:nvSpPr>
        <p:spPr>
          <a:xfrm>
            <a:off x="581025" y="0"/>
            <a:ext cx="10515600" cy="1325563"/>
          </a:xfrm>
        </p:spPr>
        <p:txBody>
          <a:bodyPr/>
          <a:lstStyle/>
          <a:p>
            <a:r>
              <a:rPr lang="es-CO" dirty="0"/>
              <a:t>Generalidades</a:t>
            </a:r>
          </a:p>
        </p:txBody>
      </p:sp>
      <p:sp>
        <p:nvSpPr>
          <p:cNvPr id="3" name="Marcador de texto 2">
            <a:extLst>
              <a:ext uri="{FF2B5EF4-FFF2-40B4-BE49-F238E27FC236}">
                <a16:creationId xmlns:a16="http://schemas.microsoft.com/office/drawing/2014/main" id="{86EB2F95-CE29-4F25-BA0D-6C8A456ED4E8}"/>
              </a:ext>
            </a:extLst>
          </p:cNvPr>
          <p:cNvSpPr>
            <a:spLocks noGrp="1"/>
          </p:cNvSpPr>
          <p:nvPr>
            <p:ph type="body" idx="1"/>
          </p:nvPr>
        </p:nvSpPr>
        <p:spPr>
          <a:xfrm>
            <a:off x="5103134" y="1818802"/>
            <a:ext cx="6761922" cy="4351338"/>
          </a:xfrm>
        </p:spPr>
        <p:txBody>
          <a:bodyPr>
            <a:noAutofit/>
          </a:bodyPr>
          <a:lstStyle/>
          <a:p>
            <a:pPr algn="just">
              <a:lnSpc>
                <a:spcPct val="110000"/>
              </a:lnSpc>
            </a:pPr>
            <a:r>
              <a:rPr lang="es-MX" b="0" i="0" dirty="0">
                <a:solidFill>
                  <a:srgbClr val="142B48"/>
                </a:solidFill>
                <a:effectLst/>
                <a:latin typeface="Montserrat" panose="00000500000000000000" pitchFamily="50" charset="0"/>
              </a:rPr>
              <a:t>La función primordial es contraerse de forma rítmica y ordenada, para generar en las cavidades cardíacas la presión necesaria para enviar un volumen de sangre oxigenada adecuado con las necesidades metabólicas de los tejido.</a:t>
            </a:r>
            <a:endParaRPr lang="es-MX" dirty="0">
              <a:solidFill>
                <a:srgbClr val="142B48"/>
              </a:solidFill>
              <a:latin typeface="Montserrat" panose="00000500000000000000" pitchFamily="50" charset="0"/>
            </a:endParaRPr>
          </a:p>
          <a:p>
            <a:pPr algn="just">
              <a:lnSpc>
                <a:spcPct val="110000"/>
              </a:lnSpc>
            </a:pPr>
            <a:r>
              <a:rPr lang="es-MX" dirty="0">
                <a:solidFill>
                  <a:srgbClr val="142B48"/>
                </a:solidFill>
                <a:latin typeface="Montserrat" panose="00000500000000000000" pitchFamily="50" charset="0"/>
              </a:rPr>
              <a:t>D</a:t>
            </a:r>
            <a:r>
              <a:rPr lang="es-MX" b="0" i="0" dirty="0">
                <a:solidFill>
                  <a:srgbClr val="142B48"/>
                </a:solidFill>
                <a:effectLst/>
                <a:latin typeface="Montserrat" panose="00000500000000000000" pitchFamily="50" charset="0"/>
              </a:rPr>
              <a:t>epende de la contracción y relajación sincronizada de las aurículas y ventrículos, y de la función de las válvulas auriculoventriculares  y semilunares que regulan el flujo de la sangre a través del corazón.</a:t>
            </a:r>
            <a:endParaRPr lang="es-MX" dirty="0">
              <a:solidFill>
                <a:srgbClr val="142B48"/>
              </a:solidFill>
              <a:latin typeface="Montserrat" panose="00000500000000000000" pitchFamily="50" charset="0"/>
            </a:endParaRPr>
          </a:p>
          <a:p>
            <a:pPr algn="just">
              <a:lnSpc>
                <a:spcPct val="110000"/>
              </a:lnSpc>
            </a:pPr>
            <a:r>
              <a:rPr lang="es-MX" b="0" i="0" dirty="0">
                <a:solidFill>
                  <a:srgbClr val="142B48"/>
                </a:solidFill>
                <a:effectLst/>
                <a:latin typeface="Montserrat" panose="00000500000000000000" pitchFamily="50" charset="0"/>
              </a:rPr>
              <a:t>Se traduce en cambios de presión, flujo y volumen de sangre durante el ciclo cardíaco.</a:t>
            </a:r>
            <a:endParaRPr lang="es-CO" dirty="0">
              <a:solidFill>
                <a:srgbClr val="142B48"/>
              </a:solidFill>
            </a:endParaRPr>
          </a:p>
        </p:txBody>
      </p:sp>
      <p:pic>
        <p:nvPicPr>
          <p:cNvPr id="5" name="Imagen 4">
            <a:extLst>
              <a:ext uri="{FF2B5EF4-FFF2-40B4-BE49-F238E27FC236}">
                <a16:creationId xmlns:a16="http://schemas.microsoft.com/office/drawing/2014/main" id="{EEBB273E-9026-473B-8349-9910AB35EB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5375" y="1104102"/>
            <a:ext cx="3307671" cy="2890369"/>
          </a:xfrm>
          <a:prstGeom prst="rect">
            <a:avLst/>
          </a:prstGeom>
        </p:spPr>
      </p:pic>
      <p:sp>
        <p:nvSpPr>
          <p:cNvPr id="6" name="Rectángulo 5">
            <a:extLst>
              <a:ext uri="{FF2B5EF4-FFF2-40B4-BE49-F238E27FC236}">
                <a16:creationId xmlns:a16="http://schemas.microsoft.com/office/drawing/2014/main" id="{16A86F74-B15F-4F25-BF4C-C5C15BD4B8E6}"/>
              </a:ext>
            </a:extLst>
          </p:cNvPr>
          <p:cNvSpPr/>
          <p:nvPr/>
        </p:nvSpPr>
        <p:spPr>
          <a:xfrm>
            <a:off x="4481284" y="1165541"/>
            <a:ext cx="3307672" cy="603201"/>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ontserrat" panose="00000500000000000000" pitchFamily="50" charset="0"/>
              </a:rPr>
              <a:t>Gasto cardíaco por metro cuadrado de superficie.</a:t>
            </a:r>
          </a:p>
        </p:txBody>
      </p:sp>
    </p:spTree>
    <p:extLst>
      <p:ext uri="{BB962C8B-B14F-4D97-AF65-F5344CB8AC3E}">
        <p14:creationId xmlns:p14="http://schemas.microsoft.com/office/powerpoint/2010/main" val="11594898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7F6FE5-0165-40D6-A2E2-04F714B17970}"/>
              </a:ext>
            </a:extLst>
          </p:cNvPr>
          <p:cNvSpPr>
            <a:spLocks noGrp="1"/>
          </p:cNvSpPr>
          <p:nvPr>
            <p:ph type="title"/>
          </p:nvPr>
        </p:nvSpPr>
        <p:spPr>
          <a:xfrm>
            <a:off x="623888" y="173821"/>
            <a:ext cx="10515600" cy="1325563"/>
          </a:xfrm>
        </p:spPr>
        <p:txBody>
          <a:bodyPr/>
          <a:lstStyle/>
          <a:p>
            <a:r>
              <a:rPr lang="es-CO" dirty="0"/>
              <a:t>Gasto cardíaco</a:t>
            </a:r>
          </a:p>
        </p:txBody>
      </p:sp>
      <p:pic>
        <p:nvPicPr>
          <p:cNvPr id="5" name="Imagen 4">
            <a:extLst>
              <a:ext uri="{FF2B5EF4-FFF2-40B4-BE49-F238E27FC236}">
                <a16:creationId xmlns:a16="http://schemas.microsoft.com/office/drawing/2014/main" id="{FE6447B8-6728-439A-B856-D5C38D6A5F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770742"/>
            <a:ext cx="5681662" cy="5681662"/>
          </a:xfrm>
          <a:prstGeom prst="rect">
            <a:avLst/>
          </a:prstGeom>
        </p:spPr>
      </p:pic>
      <p:pic>
        <p:nvPicPr>
          <p:cNvPr id="7" name="Imagen 6">
            <a:extLst>
              <a:ext uri="{FF2B5EF4-FFF2-40B4-BE49-F238E27FC236}">
                <a16:creationId xmlns:a16="http://schemas.microsoft.com/office/drawing/2014/main" id="{9A75C3CC-7366-4D45-B970-42DBF14797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9986" y="2163782"/>
            <a:ext cx="4522294" cy="587232"/>
          </a:xfrm>
          <a:prstGeom prst="rect">
            <a:avLst/>
          </a:prstGeom>
        </p:spPr>
      </p:pic>
    </p:spTree>
    <p:extLst>
      <p:ext uri="{BB962C8B-B14F-4D97-AF65-F5344CB8AC3E}">
        <p14:creationId xmlns:p14="http://schemas.microsoft.com/office/powerpoint/2010/main" val="27322547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17FC0D3-34AB-4948-AB56-B15F2F671EE9}"/>
              </a:ext>
            </a:extLst>
          </p:cNvPr>
          <p:cNvPicPr>
            <a:picLocks noChangeAspect="1"/>
          </p:cNvPicPr>
          <p:nvPr/>
        </p:nvPicPr>
        <p:blipFill>
          <a:blip r:embed="rId3"/>
          <a:stretch>
            <a:fillRect/>
          </a:stretch>
        </p:blipFill>
        <p:spPr>
          <a:xfrm>
            <a:off x="5243512" y="685799"/>
            <a:ext cx="6762750" cy="5972175"/>
          </a:xfrm>
          <a:prstGeom prst="rect">
            <a:avLst/>
          </a:prstGeom>
        </p:spPr>
      </p:pic>
    </p:spTree>
    <p:extLst>
      <p:ext uri="{BB962C8B-B14F-4D97-AF65-F5344CB8AC3E}">
        <p14:creationId xmlns:p14="http://schemas.microsoft.com/office/powerpoint/2010/main" val="353116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D90DA-B457-49F4-BE7B-89FB32496FE6}"/>
              </a:ext>
            </a:extLst>
          </p:cNvPr>
          <p:cNvSpPr>
            <a:spLocks noGrp="1"/>
          </p:cNvSpPr>
          <p:nvPr>
            <p:ph type="title"/>
          </p:nvPr>
        </p:nvSpPr>
        <p:spPr>
          <a:xfrm>
            <a:off x="481013" y="54214"/>
            <a:ext cx="10515600" cy="1325563"/>
          </a:xfrm>
        </p:spPr>
        <p:txBody>
          <a:bodyPr/>
          <a:lstStyle/>
          <a:p>
            <a:r>
              <a:rPr lang="es-CO" dirty="0"/>
              <a:t>Ciclo cardíaco</a:t>
            </a:r>
          </a:p>
        </p:txBody>
      </p:sp>
      <p:sp>
        <p:nvSpPr>
          <p:cNvPr id="3" name="Marcador de texto 2">
            <a:extLst>
              <a:ext uri="{FF2B5EF4-FFF2-40B4-BE49-F238E27FC236}">
                <a16:creationId xmlns:a16="http://schemas.microsoft.com/office/drawing/2014/main" id="{EAE6B89F-128D-4F34-B941-4D7EE5F8B711}"/>
              </a:ext>
            </a:extLst>
          </p:cNvPr>
          <p:cNvSpPr>
            <a:spLocks noGrp="1"/>
          </p:cNvSpPr>
          <p:nvPr>
            <p:ph type="body" idx="1"/>
          </p:nvPr>
        </p:nvSpPr>
        <p:spPr>
          <a:xfrm>
            <a:off x="760426" y="921303"/>
            <a:ext cx="11141062" cy="4351338"/>
          </a:xfrm>
        </p:spPr>
        <p:txBody>
          <a:bodyPr>
            <a:normAutofit/>
          </a:bodyPr>
          <a:lstStyle/>
          <a:p>
            <a:pPr algn="just">
              <a:lnSpc>
                <a:spcPct val="100000"/>
              </a:lnSpc>
            </a:pPr>
            <a:r>
              <a:rPr lang="es-MX" b="0" i="0" dirty="0">
                <a:solidFill>
                  <a:srgbClr val="142B48"/>
                </a:solidFill>
                <a:effectLst/>
                <a:latin typeface="Montserrat" panose="00000500000000000000" pitchFamily="50" charset="0"/>
              </a:rPr>
              <a:t>En el ciclo cardíaco se distinguen dos fases: </a:t>
            </a:r>
          </a:p>
          <a:p>
            <a:pPr lvl="1" algn="just">
              <a:lnSpc>
                <a:spcPct val="100000"/>
              </a:lnSpc>
              <a:buFont typeface="Wingdings" pitchFamily="2" charset="2"/>
              <a:buChar char="§"/>
            </a:pPr>
            <a:r>
              <a:rPr lang="es-MX" sz="1800" b="0" i="0" dirty="0">
                <a:solidFill>
                  <a:srgbClr val="142B48"/>
                </a:solidFill>
                <a:effectLst/>
                <a:latin typeface="Montserrat" panose="00000500000000000000" pitchFamily="50" charset="0"/>
              </a:rPr>
              <a:t>Una durante la cual las cavidades cardíacas se relajan y se llenan de sangre.</a:t>
            </a:r>
            <a:endParaRPr lang="es-MX" sz="1800" dirty="0">
              <a:solidFill>
                <a:srgbClr val="142B48"/>
              </a:solidFill>
              <a:latin typeface="Montserrat" panose="00000500000000000000" pitchFamily="50" charset="0"/>
            </a:endParaRPr>
          </a:p>
          <a:p>
            <a:pPr lvl="1" algn="just">
              <a:lnSpc>
                <a:spcPct val="100000"/>
              </a:lnSpc>
              <a:buFont typeface="Wingdings" pitchFamily="2" charset="2"/>
              <a:buChar char="§"/>
            </a:pPr>
            <a:r>
              <a:rPr lang="es-MX" sz="1800" dirty="0">
                <a:solidFill>
                  <a:srgbClr val="142B48"/>
                </a:solidFill>
                <a:latin typeface="Montserrat" panose="00000500000000000000" pitchFamily="50" charset="0"/>
              </a:rPr>
              <a:t>L</a:t>
            </a:r>
            <a:r>
              <a:rPr lang="es-MX" sz="1800" b="0" i="0" dirty="0">
                <a:solidFill>
                  <a:srgbClr val="142B48"/>
                </a:solidFill>
                <a:effectLst/>
                <a:latin typeface="Montserrat" panose="00000500000000000000" pitchFamily="50" charset="0"/>
              </a:rPr>
              <a:t>a </a:t>
            </a:r>
            <a:r>
              <a:rPr lang="es-MX" sz="1800" b="1" i="0" dirty="0">
                <a:solidFill>
                  <a:srgbClr val="142B48"/>
                </a:solidFill>
                <a:effectLst/>
                <a:latin typeface="Montserrat" panose="00000500000000000000" pitchFamily="50" charset="0"/>
              </a:rPr>
              <a:t>sístole</a:t>
            </a:r>
            <a:r>
              <a:rPr lang="es-MX" sz="1800" dirty="0">
                <a:solidFill>
                  <a:srgbClr val="142B48"/>
                </a:solidFill>
                <a:latin typeface="Montserrat" panose="00000500000000000000" pitchFamily="50" charset="0"/>
              </a:rPr>
              <a:t> </a:t>
            </a:r>
            <a:r>
              <a:rPr lang="es-MX" sz="1800" dirty="0">
                <a:solidFill>
                  <a:srgbClr val="142B48"/>
                </a:solidFill>
                <a:latin typeface="Montserrat" panose="00000500000000000000" pitchFamily="50" charset="0"/>
                <a:sym typeface="Wingdings" pitchFamily="2" charset="2"/>
              </a:rPr>
              <a:t> </a:t>
            </a:r>
            <a:r>
              <a:rPr lang="es-MX" sz="1800" b="0" i="0" dirty="0">
                <a:solidFill>
                  <a:srgbClr val="142B48"/>
                </a:solidFill>
                <a:effectLst/>
                <a:latin typeface="Montserrat" panose="00000500000000000000" pitchFamily="50" charset="0"/>
              </a:rPr>
              <a:t>durante </a:t>
            </a:r>
            <a:r>
              <a:rPr lang="es-MX" sz="1800" dirty="0">
                <a:solidFill>
                  <a:srgbClr val="142B48"/>
                </a:solidFill>
                <a:latin typeface="Montserrat" panose="00000500000000000000" pitchFamily="50" charset="0"/>
              </a:rPr>
              <a:t>e</a:t>
            </a:r>
            <a:r>
              <a:rPr lang="es-MX" sz="1800" b="0" i="0" dirty="0">
                <a:solidFill>
                  <a:srgbClr val="142B48"/>
                </a:solidFill>
                <a:effectLst/>
                <a:latin typeface="Montserrat" panose="00000500000000000000" pitchFamily="50" charset="0"/>
              </a:rPr>
              <a:t>sta las aurículas y los ventrículos se contraen, expulsando la sangre primero hacia los ventrículos y después hacia la circulación pulmonar y sistémica.</a:t>
            </a:r>
            <a:endParaRPr lang="es-MX" sz="1800"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En cualquier caso, es preciso recordar que el flujo de sangre a través de las cavidades cardíacas está controlado por cambios de presión, pasando de la zona donde la presión es más alta hacia aquella en la que es más baja.</a:t>
            </a:r>
            <a:endParaRPr lang="es-CO" dirty="0">
              <a:solidFill>
                <a:srgbClr val="142B48"/>
              </a:solidFill>
            </a:endParaRPr>
          </a:p>
        </p:txBody>
      </p:sp>
      <p:sp>
        <p:nvSpPr>
          <p:cNvPr id="4" name="AutoShape 2">
            <a:extLst>
              <a:ext uri="{FF2B5EF4-FFF2-40B4-BE49-F238E27FC236}">
                <a16:creationId xmlns:a16="http://schemas.microsoft.com/office/drawing/2014/main" id="{95FF7DB5-2229-4E6B-AB45-610700E1350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4">
            <a:extLst>
              <a:ext uri="{FF2B5EF4-FFF2-40B4-BE49-F238E27FC236}">
                <a16:creationId xmlns:a16="http://schemas.microsoft.com/office/drawing/2014/main" id="{68ABE099-151A-478E-A108-9B03B5C31B1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Imagen 6">
            <a:extLst>
              <a:ext uri="{FF2B5EF4-FFF2-40B4-BE49-F238E27FC236}">
                <a16:creationId xmlns:a16="http://schemas.microsoft.com/office/drawing/2014/main" id="{7B979A3B-873C-4E65-9A4A-D50FF84D3A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9444" y="3854975"/>
            <a:ext cx="2651777" cy="2853746"/>
          </a:xfrm>
          <a:prstGeom prst="rect">
            <a:avLst/>
          </a:prstGeom>
        </p:spPr>
      </p:pic>
    </p:spTree>
    <p:extLst>
      <p:ext uri="{BB962C8B-B14F-4D97-AF65-F5344CB8AC3E}">
        <p14:creationId xmlns:p14="http://schemas.microsoft.com/office/powerpoint/2010/main" val="2318705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30C8D-BEAB-4673-BAB1-929296CB424E}"/>
              </a:ext>
            </a:extLst>
          </p:cNvPr>
          <p:cNvSpPr>
            <a:spLocks noGrp="1"/>
          </p:cNvSpPr>
          <p:nvPr>
            <p:ph type="title"/>
          </p:nvPr>
        </p:nvSpPr>
        <p:spPr>
          <a:xfrm>
            <a:off x="495300" y="18255"/>
            <a:ext cx="10515600" cy="1325563"/>
          </a:xfrm>
        </p:spPr>
        <p:txBody>
          <a:bodyPr/>
          <a:lstStyle/>
          <a:p>
            <a:r>
              <a:rPr lang="es-CO" dirty="0"/>
              <a:t>Anatomía</a:t>
            </a:r>
          </a:p>
        </p:txBody>
      </p:sp>
      <p:sp>
        <p:nvSpPr>
          <p:cNvPr id="3" name="Marcador de texto 2">
            <a:extLst>
              <a:ext uri="{FF2B5EF4-FFF2-40B4-BE49-F238E27FC236}">
                <a16:creationId xmlns:a16="http://schemas.microsoft.com/office/drawing/2014/main" id="{385F7D74-3BBD-4F37-A9D2-4766F60DF50D}"/>
              </a:ext>
            </a:extLst>
          </p:cNvPr>
          <p:cNvSpPr>
            <a:spLocks noGrp="1"/>
          </p:cNvSpPr>
          <p:nvPr>
            <p:ph type="body" idx="1"/>
          </p:nvPr>
        </p:nvSpPr>
        <p:spPr>
          <a:xfrm>
            <a:off x="5164954" y="2054541"/>
            <a:ext cx="6761922" cy="4803459"/>
          </a:xfrm>
        </p:spPr>
        <p:txBody>
          <a:bodyPr>
            <a:normAutofit/>
          </a:bodyPr>
          <a:lstStyle/>
          <a:p>
            <a:pPr algn="just">
              <a:lnSpc>
                <a:spcPct val="100000"/>
              </a:lnSpc>
            </a:pPr>
            <a:r>
              <a:rPr lang="es-MX" b="0" i="0" dirty="0">
                <a:solidFill>
                  <a:srgbClr val="142B48"/>
                </a:solidFill>
                <a:effectLst/>
                <a:latin typeface="Montserrat" panose="00000500000000000000" pitchFamily="50" charset="0"/>
              </a:rPr>
              <a:t>Los ventrículos desarrollan la fuerza necesaria para bombear la sangre a través de la arteria pulmonar (ventrículo derecho) y de la aorta (ventrículo izquierdo).</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Razón por la que sus paredes son mucho más gruesas que las de las aurículas.</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Dado que la sangre sólo fluye desde zonas de alta presión a las de presión más baja, para expulsarla es necesario que la presión intraventricular aumente y supere la presión existente en la arteria pulmonar y en la aorta.</a:t>
            </a:r>
            <a:endParaRPr lang="es-CO" dirty="0">
              <a:solidFill>
                <a:srgbClr val="142B48"/>
              </a:solidFill>
            </a:endParaRPr>
          </a:p>
        </p:txBody>
      </p:sp>
      <p:pic>
        <p:nvPicPr>
          <p:cNvPr id="4" name="Imagen 3">
            <a:extLst>
              <a:ext uri="{FF2B5EF4-FFF2-40B4-BE49-F238E27FC236}">
                <a16:creationId xmlns:a16="http://schemas.microsoft.com/office/drawing/2014/main" id="{030379DA-665A-47C8-B105-33F8B211C5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0600" y="1206741"/>
            <a:ext cx="4174354" cy="2566269"/>
          </a:xfrm>
          <a:prstGeom prst="rect">
            <a:avLst/>
          </a:prstGeom>
        </p:spPr>
      </p:pic>
    </p:spTree>
    <p:extLst>
      <p:ext uri="{BB962C8B-B14F-4D97-AF65-F5344CB8AC3E}">
        <p14:creationId xmlns:p14="http://schemas.microsoft.com/office/powerpoint/2010/main" val="578619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0D263-A101-4053-B7E1-36DC08A91FBD}"/>
              </a:ext>
            </a:extLst>
          </p:cNvPr>
          <p:cNvSpPr>
            <a:spLocks noGrp="1"/>
          </p:cNvSpPr>
          <p:nvPr>
            <p:ph type="title"/>
          </p:nvPr>
        </p:nvSpPr>
        <p:spPr>
          <a:xfrm>
            <a:off x="598503" y="42068"/>
            <a:ext cx="10515600" cy="1325563"/>
          </a:xfrm>
        </p:spPr>
        <p:txBody>
          <a:bodyPr/>
          <a:lstStyle/>
          <a:p>
            <a:r>
              <a:rPr lang="es-CO" dirty="0"/>
              <a:t>Tiempo del ciclo</a:t>
            </a:r>
          </a:p>
        </p:txBody>
      </p:sp>
      <p:sp>
        <p:nvSpPr>
          <p:cNvPr id="3" name="Marcador de texto 2">
            <a:extLst>
              <a:ext uri="{FF2B5EF4-FFF2-40B4-BE49-F238E27FC236}">
                <a16:creationId xmlns:a16="http://schemas.microsoft.com/office/drawing/2014/main" id="{3047FD43-A124-49AE-8857-E71444926750}"/>
              </a:ext>
            </a:extLst>
          </p:cNvPr>
          <p:cNvSpPr>
            <a:spLocks noGrp="1"/>
          </p:cNvSpPr>
          <p:nvPr>
            <p:ph type="body" idx="1"/>
          </p:nvPr>
        </p:nvSpPr>
        <p:spPr>
          <a:xfrm>
            <a:off x="834082" y="974485"/>
            <a:ext cx="10777265" cy="4351338"/>
          </a:xfrm>
        </p:spPr>
        <p:txBody>
          <a:bodyPr/>
          <a:lstStyle/>
          <a:p>
            <a:pPr marL="114300" indent="0" algn="just">
              <a:lnSpc>
                <a:spcPct val="100000"/>
              </a:lnSpc>
              <a:buNone/>
            </a:pPr>
            <a:r>
              <a:rPr lang="es-MX" b="0" i="0" dirty="0">
                <a:solidFill>
                  <a:srgbClr val="142B48"/>
                </a:solidFill>
                <a:effectLst/>
                <a:latin typeface="Montserrat" panose="00000500000000000000" pitchFamily="50" charset="0"/>
              </a:rPr>
              <a:t>En un individuo sano cuya frecuencia cardíaca en reposo es de 75 latidos por minuto (lpm), el ciclo cardíaco dura unos 800 mseg, de los cuales 300 mseg corresponden a la sístole.</a:t>
            </a:r>
          </a:p>
          <a:p>
            <a:pPr lvl="1" algn="just">
              <a:lnSpc>
                <a:spcPct val="100000"/>
              </a:lnSpc>
            </a:pPr>
            <a:endParaRPr lang="es-MX" dirty="0">
              <a:solidFill>
                <a:srgbClr val="142B48"/>
              </a:solidFill>
              <a:latin typeface="Montserrat" panose="00000500000000000000" pitchFamily="50" charset="0"/>
            </a:endParaRPr>
          </a:p>
        </p:txBody>
      </p:sp>
      <p:pic>
        <p:nvPicPr>
          <p:cNvPr id="9218" name="Picture 2" descr="EL CICLO CARDÍACO - WebFisio">
            <a:extLst>
              <a:ext uri="{FF2B5EF4-FFF2-40B4-BE49-F238E27FC236}">
                <a16:creationId xmlns:a16="http://schemas.microsoft.com/office/drawing/2014/main" id="{E8961102-3927-4C96-9F40-BFCD7B19053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5134" y="3143250"/>
            <a:ext cx="5220177" cy="33636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E147C80-4356-45E5-9641-A1CFD3CDE1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0432" y="2037836"/>
            <a:ext cx="1517942" cy="2210828"/>
          </a:xfrm>
          <a:prstGeom prst="rect">
            <a:avLst/>
          </a:prstGeom>
        </p:spPr>
      </p:pic>
    </p:spTree>
    <p:extLst>
      <p:ext uri="{BB962C8B-B14F-4D97-AF65-F5344CB8AC3E}">
        <p14:creationId xmlns:p14="http://schemas.microsoft.com/office/powerpoint/2010/main" val="421151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99DA23-FC42-4146-9567-B4F509384EDE}"/>
              </a:ext>
            </a:extLst>
          </p:cNvPr>
          <p:cNvSpPr>
            <a:spLocks noGrp="1"/>
          </p:cNvSpPr>
          <p:nvPr>
            <p:ph type="title"/>
          </p:nvPr>
        </p:nvSpPr>
        <p:spPr>
          <a:xfrm>
            <a:off x="509587" y="18255"/>
            <a:ext cx="10515600" cy="1325563"/>
          </a:xfrm>
        </p:spPr>
        <p:txBody>
          <a:bodyPr/>
          <a:lstStyle/>
          <a:p>
            <a:r>
              <a:rPr lang="es-CO" dirty="0"/>
              <a:t>Sístole auricular</a:t>
            </a:r>
          </a:p>
        </p:txBody>
      </p:sp>
      <p:sp>
        <p:nvSpPr>
          <p:cNvPr id="3" name="Marcador de texto 2">
            <a:extLst>
              <a:ext uri="{FF2B5EF4-FFF2-40B4-BE49-F238E27FC236}">
                <a16:creationId xmlns:a16="http://schemas.microsoft.com/office/drawing/2014/main" id="{8E4A2D93-E1BE-40E7-86F6-562C11334C05}"/>
              </a:ext>
            </a:extLst>
          </p:cNvPr>
          <p:cNvSpPr>
            <a:spLocks noGrp="1"/>
          </p:cNvSpPr>
          <p:nvPr>
            <p:ph type="body" idx="1"/>
          </p:nvPr>
        </p:nvSpPr>
        <p:spPr>
          <a:xfrm>
            <a:off x="760425" y="1078468"/>
            <a:ext cx="11055337" cy="4351338"/>
          </a:xfrm>
        </p:spPr>
        <p:txBody>
          <a:bodyPr>
            <a:normAutofit/>
          </a:bodyPr>
          <a:lstStyle/>
          <a:p>
            <a:pPr>
              <a:lnSpc>
                <a:spcPct val="100000"/>
              </a:lnSpc>
            </a:pPr>
            <a:r>
              <a:rPr lang="es-MX" sz="1800" b="0" i="0" dirty="0">
                <a:solidFill>
                  <a:srgbClr val="142B48"/>
                </a:solidFill>
                <a:effectLst/>
                <a:latin typeface="Montserrat" panose="00000500000000000000" pitchFamily="50" charset="0"/>
              </a:rPr>
              <a:t>El ciclo cardíaco se inicia con la generación de un potencial de acción en las células del nódulo sinoauricular, que despolariza ambas aurículas y genera la onda P del ECG.</a:t>
            </a:r>
            <a:endParaRPr lang="es-MX" sz="1800" dirty="0">
              <a:solidFill>
                <a:srgbClr val="142B48"/>
              </a:solidFill>
              <a:latin typeface="Montserrat" panose="00000500000000000000" pitchFamily="50" charset="0"/>
            </a:endParaRPr>
          </a:p>
          <a:p>
            <a:pPr>
              <a:lnSpc>
                <a:spcPct val="100000"/>
              </a:lnSpc>
            </a:pPr>
            <a:r>
              <a:rPr lang="es-MX" sz="1800" b="0" i="0" dirty="0">
                <a:solidFill>
                  <a:srgbClr val="142B48"/>
                </a:solidFill>
                <a:effectLst/>
                <a:latin typeface="Montserrat" panose="00000500000000000000" pitchFamily="50" charset="0"/>
              </a:rPr>
              <a:t>Durante la sístole auricular izquierda la presión intraauricular aumenta hasta 4–8 mmHg</a:t>
            </a:r>
            <a:r>
              <a:rPr lang="es-MX" sz="1800" dirty="0">
                <a:solidFill>
                  <a:srgbClr val="142B48"/>
                </a:solidFill>
                <a:latin typeface="Montserrat" panose="00000500000000000000" pitchFamily="50" charset="0"/>
              </a:rPr>
              <a:t>.</a:t>
            </a:r>
          </a:p>
          <a:p>
            <a:pPr>
              <a:lnSpc>
                <a:spcPct val="100000"/>
              </a:lnSpc>
            </a:pPr>
            <a:r>
              <a:rPr lang="es-MX" sz="1800" b="0" i="0" dirty="0">
                <a:solidFill>
                  <a:srgbClr val="142B48"/>
                </a:solidFill>
                <a:effectLst/>
                <a:latin typeface="Montserrat" panose="00000500000000000000" pitchFamily="50" charset="0"/>
              </a:rPr>
              <a:t>Como las válvulas AV están abiertas, una cantidad adicional de sangre pasa al ventrículo, produciéndose un aumento transitorio de las presiones auricular (onda </a:t>
            </a:r>
            <a:r>
              <a:rPr lang="es-MX" sz="1800" b="0" i="1" dirty="0">
                <a:solidFill>
                  <a:srgbClr val="142B48"/>
                </a:solidFill>
                <a:effectLst/>
                <a:latin typeface="Montserrat" panose="00000500000000000000" pitchFamily="50" charset="0"/>
              </a:rPr>
              <a:t>a</a:t>
            </a:r>
            <a:r>
              <a:rPr lang="es-MX" sz="1800" b="0" i="0" dirty="0">
                <a:solidFill>
                  <a:srgbClr val="142B48"/>
                </a:solidFill>
                <a:effectLst/>
                <a:latin typeface="Montserrat" panose="00000500000000000000" pitchFamily="50" charset="0"/>
              </a:rPr>
              <a:t>).</a:t>
            </a:r>
            <a:endParaRPr lang="es-MX" sz="1800" dirty="0">
              <a:solidFill>
                <a:srgbClr val="142B48"/>
              </a:solidFill>
              <a:latin typeface="Montserrat" panose="00000500000000000000" pitchFamily="50" charset="0"/>
            </a:endParaRPr>
          </a:p>
          <a:p>
            <a:pPr>
              <a:lnSpc>
                <a:spcPct val="100000"/>
              </a:lnSpc>
            </a:pPr>
            <a:r>
              <a:rPr lang="es-MX" sz="1800" b="0" i="0" dirty="0">
                <a:solidFill>
                  <a:srgbClr val="142B48"/>
                </a:solidFill>
                <a:effectLst/>
                <a:latin typeface="Montserrat" panose="00000500000000000000" pitchFamily="50" charset="0"/>
              </a:rPr>
              <a:t>Dado que la sístole auricular aumenta el volumen de sangre que llena el ventrículo, se incluye dentro de la diástole ventricular.</a:t>
            </a:r>
            <a:endParaRPr lang="es-CO" sz="1800" dirty="0">
              <a:solidFill>
                <a:srgbClr val="142B48"/>
              </a:solidFill>
            </a:endParaRPr>
          </a:p>
        </p:txBody>
      </p:sp>
      <p:pic>
        <p:nvPicPr>
          <p:cNvPr id="5" name="Imagen 4" descr="Diagrama, Histograma&#10;&#10;Descripción generada automáticamente">
            <a:extLst>
              <a:ext uri="{FF2B5EF4-FFF2-40B4-BE49-F238E27FC236}">
                <a16:creationId xmlns:a16="http://schemas.microsoft.com/office/drawing/2014/main" id="{AFCCF3BE-4B17-4AE9-97AC-F6F3F57A4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9013" y="3439000"/>
            <a:ext cx="3348037" cy="3193776"/>
          </a:xfrm>
          <a:prstGeom prst="rect">
            <a:avLst/>
          </a:prstGeom>
        </p:spPr>
      </p:pic>
    </p:spTree>
    <p:extLst>
      <p:ext uri="{BB962C8B-B14F-4D97-AF65-F5344CB8AC3E}">
        <p14:creationId xmlns:p14="http://schemas.microsoft.com/office/powerpoint/2010/main" val="3901107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1E1558-2513-414B-925B-CA662E3E99EA}"/>
              </a:ext>
            </a:extLst>
          </p:cNvPr>
          <p:cNvSpPr>
            <a:spLocks noGrp="1"/>
          </p:cNvSpPr>
          <p:nvPr>
            <p:ph type="title"/>
          </p:nvPr>
        </p:nvSpPr>
        <p:spPr>
          <a:xfrm>
            <a:off x="543661" y="0"/>
            <a:ext cx="10515600" cy="1325563"/>
          </a:xfrm>
        </p:spPr>
        <p:txBody>
          <a:bodyPr/>
          <a:lstStyle/>
          <a:p>
            <a:r>
              <a:rPr lang="es-CO" dirty="0"/>
              <a:t>Sístole ventricular</a:t>
            </a:r>
          </a:p>
        </p:txBody>
      </p:sp>
      <p:sp>
        <p:nvSpPr>
          <p:cNvPr id="3" name="Marcador de texto 2">
            <a:extLst>
              <a:ext uri="{FF2B5EF4-FFF2-40B4-BE49-F238E27FC236}">
                <a16:creationId xmlns:a16="http://schemas.microsoft.com/office/drawing/2014/main" id="{24ADE258-9F06-49BF-83F4-1CD950ADCC5C}"/>
              </a:ext>
            </a:extLst>
          </p:cNvPr>
          <p:cNvSpPr>
            <a:spLocks noGrp="1"/>
          </p:cNvSpPr>
          <p:nvPr>
            <p:ph type="body" idx="1"/>
          </p:nvPr>
        </p:nvSpPr>
        <p:spPr>
          <a:xfrm>
            <a:off x="657961" y="1013887"/>
            <a:ext cx="11390939" cy="4142205"/>
          </a:xfrm>
        </p:spPr>
        <p:txBody>
          <a:bodyPr/>
          <a:lstStyle/>
          <a:p>
            <a:pPr algn="just">
              <a:lnSpc>
                <a:spcPct val="100000"/>
              </a:lnSpc>
            </a:pPr>
            <a:r>
              <a:rPr lang="es-MX" b="1" i="0" dirty="0">
                <a:solidFill>
                  <a:srgbClr val="142B48"/>
                </a:solidFill>
                <a:effectLst/>
                <a:latin typeface="Montserrat" panose="00000500000000000000" pitchFamily="50" charset="0"/>
              </a:rPr>
              <a:t>Desde el punto de vista eléctrico: </a:t>
            </a:r>
            <a:r>
              <a:rPr lang="es-MX" b="0" i="0" dirty="0">
                <a:solidFill>
                  <a:srgbClr val="142B48"/>
                </a:solidFill>
                <a:effectLst/>
                <a:latin typeface="Montserrat" panose="00000500000000000000" pitchFamily="50" charset="0"/>
              </a:rPr>
              <a:t>la sístole ventricular es el período comprendido entre el complejo QRS y el final de la onda T del ECG</a:t>
            </a:r>
            <a:r>
              <a:rPr lang="es-MX" dirty="0">
                <a:solidFill>
                  <a:srgbClr val="142B48"/>
                </a:solidFill>
                <a:latin typeface="Montserrat" panose="00000500000000000000" pitchFamily="50" charset="0"/>
              </a:rPr>
              <a:t>.</a:t>
            </a:r>
          </a:p>
          <a:p>
            <a:pPr algn="just">
              <a:lnSpc>
                <a:spcPct val="100000"/>
              </a:lnSpc>
            </a:pPr>
            <a:r>
              <a:rPr lang="es-MX" b="1" i="0" dirty="0">
                <a:solidFill>
                  <a:srgbClr val="142B48"/>
                </a:solidFill>
                <a:effectLst/>
                <a:latin typeface="Montserrat" panose="00000500000000000000" pitchFamily="50" charset="0"/>
              </a:rPr>
              <a:t>Desde el punto de vista mecánico: </a:t>
            </a:r>
            <a:r>
              <a:rPr lang="es-MX" b="0" i="0" dirty="0">
                <a:solidFill>
                  <a:srgbClr val="142B48"/>
                </a:solidFill>
                <a:effectLst/>
                <a:latin typeface="Montserrat" panose="00000500000000000000" pitchFamily="50" charset="0"/>
              </a:rPr>
              <a:t>es el espacio que transcurre entre el cierre de las válvulas AV (primer ruido cardíaco) y el de las válvulas semilunares.</a:t>
            </a:r>
            <a:endParaRPr lang="es-CO" dirty="0">
              <a:solidFill>
                <a:srgbClr val="142B48"/>
              </a:solidFill>
            </a:endParaRPr>
          </a:p>
        </p:txBody>
      </p:sp>
      <p:pic>
        <p:nvPicPr>
          <p:cNvPr id="5" name="Imagen 4">
            <a:extLst>
              <a:ext uri="{FF2B5EF4-FFF2-40B4-BE49-F238E27FC236}">
                <a16:creationId xmlns:a16="http://schemas.microsoft.com/office/drawing/2014/main" id="{D88CA4AD-70B8-48F3-9C5F-9AF85D52C5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4385" y="2682312"/>
            <a:ext cx="4669654" cy="3994095"/>
          </a:xfrm>
          <a:prstGeom prst="rect">
            <a:avLst/>
          </a:prstGeom>
        </p:spPr>
      </p:pic>
    </p:spTree>
    <p:extLst>
      <p:ext uri="{BB962C8B-B14F-4D97-AF65-F5344CB8AC3E}">
        <p14:creationId xmlns:p14="http://schemas.microsoft.com/office/powerpoint/2010/main" val="36386616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DEBECE-01EA-4624-9CCF-C1CA12C1F708}"/>
              </a:ext>
            </a:extLst>
          </p:cNvPr>
          <p:cNvSpPr>
            <a:spLocks noGrp="1"/>
          </p:cNvSpPr>
          <p:nvPr>
            <p:ph type="title"/>
          </p:nvPr>
        </p:nvSpPr>
        <p:spPr>
          <a:xfrm>
            <a:off x="507206" y="29507"/>
            <a:ext cx="11177588" cy="1325563"/>
          </a:xfrm>
        </p:spPr>
        <p:txBody>
          <a:bodyPr/>
          <a:lstStyle/>
          <a:p>
            <a:r>
              <a:rPr lang="es-CO" dirty="0"/>
              <a:t>Fase de contracción isovolumétrica</a:t>
            </a:r>
          </a:p>
        </p:txBody>
      </p:sp>
      <p:sp>
        <p:nvSpPr>
          <p:cNvPr id="3" name="Marcador de texto 2">
            <a:extLst>
              <a:ext uri="{FF2B5EF4-FFF2-40B4-BE49-F238E27FC236}">
                <a16:creationId xmlns:a16="http://schemas.microsoft.com/office/drawing/2014/main" id="{DD633E1D-BC9A-4890-A520-5E3D5C4E2C07}"/>
              </a:ext>
            </a:extLst>
          </p:cNvPr>
          <p:cNvSpPr>
            <a:spLocks noGrp="1"/>
          </p:cNvSpPr>
          <p:nvPr>
            <p:ph type="body" idx="1"/>
          </p:nvPr>
        </p:nvSpPr>
        <p:spPr>
          <a:xfrm>
            <a:off x="838200" y="980342"/>
            <a:ext cx="10639425" cy="4351338"/>
          </a:xfrm>
        </p:spPr>
        <p:txBody>
          <a:bodyPr>
            <a:normAutofit/>
          </a:bodyPr>
          <a:lstStyle/>
          <a:p>
            <a:pPr algn="just">
              <a:lnSpc>
                <a:spcPct val="100000"/>
              </a:lnSpc>
            </a:pPr>
            <a:r>
              <a:rPr lang="es-MX" sz="1800" b="0" i="0" dirty="0">
                <a:solidFill>
                  <a:srgbClr val="142B48"/>
                </a:solidFill>
                <a:effectLst/>
                <a:latin typeface="Montserrat" panose="00000500000000000000" pitchFamily="50" charset="0"/>
              </a:rPr>
              <a:t>Esta fase</a:t>
            </a:r>
            <a:r>
              <a:rPr lang="es-MX" sz="1800" dirty="0">
                <a:solidFill>
                  <a:srgbClr val="142B48"/>
                </a:solidFill>
                <a:latin typeface="Montserrat" panose="00000500000000000000" pitchFamily="50" charset="0"/>
              </a:rPr>
              <a:t> </a:t>
            </a:r>
            <a:r>
              <a:rPr lang="es-MX" sz="1800" b="0" i="0" dirty="0">
                <a:solidFill>
                  <a:srgbClr val="142B48"/>
                </a:solidFill>
                <a:effectLst/>
                <a:latin typeface="Montserrat" panose="00000500000000000000" pitchFamily="50" charset="0"/>
              </a:rPr>
              <a:t>coincide con la onda R del ECG.</a:t>
            </a:r>
            <a:endParaRPr lang="es-MX" sz="1800" dirty="0">
              <a:solidFill>
                <a:srgbClr val="142B48"/>
              </a:solidFill>
              <a:latin typeface="Montserrat" panose="00000500000000000000" pitchFamily="50" charset="0"/>
            </a:endParaRPr>
          </a:p>
          <a:p>
            <a:pPr algn="just">
              <a:lnSpc>
                <a:spcPct val="100000"/>
              </a:lnSpc>
            </a:pPr>
            <a:r>
              <a:rPr lang="es-MX" sz="1800" b="0" i="0" dirty="0">
                <a:solidFill>
                  <a:srgbClr val="142B48"/>
                </a:solidFill>
                <a:effectLst/>
                <a:latin typeface="Montserrat" panose="00000500000000000000" pitchFamily="50" charset="0"/>
              </a:rPr>
              <a:t>Cuando </a:t>
            </a:r>
            <a:r>
              <a:rPr lang="es-MX" sz="1800" dirty="0">
                <a:solidFill>
                  <a:srgbClr val="142B48"/>
                </a:solidFill>
                <a:latin typeface="Montserrat" panose="00000500000000000000" pitchFamily="50" charset="0"/>
              </a:rPr>
              <a:t>e</a:t>
            </a:r>
            <a:r>
              <a:rPr lang="es-MX" sz="1800" b="0" i="0" dirty="0">
                <a:solidFill>
                  <a:srgbClr val="142B48"/>
                </a:solidFill>
                <a:effectLst/>
                <a:latin typeface="Montserrat" panose="00000500000000000000" pitchFamily="50" charset="0"/>
              </a:rPr>
              <a:t>sta alcanza unos 10–30 mmHg, la válvula mitral se cierra, impidiendo el reflujo de sangre a la aurícula, lo que produce el primer ruido cardíaco.</a:t>
            </a:r>
            <a:endParaRPr lang="es-MX" sz="1800" dirty="0">
              <a:solidFill>
                <a:srgbClr val="142B48"/>
              </a:solidFill>
              <a:latin typeface="Montserrat" panose="00000500000000000000" pitchFamily="50" charset="0"/>
            </a:endParaRPr>
          </a:p>
          <a:p>
            <a:pPr algn="just">
              <a:lnSpc>
                <a:spcPct val="100000"/>
              </a:lnSpc>
            </a:pPr>
            <a:r>
              <a:rPr lang="es-MX" sz="1800" b="0" i="0" dirty="0">
                <a:solidFill>
                  <a:srgbClr val="142B48"/>
                </a:solidFill>
                <a:effectLst/>
                <a:latin typeface="Montserrat" panose="00000500000000000000" pitchFamily="50" charset="0"/>
              </a:rPr>
              <a:t>En este momento, el ventrículo izquierdo queda aislado de la aurícula y de la aorta, y se contrae de forma isovolumétrica pues, aunque se desarrolla tensión, el volumen intraventricular no varía.</a:t>
            </a:r>
            <a:endParaRPr lang="es-MX" sz="1800" dirty="0">
              <a:solidFill>
                <a:srgbClr val="142B48"/>
              </a:solidFill>
              <a:latin typeface="Montserrat" panose="00000500000000000000" pitchFamily="50" charset="0"/>
            </a:endParaRPr>
          </a:p>
          <a:p>
            <a:pPr algn="just">
              <a:lnSpc>
                <a:spcPct val="100000"/>
              </a:lnSpc>
            </a:pPr>
            <a:r>
              <a:rPr lang="es-MX" sz="1800" dirty="0">
                <a:solidFill>
                  <a:srgbClr val="142B48"/>
                </a:solidFill>
                <a:latin typeface="Montserrat" panose="00000500000000000000" pitchFamily="50" charset="0"/>
              </a:rPr>
              <a:t>P</a:t>
            </a:r>
            <a:r>
              <a:rPr lang="es-MX" sz="1800" b="0" i="0" dirty="0">
                <a:solidFill>
                  <a:srgbClr val="142B48"/>
                </a:solidFill>
                <a:effectLst/>
                <a:latin typeface="Montserrat" panose="00000500000000000000" pitchFamily="50" charset="0"/>
              </a:rPr>
              <a:t>ermite al ventrículo izquierdo pasar con rapidez del sistema de baja presión de la circulación venosa pulmonar al de alta presión de la circulación aórtica-sistémica.</a:t>
            </a:r>
            <a:endParaRPr lang="es-CO" sz="1800" dirty="0">
              <a:solidFill>
                <a:srgbClr val="142B48"/>
              </a:solidFill>
            </a:endParaRPr>
          </a:p>
        </p:txBody>
      </p:sp>
      <p:pic>
        <p:nvPicPr>
          <p:cNvPr id="5" name="Imagen 4">
            <a:extLst>
              <a:ext uri="{FF2B5EF4-FFF2-40B4-BE49-F238E27FC236}">
                <a16:creationId xmlns:a16="http://schemas.microsoft.com/office/drawing/2014/main" id="{C9287B17-C113-45A7-AA23-C9B68F8F3E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3074" y="3960684"/>
            <a:ext cx="5594077" cy="2554415"/>
          </a:xfrm>
          <a:prstGeom prst="rect">
            <a:avLst/>
          </a:prstGeom>
        </p:spPr>
      </p:pic>
      <p:sp>
        <p:nvSpPr>
          <p:cNvPr id="4" name="Rectángulo 3">
            <a:extLst>
              <a:ext uri="{FF2B5EF4-FFF2-40B4-BE49-F238E27FC236}">
                <a16:creationId xmlns:a16="http://schemas.microsoft.com/office/drawing/2014/main" id="{C3B33426-C614-4FA5-9538-236EB92AED85}"/>
              </a:ext>
            </a:extLst>
          </p:cNvPr>
          <p:cNvSpPr/>
          <p:nvPr/>
        </p:nvSpPr>
        <p:spPr>
          <a:xfrm>
            <a:off x="5507854" y="4229101"/>
            <a:ext cx="1278709" cy="22873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4122815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F0CB1-C8E4-4A5E-BD0F-CC517AD5CBA1}"/>
              </a:ext>
            </a:extLst>
          </p:cNvPr>
          <p:cNvSpPr>
            <a:spLocks noGrp="1"/>
          </p:cNvSpPr>
          <p:nvPr>
            <p:ph type="title"/>
          </p:nvPr>
        </p:nvSpPr>
        <p:spPr>
          <a:xfrm>
            <a:off x="506027" y="29507"/>
            <a:ext cx="10515600" cy="1325563"/>
          </a:xfrm>
        </p:spPr>
        <p:txBody>
          <a:bodyPr/>
          <a:lstStyle/>
          <a:p>
            <a:r>
              <a:rPr lang="es-CO" dirty="0"/>
              <a:t>Fase de eyección </a:t>
            </a:r>
          </a:p>
        </p:txBody>
      </p:sp>
      <p:sp>
        <p:nvSpPr>
          <p:cNvPr id="3" name="Marcador de texto 2">
            <a:extLst>
              <a:ext uri="{FF2B5EF4-FFF2-40B4-BE49-F238E27FC236}">
                <a16:creationId xmlns:a16="http://schemas.microsoft.com/office/drawing/2014/main" id="{B02953B3-5599-4B84-A63A-D36885DA8CD8}"/>
              </a:ext>
            </a:extLst>
          </p:cNvPr>
          <p:cNvSpPr>
            <a:spLocks noGrp="1"/>
          </p:cNvSpPr>
          <p:nvPr>
            <p:ph type="body" idx="1"/>
          </p:nvPr>
        </p:nvSpPr>
        <p:spPr>
          <a:xfrm>
            <a:off x="679025" y="1125729"/>
            <a:ext cx="11006947" cy="4351338"/>
          </a:xfrm>
        </p:spPr>
        <p:txBody>
          <a:bodyPr/>
          <a:lstStyle/>
          <a:p>
            <a:pPr algn="just">
              <a:lnSpc>
                <a:spcPct val="100000"/>
              </a:lnSpc>
            </a:pPr>
            <a:r>
              <a:rPr lang="es-MX" b="0" i="0" dirty="0">
                <a:solidFill>
                  <a:srgbClr val="142B48"/>
                </a:solidFill>
                <a:effectLst/>
                <a:latin typeface="Montserrat" panose="00000500000000000000" pitchFamily="50" charset="0"/>
              </a:rPr>
              <a:t>Cuando la presión del ventrículo izquierdo excede la presión diastólica aórtica, la válvula aórtica se abre, comienza la fase de eyección y el volumen intraventricular disminuye con rapidez.</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La función primordial de la fase de eyección es </a:t>
            </a:r>
            <a:r>
              <a:rPr lang="es-MX" b="1" i="0" dirty="0">
                <a:solidFill>
                  <a:srgbClr val="142B48"/>
                </a:solidFill>
                <a:effectLst/>
                <a:latin typeface="Montserrat" panose="00000500000000000000" pitchFamily="50" charset="0"/>
              </a:rPr>
              <a:t>imprimir velocidad a la sangre expulsada </a:t>
            </a:r>
            <a:r>
              <a:rPr lang="es-MX" b="0" i="0" dirty="0">
                <a:solidFill>
                  <a:srgbClr val="142B48"/>
                </a:solidFill>
                <a:effectLst/>
                <a:latin typeface="Montserrat" panose="00000500000000000000" pitchFamily="50" charset="0"/>
              </a:rPr>
              <a:t>por el ventrículo, lo que a su vez está determinado por el gradiente de presión a través de la válvula aórtica, por y las propiedades elásticas de la aorta y las grandes arterias de conductancia.</a:t>
            </a:r>
            <a:endParaRPr lang="es-CO" dirty="0">
              <a:solidFill>
                <a:srgbClr val="142B48"/>
              </a:solidFill>
            </a:endParaRPr>
          </a:p>
        </p:txBody>
      </p:sp>
      <p:pic>
        <p:nvPicPr>
          <p:cNvPr id="7" name="Imagen 6">
            <a:extLst>
              <a:ext uri="{FF2B5EF4-FFF2-40B4-BE49-F238E27FC236}">
                <a16:creationId xmlns:a16="http://schemas.microsoft.com/office/drawing/2014/main" id="{43ADC6B8-86AA-4C62-A931-7659A7926CF2}"/>
              </a:ext>
            </a:extLst>
          </p:cNvPr>
          <p:cNvPicPr>
            <a:picLocks noChangeAspect="1"/>
          </p:cNvPicPr>
          <p:nvPr/>
        </p:nvPicPr>
        <p:blipFill>
          <a:blip r:embed="rId2"/>
          <a:stretch>
            <a:fillRect/>
          </a:stretch>
        </p:blipFill>
        <p:spPr>
          <a:xfrm>
            <a:off x="5590830" y="3658781"/>
            <a:ext cx="6095142" cy="2783216"/>
          </a:xfrm>
          <a:prstGeom prst="rect">
            <a:avLst/>
          </a:prstGeom>
        </p:spPr>
      </p:pic>
      <p:sp>
        <p:nvSpPr>
          <p:cNvPr id="8" name="Rectángulo 7">
            <a:extLst>
              <a:ext uri="{FF2B5EF4-FFF2-40B4-BE49-F238E27FC236}">
                <a16:creationId xmlns:a16="http://schemas.microsoft.com/office/drawing/2014/main" id="{D3B30D66-940A-4DD3-95DB-2627094E41CD}"/>
              </a:ext>
            </a:extLst>
          </p:cNvPr>
          <p:cNvSpPr/>
          <p:nvPr/>
        </p:nvSpPr>
        <p:spPr>
          <a:xfrm>
            <a:off x="7100888" y="3968387"/>
            <a:ext cx="414337" cy="24736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114611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3C40A-7DD4-4847-A855-39B5928E4280}"/>
              </a:ext>
            </a:extLst>
          </p:cNvPr>
          <p:cNvSpPr>
            <a:spLocks noGrp="1"/>
          </p:cNvSpPr>
          <p:nvPr>
            <p:ph type="title"/>
          </p:nvPr>
        </p:nvSpPr>
        <p:spPr>
          <a:xfrm>
            <a:off x="506027" y="138111"/>
            <a:ext cx="10515600" cy="1325563"/>
          </a:xfrm>
        </p:spPr>
        <p:txBody>
          <a:bodyPr/>
          <a:lstStyle/>
          <a:p>
            <a:r>
              <a:rPr lang="es-CO" dirty="0"/>
              <a:t>Eyección rápida</a:t>
            </a:r>
          </a:p>
        </p:txBody>
      </p:sp>
      <p:sp>
        <p:nvSpPr>
          <p:cNvPr id="3" name="Marcador de texto 2">
            <a:extLst>
              <a:ext uri="{FF2B5EF4-FFF2-40B4-BE49-F238E27FC236}">
                <a16:creationId xmlns:a16="http://schemas.microsoft.com/office/drawing/2014/main" id="{413B1BFE-421E-4A41-B77D-742DDC36930D}"/>
              </a:ext>
            </a:extLst>
          </p:cNvPr>
          <p:cNvSpPr>
            <a:spLocks noGrp="1"/>
          </p:cNvSpPr>
          <p:nvPr>
            <p:ph type="body" idx="1"/>
          </p:nvPr>
        </p:nvSpPr>
        <p:spPr>
          <a:xfrm>
            <a:off x="890587" y="1253331"/>
            <a:ext cx="10410825" cy="4351338"/>
          </a:xfrm>
        </p:spPr>
        <p:txBody>
          <a:bodyPr/>
          <a:lstStyle/>
          <a:p>
            <a:pPr algn="just">
              <a:lnSpc>
                <a:spcPct val="100000"/>
              </a:lnSpc>
            </a:pPr>
            <a:r>
              <a:rPr lang="es-MX" dirty="0">
                <a:solidFill>
                  <a:srgbClr val="142B48"/>
                </a:solidFill>
                <a:latin typeface="Montserrat" panose="00000500000000000000" pitchFamily="50" charset="0"/>
              </a:rPr>
              <a:t>O</a:t>
            </a:r>
            <a:r>
              <a:rPr lang="es-MX" b="0" i="0" dirty="0">
                <a:solidFill>
                  <a:srgbClr val="142B48"/>
                </a:solidFill>
                <a:effectLst/>
                <a:latin typeface="Montserrat" panose="00000500000000000000" pitchFamily="50" charset="0"/>
              </a:rPr>
              <a:t>cupa el primer tercio de la sístole, en la que tiene lugar la eyección de 60%–75% de la sangre que expulsa el ventrículo izquierdo hacia la aorta.</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La presión ventricular supera ligeramente a la aórtica, y las presiones intraventricular y aórtica alcanzan su valor máximo .</a:t>
            </a:r>
            <a:endParaRPr lang="es-CO" dirty="0">
              <a:solidFill>
                <a:srgbClr val="142B48"/>
              </a:solidFill>
            </a:endParaRPr>
          </a:p>
        </p:txBody>
      </p:sp>
      <p:pic>
        <p:nvPicPr>
          <p:cNvPr id="4" name="Imagen 3">
            <a:extLst>
              <a:ext uri="{FF2B5EF4-FFF2-40B4-BE49-F238E27FC236}">
                <a16:creationId xmlns:a16="http://schemas.microsoft.com/office/drawing/2014/main" id="{567C7743-A57C-4911-9CE7-266B63867F14}"/>
              </a:ext>
            </a:extLst>
          </p:cNvPr>
          <p:cNvPicPr>
            <a:picLocks noChangeAspect="1"/>
          </p:cNvPicPr>
          <p:nvPr/>
        </p:nvPicPr>
        <p:blipFill>
          <a:blip r:embed="rId2"/>
          <a:stretch>
            <a:fillRect/>
          </a:stretch>
        </p:blipFill>
        <p:spPr>
          <a:xfrm>
            <a:off x="5560241" y="3544526"/>
            <a:ext cx="6217570" cy="2839120"/>
          </a:xfrm>
          <a:prstGeom prst="rect">
            <a:avLst/>
          </a:prstGeom>
        </p:spPr>
      </p:pic>
      <p:sp>
        <p:nvSpPr>
          <p:cNvPr id="5" name="Rectángulo 4">
            <a:extLst>
              <a:ext uri="{FF2B5EF4-FFF2-40B4-BE49-F238E27FC236}">
                <a16:creationId xmlns:a16="http://schemas.microsoft.com/office/drawing/2014/main" id="{E7A578FF-738C-4339-A637-D5746FD6653E}"/>
              </a:ext>
            </a:extLst>
          </p:cNvPr>
          <p:cNvSpPr/>
          <p:nvPr/>
        </p:nvSpPr>
        <p:spPr>
          <a:xfrm>
            <a:off x="7112984" y="3900488"/>
            <a:ext cx="437940" cy="26169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2615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1A5A1-A7CF-4223-93D2-E81612362181}"/>
              </a:ext>
            </a:extLst>
          </p:cNvPr>
          <p:cNvSpPr>
            <a:spLocks noGrp="1"/>
          </p:cNvSpPr>
          <p:nvPr>
            <p:ph type="title"/>
          </p:nvPr>
        </p:nvSpPr>
        <p:spPr>
          <a:xfrm>
            <a:off x="506027" y="103049"/>
            <a:ext cx="10515600" cy="1325563"/>
          </a:xfrm>
        </p:spPr>
        <p:txBody>
          <a:bodyPr/>
          <a:lstStyle/>
          <a:p>
            <a:r>
              <a:rPr lang="es-CO" dirty="0"/>
              <a:t>Eyección lenta</a:t>
            </a:r>
          </a:p>
        </p:txBody>
      </p:sp>
      <p:sp>
        <p:nvSpPr>
          <p:cNvPr id="3" name="Marcador de texto 2">
            <a:extLst>
              <a:ext uri="{FF2B5EF4-FFF2-40B4-BE49-F238E27FC236}">
                <a16:creationId xmlns:a16="http://schemas.microsoft.com/office/drawing/2014/main" id="{1E66A871-0D10-44D5-8838-FEA62C090990}"/>
              </a:ext>
            </a:extLst>
          </p:cNvPr>
          <p:cNvSpPr>
            <a:spLocks noGrp="1"/>
          </p:cNvSpPr>
          <p:nvPr>
            <p:ph type="body" idx="1"/>
          </p:nvPr>
        </p:nvSpPr>
        <p:spPr>
          <a:xfrm>
            <a:off x="731851" y="1253331"/>
            <a:ext cx="11083912" cy="4351338"/>
          </a:xfrm>
        </p:spPr>
        <p:txBody>
          <a:bodyPr/>
          <a:lstStyle/>
          <a:p>
            <a:pPr algn="just">
              <a:lnSpc>
                <a:spcPct val="100000"/>
              </a:lnSpc>
            </a:pPr>
            <a:r>
              <a:rPr lang="es-MX" b="0" i="0" dirty="0">
                <a:solidFill>
                  <a:srgbClr val="142B48"/>
                </a:solidFill>
                <a:effectLst/>
                <a:latin typeface="Montserrat" panose="00000500000000000000" pitchFamily="50" charset="0"/>
              </a:rPr>
              <a:t>En la fase de eyección reducida, la presión aórtica supera a la intraventricular y el flujo sanguíneo aórtico disminuye con rapidez, a pesar de que el ventrículo izquierdo está contraído.</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Es consecuencia del almacenamiento de energía potencial en las paredes de las grandes arterias distendidas, que desacelera el flujo de sangre del ventrículo hacia la aorta.</a:t>
            </a:r>
            <a:endParaRPr lang="es-CO" dirty="0">
              <a:solidFill>
                <a:srgbClr val="142B48"/>
              </a:solidFill>
            </a:endParaRPr>
          </a:p>
        </p:txBody>
      </p:sp>
      <p:pic>
        <p:nvPicPr>
          <p:cNvPr id="4" name="Imagen 3">
            <a:extLst>
              <a:ext uri="{FF2B5EF4-FFF2-40B4-BE49-F238E27FC236}">
                <a16:creationId xmlns:a16="http://schemas.microsoft.com/office/drawing/2014/main" id="{6EA37757-42B3-44DA-8266-EEDD7576E42A}"/>
              </a:ext>
            </a:extLst>
          </p:cNvPr>
          <p:cNvPicPr>
            <a:picLocks noChangeAspect="1"/>
          </p:cNvPicPr>
          <p:nvPr/>
        </p:nvPicPr>
        <p:blipFill>
          <a:blip r:embed="rId2"/>
          <a:stretch>
            <a:fillRect/>
          </a:stretch>
        </p:blipFill>
        <p:spPr>
          <a:xfrm>
            <a:off x="5401505" y="3600406"/>
            <a:ext cx="5923458" cy="2704820"/>
          </a:xfrm>
          <a:prstGeom prst="rect">
            <a:avLst/>
          </a:prstGeom>
        </p:spPr>
      </p:pic>
      <p:sp>
        <p:nvSpPr>
          <p:cNvPr id="5" name="Rectángulo 4">
            <a:extLst>
              <a:ext uri="{FF2B5EF4-FFF2-40B4-BE49-F238E27FC236}">
                <a16:creationId xmlns:a16="http://schemas.microsoft.com/office/drawing/2014/main" id="{C61104C0-9124-4592-A647-3DEEDA9F4BF5}"/>
              </a:ext>
            </a:extLst>
          </p:cNvPr>
          <p:cNvSpPr/>
          <p:nvPr/>
        </p:nvSpPr>
        <p:spPr>
          <a:xfrm>
            <a:off x="7115175" y="3914775"/>
            <a:ext cx="388399" cy="2390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85080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C11175-1C9C-4EB7-8816-382BC6A6DCF8}"/>
              </a:ext>
            </a:extLst>
          </p:cNvPr>
          <p:cNvSpPr>
            <a:spLocks noGrp="1"/>
          </p:cNvSpPr>
          <p:nvPr>
            <p:ph type="title"/>
          </p:nvPr>
        </p:nvSpPr>
        <p:spPr>
          <a:xfrm>
            <a:off x="695325" y="289718"/>
            <a:ext cx="10515600" cy="1325563"/>
          </a:xfrm>
        </p:spPr>
        <p:txBody>
          <a:bodyPr/>
          <a:lstStyle/>
          <a:p>
            <a:r>
              <a:rPr lang="es-CO" dirty="0"/>
              <a:t>Diástole ventricular</a:t>
            </a:r>
          </a:p>
        </p:txBody>
      </p:sp>
      <p:sp>
        <p:nvSpPr>
          <p:cNvPr id="3" name="Marcador de texto 2">
            <a:extLst>
              <a:ext uri="{FF2B5EF4-FFF2-40B4-BE49-F238E27FC236}">
                <a16:creationId xmlns:a16="http://schemas.microsoft.com/office/drawing/2014/main" id="{544FEBB1-2B66-4466-BB38-8A6D426F3FD4}"/>
              </a:ext>
            </a:extLst>
          </p:cNvPr>
          <p:cNvSpPr>
            <a:spLocks noGrp="1"/>
          </p:cNvSpPr>
          <p:nvPr>
            <p:ph type="body" idx="1"/>
          </p:nvPr>
        </p:nvSpPr>
        <p:spPr>
          <a:xfrm>
            <a:off x="4991928" y="1797050"/>
            <a:ext cx="6761922" cy="4351338"/>
          </a:xfrm>
        </p:spPr>
        <p:txBody>
          <a:bodyPr/>
          <a:lstStyle/>
          <a:p>
            <a:pPr algn="just">
              <a:lnSpc>
                <a:spcPct val="100000"/>
              </a:lnSpc>
            </a:pPr>
            <a:r>
              <a:rPr lang="es-MX" sz="2200" b="0" i="0" dirty="0">
                <a:solidFill>
                  <a:srgbClr val="142B48"/>
                </a:solidFill>
                <a:effectLst/>
                <a:latin typeface="Montserrat" panose="00000500000000000000" pitchFamily="50" charset="0"/>
              </a:rPr>
              <a:t>El final de la onda T del ECG señala el comienzo de la relajación cardíaca.</a:t>
            </a:r>
          </a:p>
          <a:p>
            <a:pPr algn="just">
              <a:lnSpc>
                <a:spcPct val="100000"/>
              </a:lnSpc>
            </a:pPr>
            <a:endParaRPr lang="es-MX" sz="2200" dirty="0">
              <a:solidFill>
                <a:srgbClr val="142B48"/>
              </a:solidFill>
              <a:latin typeface="Montserrat" panose="00000500000000000000" pitchFamily="50" charset="0"/>
            </a:endParaRPr>
          </a:p>
          <a:p>
            <a:pPr algn="just">
              <a:lnSpc>
                <a:spcPct val="100000"/>
              </a:lnSpc>
            </a:pPr>
            <a:r>
              <a:rPr lang="es-MX" sz="2200" b="0" i="0" dirty="0">
                <a:solidFill>
                  <a:srgbClr val="142B48"/>
                </a:solidFill>
                <a:effectLst/>
                <a:latin typeface="Montserrat" panose="00000500000000000000" pitchFamily="50" charset="0"/>
              </a:rPr>
              <a:t>Fases:</a:t>
            </a:r>
          </a:p>
          <a:p>
            <a:pPr lvl="1" algn="just">
              <a:lnSpc>
                <a:spcPct val="100000"/>
              </a:lnSpc>
              <a:buFont typeface="Wingdings" pitchFamily="2" charset="2"/>
              <a:buChar char="§"/>
            </a:pPr>
            <a:r>
              <a:rPr lang="es-MX" dirty="0">
                <a:solidFill>
                  <a:srgbClr val="142B48"/>
                </a:solidFill>
                <a:latin typeface="Montserrat" panose="00000500000000000000" pitchFamily="50" charset="0"/>
              </a:rPr>
              <a:t>R</a:t>
            </a:r>
            <a:r>
              <a:rPr lang="es-MX" b="0" i="0" dirty="0">
                <a:solidFill>
                  <a:srgbClr val="142B48"/>
                </a:solidFill>
                <a:effectLst/>
                <a:latin typeface="Montserrat" panose="00000500000000000000" pitchFamily="50" charset="0"/>
              </a:rPr>
              <a:t>elajación isovolumétrica.</a:t>
            </a:r>
          </a:p>
          <a:p>
            <a:pPr lvl="1" algn="just">
              <a:lnSpc>
                <a:spcPct val="100000"/>
              </a:lnSpc>
              <a:buFont typeface="Wingdings" pitchFamily="2" charset="2"/>
              <a:buChar char="§"/>
            </a:pPr>
            <a:r>
              <a:rPr lang="es-MX" b="0" i="0" dirty="0">
                <a:solidFill>
                  <a:srgbClr val="142B48"/>
                </a:solidFill>
                <a:effectLst/>
                <a:latin typeface="Montserrat" panose="00000500000000000000" pitchFamily="50" charset="0"/>
              </a:rPr>
              <a:t>Llenado rápido.</a:t>
            </a:r>
          </a:p>
          <a:p>
            <a:pPr lvl="1" algn="just">
              <a:lnSpc>
                <a:spcPct val="100000"/>
              </a:lnSpc>
              <a:buFont typeface="Wingdings" pitchFamily="2" charset="2"/>
              <a:buChar char="§"/>
            </a:pPr>
            <a:r>
              <a:rPr lang="es-MX" dirty="0">
                <a:solidFill>
                  <a:srgbClr val="142B48"/>
                </a:solidFill>
                <a:latin typeface="Montserrat" panose="00000500000000000000" pitchFamily="50" charset="0"/>
              </a:rPr>
              <a:t>Ll</a:t>
            </a:r>
            <a:r>
              <a:rPr lang="es-MX" b="0" i="0" dirty="0">
                <a:solidFill>
                  <a:srgbClr val="142B48"/>
                </a:solidFill>
                <a:effectLst/>
                <a:latin typeface="Montserrat" panose="00000500000000000000" pitchFamily="50" charset="0"/>
              </a:rPr>
              <a:t>enado lento o diástasis.</a:t>
            </a:r>
          </a:p>
          <a:p>
            <a:pPr lvl="1" algn="just">
              <a:lnSpc>
                <a:spcPct val="100000"/>
              </a:lnSpc>
              <a:buFont typeface="Wingdings" pitchFamily="2" charset="2"/>
              <a:buChar char="§"/>
            </a:pPr>
            <a:r>
              <a:rPr lang="es-MX" dirty="0">
                <a:solidFill>
                  <a:srgbClr val="142B48"/>
                </a:solidFill>
                <a:latin typeface="Montserrat" panose="00000500000000000000" pitchFamily="50" charset="0"/>
              </a:rPr>
              <a:t>L</a:t>
            </a:r>
            <a:r>
              <a:rPr lang="es-MX" b="0" i="0" dirty="0">
                <a:solidFill>
                  <a:srgbClr val="142B48"/>
                </a:solidFill>
                <a:effectLst/>
                <a:latin typeface="Montserrat" panose="00000500000000000000" pitchFamily="50" charset="0"/>
              </a:rPr>
              <a:t>lenado auricular.</a:t>
            </a:r>
            <a:endParaRPr lang="es-CO" dirty="0">
              <a:solidFill>
                <a:srgbClr val="142B48"/>
              </a:solidFill>
            </a:endParaRPr>
          </a:p>
        </p:txBody>
      </p:sp>
    </p:spTree>
    <p:extLst>
      <p:ext uri="{BB962C8B-B14F-4D97-AF65-F5344CB8AC3E}">
        <p14:creationId xmlns:p14="http://schemas.microsoft.com/office/powerpoint/2010/main" val="29292262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4B77B-6CC9-4188-BCE2-FDA4285422E1}"/>
              </a:ext>
            </a:extLst>
          </p:cNvPr>
          <p:cNvSpPr>
            <a:spLocks noGrp="1"/>
          </p:cNvSpPr>
          <p:nvPr>
            <p:ph type="title"/>
          </p:nvPr>
        </p:nvSpPr>
        <p:spPr>
          <a:xfrm>
            <a:off x="566737" y="18255"/>
            <a:ext cx="10515600" cy="1325563"/>
          </a:xfrm>
        </p:spPr>
        <p:txBody>
          <a:bodyPr/>
          <a:lstStyle/>
          <a:p>
            <a:r>
              <a:rPr lang="es-CO" dirty="0"/>
              <a:t>Fase de relajación isovolumétrica</a:t>
            </a:r>
          </a:p>
        </p:txBody>
      </p:sp>
      <p:sp>
        <p:nvSpPr>
          <p:cNvPr id="3" name="Marcador de texto 2">
            <a:extLst>
              <a:ext uri="{FF2B5EF4-FFF2-40B4-BE49-F238E27FC236}">
                <a16:creationId xmlns:a16="http://schemas.microsoft.com/office/drawing/2014/main" id="{4C946F82-8C0F-4581-8516-75FDB5CEE93E}"/>
              </a:ext>
            </a:extLst>
          </p:cNvPr>
          <p:cNvSpPr>
            <a:spLocks noGrp="1"/>
          </p:cNvSpPr>
          <p:nvPr>
            <p:ph type="body" idx="1"/>
          </p:nvPr>
        </p:nvSpPr>
        <p:spPr>
          <a:xfrm>
            <a:off x="924255" y="1253331"/>
            <a:ext cx="10834358" cy="4351338"/>
          </a:xfrm>
        </p:spPr>
        <p:txBody>
          <a:bodyPr/>
          <a:lstStyle/>
          <a:p>
            <a:pPr algn="just">
              <a:lnSpc>
                <a:spcPct val="100000"/>
              </a:lnSpc>
            </a:pPr>
            <a:r>
              <a:rPr lang="es-MX" b="0" i="0" dirty="0">
                <a:solidFill>
                  <a:srgbClr val="142B48"/>
                </a:solidFill>
                <a:effectLst/>
                <a:latin typeface="Montserrat" panose="00000500000000000000" pitchFamily="50" charset="0"/>
              </a:rPr>
              <a:t>Comprende el período comprendido entre el cierre de las válvulas semilunares y la apertura de las válvulas AV.</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 Al final de la sístole, las presiones intraventriculares disminuyen con rapidez.</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Tan pronto como la presión en la aorta y en la arteria pulmonar superan la presión intraventricular, se produce el reflujo de sangre hacia los ventrículos y el cierre de la válvula aórtica, que produce el segundo ruido cardíaco.</a:t>
            </a:r>
            <a:endParaRPr lang="es-CO" dirty="0">
              <a:solidFill>
                <a:srgbClr val="142B48"/>
              </a:solidFill>
            </a:endParaRPr>
          </a:p>
        </p:txBody>
      </p:sp>
      <p:pic>
        <p:nvPicPr>
          <p:cNvPr id="5" name="Imagen 4">
            <a:extLst>
              <a:ext uri="{FF2B5EF4-FFF2-40B4-BE49-F238E27FC236}">
                <a16:creationId xmlns:a16="http://schemas.microsoft.com/office/drawing/2014/main" id="{F56136DE-CEEC-4D24-BFAE-257D3D5D0337}"/>
              </a:ext>
            </a:extLst>
          </p:cNvPr>
          <p:cNvPicPr>
            <a:picLocks noChangeAspect="1"/>
          </p:cNvPicPr>
          <p:nvPr/>
        </p:nvPicPr>
        <p:blipFill>
          <a:blip r:embed="rId2"/>
          <a:stretch>
            <a:fillRect/>
          </a:stretch>
        </p:blipFill>
        <p:spPr>
          <a:xfrm>
            <a:off x="5703115" y="3771114"/>
            <a:ext cx="5982612" cy="2731831"/>
          </a:xfrm>
          <a:prstGeom prst="rect">
            <a:avLst/>
          </a:prstGeom>
        </p:spPr>
      </p:pic>
      <p:sp>
        <p:nvSpPr>
          <p:cNvPr id="6" name="Rectángulo 5">
            <a:extLst>
              <a:ext uri="{FF2B5EF4-FFF2-40B4-BE49-F238E27FC236}">
                <a16:creationId xmlns:a16="http://schemas.microsoft.com/office/drawing/2014/main" id="{85F10F13-3DC9-4A7E-8D2A-BF9A34BA47C3}"/>
              </a:ext>
            </a:extLst>
          </p:cNvPr>
          <p:cNvSpPr/>
          <p:nvPr/>
        </p:nvSpPr>
        <p:spPr>
          <a:xfrm>
            <a:off x="7629525" y="3657600"/>
            <a:ext cx="528638" cy="28453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167158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25AC7-FD71-442E-9856-121CCF918D5E}"/>
              </a:ext>
            </a:extLst>
          </p:cNvPr>
          <p:cNvSpPr>
            <a:spLocks noGrp="1"/>
          </p:cNvSpPr>
          <p:nvPr>
            <p:ph type="title"/>
          </p:nvPr>
        </p:nvSpPr>
        <p:spPr>
          <a:xfrm>
            <a:off x="595312" y="18255"/>
            <a:ext cx="10515600" cy="1325563"/>
          </a:xfrm>
        </p:spPr>
        <p:txBody>
          <a:bodyPr/>
          <a:lstStyle/>
          <a:p>
            <a:r>
              <a:rPr lang="es-CO" dirty="0"/>
              <a:t>Fase de llenado rápido</a:t>
            </a:r>
          </a:p>
        </p:txBody>
      </p:sp>
      <p:sp>
        <p:nvSpPr>
          <p:cNvPr id="3" name="Marcador de texto 2">
            <a:extLst>
              <a:ext uri="{FF2B5EF4-FFF2-40B4-BE49-F238E27FC236}">
                <a16:creationId xmlns:a16="http://schemas.microsoft.com/office/drawing/2014/main" id="{2A8FA9B5-CF33-46B8-976A-A8978343ADA9}"/>
              </a:ext>
            </a:extLst>
          </p:cNvPr>
          <p:cNvSpPr>
            <a:spLocks noGrp="1"/>
          </p:cNvSpPr>
          <p:nvPr>
            <p:ph type="body" idx="1"/>
          </p:nvPr>
        </p:nvSpPr>
        <p:spPr>
          <a:xfrm>
            <a:off x="934278" y="1253331"/>
            <a:ext cx="10895772" cy="4351338"/>
          </a:xfrm>
        </p:spPr>
        <p:txBody>
          <a:bodyPr/>
          <a:lstStyle/>
          <a:p>
            <a:pPr algn="just">
              <a:lnSpc>
                <a:spcPct val="100000"/>
              </a:lnSpc>
            </a:pPr>
            <a:r>
              <a:rPr lang="es-MX" b="0" i="0" dirty="0">
                <a:solidFill>
                  <a:srgbClr val="142B48"/>
                </a:solidFill>
                <a:effectLst/>
                <a:latin typeface="Montserrat" panose="00000500000000000000" pitchFamily="50" charset="0"/>
              </a:rPr>
              <a:t>Cuando la presión ventricular desciende por debajo de la auricular, se produce la apertura de las válvulas AV y los ventrículos se llenan con rapidez de la sangre almacenada en las aurículas durante la sístole ventricular.</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Durante esta fase se produce el 80% del llenado ventricular, pero las presiones auriculares y ventriculares disminuyen a 0 mmHg</a:t>
            </a:r>
            <a:endParaRPr lang="es-CO" dirty="0">
              <a:solidFill>
                <a:srgbClr val="142B48"/>
              </a:solidFill>
            </a:endParaRPr>
          </a:p>
        </p:txBody>
      </p:sp>
      <p:pic>
        <p:nvPicPr>
          <p:cNvPr id="4" name="Imagen 3">
            <a:extLst>
              <a:ext uri="{FF2B5EF4-FFF2-40B4-BE49-F238E27FC236}">
                <a16:creationId xmlns:a16="http://schemas.microsoft.com/office/drawing/2014/main" id="{8FB8EF4F-F460-49AB-AC67-E07202D38430}"/>
              </a:ext>
            </a:extLst>
          </p:cNvPr>
          <p:cNvPicPr>
            <a:picLocks noChangeAspect="1"/>
          </p:cNvPicPr>
          <p:nvPr/>
        </p:nvPicPr>
        <p:blipFill>
          <a:blip r:embed="rId2"/>
          <a:stretch>
            <a:fillRect/>
          </a:stretch>
        </p:blipFill>
        <p:spPr>
          <a:xfrm>
            <a:off x="5603932" y="3641648"/>
            <a:ext cx="6063135" cy="2768600"/>
          </a:xfrm>
          <a:prstGeom prst="rect">
            <a:avLst/>
          </a:prstGeom>
        </p:spPr>
      </p:pic>
      <p:sp>
        <p:nvSpPr>
          <p:cNvPr id="5" name="Rectángulo 4">
            <a:extLst>
              <a:ext uri="{FF2B5EF4-FFF2-40B4-BE49-F238E27FC236}">
                <a16:creationId xmlns:a16="http://schemas.microsoft.com/office/drawing/2014/main" id="{193541E4-D7B7-4AA4-99AB-98B02238F97B}"/>
              </a:ext>
            </a:extLst>
          </p:cNvPr>
          <p:cNvSpPr/>
          <p:nvPr/>
        </p:nvSpPr>
        <p:spPr>
          <a:xfrm>
            <a:off x="7587411" y="3429000"/>
            <a:ext cx="1142252" cy="2981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41177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7EF61B-AB81-40BD-855E-656118633FF9}"/>
              </a:ext>
            </a:extLst>
          </p:cNvPr>
          <p:cNvSpPr>
            <a:spLocks noGrp="1"/>
          </p:cNvSpPr>
          <p:nvPr>
            <p:ph type="title"/>
          </p:nvPr>
        </p:nvSpPr>
        <p:spPr>
          <a:xfrm>
            <a:off x="538162" y="88384"/>
            <a:ext cx="10515600" cy="1325563"/>
          </a:xfrm>
        </p:spPr>
        <p:txBody>
          <a:bodyPr/>
          <a:lstStyle/>
          <a:p>
            <a:r>
              <a:rPr lang="es-CO" dirty="0"/>
              <a:t>Circulación pulmonar vs. sistémica</a:t>
            </a:r>
          </a:p>
        </p:txBody>
      </p:sp>
      <p:sp>
        <p:nvSpPr>
          <p:cNvPr id="4" name="Rectángulo 3">
            <a:extLst>
              <a:ext uri="{FF2B5EF4-FFF2-40B4-BE49-F238E27FC236}">
                <a16:creationId xmlns:a16="http://schemas.microsoft.com/office/drawing/2014/main" id="{1A983EE7-1802-4079-85E4-43152D07AF86}"/>
              </a:ext>
            </a:extLst>
          </p:cNvPr>
          <p:cNvSpPr/>
          <p:nvPr/>
        </p:nvSpPr>
        <p:spPr>
          <a:xfrm>
            <a:off x="1010478" y="1358284"/>
            <a:ext cx="4163627" cy="1500326"/>
          </a:xfrm>
          <a:prstGeom prst="rect">
            <a:avLst/>
          </a:prstGeom>
          <a:solidFill>
            <a:srgbClr val="142B48"/>
          </a:solidFill>
          <a:ln>
            <a:solidFill>
              <a:srgbClr val="142B4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2000" dirty="0">
                <a:solidFill>
                  <a:schemeClr val="bg1"/>
                </a:solidFill>
                <a:effectLst/>
                <a:latin typeface="Montserrat" panose="00000500000000000000" pitchFamily="50" charset="0"/>
              </a:rPr>
              <a:t> Circulación pulmonar es un circuito corto y de baja presión.</a:t>
            </a:r>
            <a:endParaRPr lang="es-CO" sz="2000" dirty="0">
              <a:solidFill>
                <a:schemeClr val="bg1"/>
              </a:solidFill>
              <a:latin typeface="Montserrat" panose="00000500000000000000" pitchFamily="50" charset="0"/>
            </a:endParaRPr>
          </a:p>
        </p:txBody>
      </p:sp>
      <p:sp>
        <p:nvSpPr>
          <p:cNvPr id="5" name="Rectángulo 4">
            <a:extLst>
              <a:ext uri="{FF2B5EF4-FFF2-40B4-BE49-F238E27FC236}">
                <a16:creationId xmlns:a16="http://schemas.microsoft.com/office/drawing/2014/main" id="{71D8FF8F-0D65-4754-A755-A84D9C533B5A}"/>
              </a:ext>
            </a:extLst>
          </p:cNvPr>
          <p:cNvSpPr/>
          <p:nvPr/>
        </p:nvSpPr>
        <p:spPr>
          <a:xfrm>
            <a:off x="7222075" y="3429000"/>
            <a:ext cx="4163627" cy="1500326"/>
          </a:xfrm>
          <a:prstGeom prst="rect">
            <a:avLst/>
          </a:prstGeom>
          <a:solidFill>
            <a:srgbClr val="142B48"/>
          </a:solidFill>
          <a:ln>
            <a:solidFill>
              <a:srgbClr val="142B4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600" b="0" i="0" dirty="0">
                <a:solidFill>
                  <a:schemeClr val="bg1"/>
                </a:solidFill>
                <a:effectLst/>
                <a:latin typeface="Montserrat" panose="00000500000000000000" pitchFamily="50" charset="0"/>
              </a:rPr>
              <a:t>La circulación sistémica es un circuito más largo, ya que incluye todos los tejidos del organismo excepto los pulmones, y presenta una presión y una resistencia al flujo sanguíneo cinco veces mayor.</a:t>
            </a:r>
            <a:endParaRPr lang="es-CO" sz="1600" dirty="0">
              <a:solidFill>
                <a:schemeClr val="bg1"/>
              </a:solidFill>
              <a:latin typeface="Montserrat" panose="00000500000000000000" pitchFamily="50" charset="0"/>
            </a:endParaRPr>
          </a:p>
        </p:txBody>
      </p:sp>
      <p:sp>
        <p:nvSpPr>
          <p:cNvPr id="6" name="Elipse 5">
            <a:extLst>
              <a:ext uri="{FF2B5EF4-FFF2-40B4-BE49-F238E27FC236}">
                <a16:creationId xmlns:a16="http://schemas.microsoft.com/office/drawing/2014/main" id="{C386F3F3-F5B6-4652-91E9-D5947E131198}"/>
              </a:ext>
            </a:extLst>
          </p:cNvPr>
          <p:cNvSpPr/>
          <p:nvPr/>
        </p:nvSpPr>
        <p:spPr>
          <a:xfrm>
            <a:off x="7781369" y="5243513"/>
            <a:ext cx="3391456" cy="1110577"/>
          </a:xfrm>
          <a:prstGeom prst="ellipse">
            <a:avLst/>
          </a:prstGeom>
          <a:solidFill>
            <a:srgbClr val="00ABA7"/>
          </a:solidFill>
          <a:ln>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0" dirty="0">
                <a:solidFill>
                  <a:schemeClr val="bg1"/>
                </a:solidFill>
                <a:effectLst/>
                <a:latin typeface="Montserrat" panose="00000500000000000000" pitchFamily="50" charset="0"/>
              </a:rPr>
              <a:t>Grosor del </a:t>
            </a:r>
            <a:r>
              <a:rPr lang="es-MX" b="1" dirty="0">
                <a:solidFill>
                  <a:schemeClr val="bg1"/>
                </a:solidFill>
                <a:latin typeface="Montserrat" panose="00000500000000000000" pitchFamily="50" charset="0"/>
              </a:rPr>
              <a:t>ventrículo </a:t>
            </a:r>
            <a:r>
              <a:rPr lang="es-MX" b="1" i="0" dirty="0">
                <a:solidFill>
                  <a:schemeClr val="bg1"/>
                </a:solidFill>
                <a:effectLst/>
                <a:latin typeface="Montserrat" panose="00000500000000000000" pitchFamily="50" charset="0"/>
              </a:rPr>
              <a:t>izquierdo es </a:t>
            </a:r>
            <a:r>
              <a:rPr lang="es-MX" b="1" dirty="0">
                <a:solidFill>
                  <a:schemeClr val="bg1"/>
                </a:solidFill>
                <a:latin typeface="Montserrat" panose="00000500000000000000" pitchFamily="50" charset="0"/>
              </a:rPr>
              <a:t>mayor </a:t>
            </a:r>
            <a:r>
              <a:rPr lang="es-MX" b="1" i="0" dirty="0">
                <a:solidFill>
                  <a:schemeClr val="bg1"/>
                </a:solidFill>
                <a:effectLst/>
                <a:latin typeface="Montserrat" panose="00000500000000000000" pitchFamily="50" charset="0"/>
              </a:rPr>
              <a:t>(8–12 mm).</a:t>
            </a:r>
            <a:endParaRPr lang="es-CO" b="1" dirty="0">
              <a:solidFill>
                <a:schemeClr val="bg1"/>
              </a:solidFill>
              <a:latin typeface="Montserrat" panose="00000500000000000000" pitchFamily="50" charset="0"/>
            </a:endParaRPr>
          </a:p>
        </p:txBody>
      </p:sp>
      <p:sp>
        <p:nvSpPr>
          <p:cNvPr id="7" name="Elipse 6">
            <a:extLst>
              <a:ext uri="{FF2B5EF4-FFF2-40B4-BE49-F238E27FC236}">
                <a16:creationId xmlns:a16="http://schemas.microsoft.com/office/drawing/2014/main" id="{FD580353-2EE2-486B-A983-2853A3833B06}"/>
              </a:ext>
            </a:extLst>
          </p:cNvPr>
          <p:cNvSpPr/>
          <p:nvPr/>
        </p:nvSpPr>
        <p:spPr>
          <a:xfrm>
            <a:off x="5527825" y="1489229"/>
            <a:ext cx="3187084" cy="878889"/>
          </a:xfrm>
          <a:prstGeom prst="ellipse">
            <a:avLst/>
          </a:prstGeom>
          <a:solidFill>
            <a:srgbClr val="00ABA7"/>
          </a:solidFill>
          <a:ln>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Montserrat" panose="00000500000000000000" pitchFamily="50" charset="0"/>
              </a:rPr>
              <a:t>Grosor de </a:t>
            </a:r>
            <a:r>
              <a:rPr lang="es-MX" b="1" i="0" dirty="0">
                <a:solidFill>
                  <a:schemeClr val="bg1"/>
                </a:solidFill>
                <a:effectLst/>
                <a:latin typeface="Montserrat" panose="00000500000000000000" pitchFamily="50" charset="0"/>
              </a:rPr>
              <a:t> ventrículo derecho (3–4 mm).</a:t>
            </a:r>
            <a:endParaRPr lang="es-CO"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30250623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B22DE9-EA6E-4E81-8A0D-7E1B867FAA8C}"/>
              </a:ext>
            </a:extLst>
          </p:cNvPr>
          <p:cNvSpPr>
            <a:spLocks noGrp="1"/>
          </p:cNvSpPr>
          <p:nvPr>
            <p:ph type="title"/>
          </p:nvPr>
        </p:nvSpPr>
        <p:spPr>
          <a:xfrm>
            <a:off x="548927" y="24720"/>
            <a:ext cx="10515600" cy="1325563"/>
          </a:xfrm>
        </p:spPr>
        <p:txBody>
          <a:bodyPr/>
          <a:lstStyle/>
          <a:p>
            <a:r>
              <a:rPr lang="es-CO" dirty="0"/>
              <a:t>Fase de llenado lento</a:t>
            </a:r>
          </a:p>
        </p:txBody>
      </p:sp>
      <p:sp>
        <p:nvSpPr>
          <p:cNvPr id="3" name="Marcador de texto 2">
            <a:extLst>
              <a:ext uri="{FF2B5EF4-FFF2-40B4-BE49-F238E27FC236}">
                <a16:creationId xmlns:a16="http://schemas.microsoft.com/office/drawing/2014/main" id="{2AB6BACC-69DE-4F57-8B0C-358CC9A56414}"/>
              </a:ext>
            </a:extLst>
          </p:cNvPr>
          <p:cNvSpPr>
            <a:spLocks noGrp="1"/>
          </p:cNvSpPr>
          <p:nvPr>
            <p:ph type="body" idx="1"/>
          </p:nvPr>
        </p:nvSpPr>
        <p:spPr>
          <a:xfrm>
            <a:off x="834919" y="1166927"/>
            <a:ext cx="10808153" cy="4351338"/>
          </a:xfrm>
        </p:spPr>
        <p:txBody>
          <a:bodyPr/>
          <a:lstStyle/>
          <a:p>
            <a:pPr algn="just">
              <a:lnSpc>
                <a:spcPct val="100000"/>
              </a:lnSpc>
            </a:pPr>
            <a:r>
              <a:rPr lang="es-MX" b="0" i="0" dirty="0">
                <a:solidFill>
                  <a:srgbClr val="142B48"/>
                </a:solidFill>
                <a:effectLst/>
                <a:latin typeface="Montserrat" panose="00000500000000000000" pitchFamily="50" charset="0"/>
              </a:rPr>
              <a:t>El ventrículo sigue llenándose poco a poco, produciéndose un aumento gradual de la presión y del volumen ventricular.</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En este momento, la presión diastólica en la arteria aórtica es de 10.6 kPa (80 mmHg) y en la pulmonar de 1 kPa (8 mmHg).</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Al final de esta fase, las aurículas se despolarizan (onda P del ECG), y su contracción contribuye en 15% al llenado ventricular, con lo que se inicia un nuevo ciclo cardíaco.</a:t>
            </a:r>
            <a:endParaRPr lang="es-CO" dirty="0">
              <a:solidFill>
                <a:srgbClr val="142B48"/>
              </a:solidFill>
            </a:endParaRPr>
          </a:p>
        </p:txBody>
      </p:sp>
      <p:pic>
        <p:nvPicPr>
          <p:cNvPr id="4" name="Imagen 3">
            <a:extLst>
              <a:ext uri="{FF2B5EF4-FFF2-40B4-BE49-F238E27FC236}">
                <a16:creationId xmlns:a16="http://schemas.microsoft.com/office/drawing/2014/main" id="{14FA13C2-3429-489A-A072-2E25EDA0C949}"/>
              </a:ext>
            </a:extLst>
          </p:cNvPr>
          <p:cNvPicPr>
            <a:picLocks noChangeAspect="1"/>
          </p:cNvPicPr>
          <p:nvPr/>
        </p:nvPicPr>
        <p:blipFill>
          <a:blip r:embed="rId2"/>
          <a:stretch>
            <a:fillRect/>
          </a:stretch>
        </p:blipFill>
        <p:spPr>
          <a:xfrm>
            <a:off x="5806727" y="3773010"/>
            <a:ext cx="6010294" cy="2744471"/>
          </a:xfrm>
          <a:prstGeom prst="rect">
            <a:avLst/>
          </a:prstGeom>
        </p:spPr>
      </p:pic>
      <p:sp>
        <p:nvSpPr>
          <p:cNvPr id="5" name="Rectángulo 4">
            <a:extLst>
              <a:ext uri="{FF2B5EF4-FFF2-40B4-BE49-F238E27FC236}">
                <a16:creationId xmlns:a16="http://schemas.microsoft.com/office/drawing/2014/main" id="{F476A632-3BB0-40A5-8003-6E456E6E5452}"/>
              </a:ext>
            </a:extLst>
          </p:cNvPr>
          <p:cNvSpPr/>
          <p:nvPr/>
        </p:nvSpPr>
        <p:spPr>
          <a:xfrm>
            <a:off x="7939742" y="5518265"/>
            <a:ext cx="504171" cy="999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30220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5DDA0-79E2-4AA4-B2C0-ED199F86F105}"/>
              </a:ext>
            </a:extLst>
          </p:cNvPr>
          <p:cNvSpPr>
            <a:spLocks noGrp="1"/>
          </p:cNvSpPr>
          <p:nvPr>
            <p:ph type="title"/>
          </p:nvPr>
        </p:nvSpPr>
        <p:spPr>
          <a:xfrm>
            <a:off x="538162" y="161447"/>
            <a:ext cx="10515600" cy="1325563"/>
          </a:xfrm>
        </p:spPr>
        <p:txBody>
          <a:bodyPr/>
          <a:lstStyle/>
          <a:p>
            <a:r>
              <a:rPr lang="es-CO" dirty="0"/>
              <a:t>Fracción de eyección</a:t>
            </a:r>
          </a:p>
        </p:txBody>
      </p:sp>
      <p:sp>
        <p:nvSpPr>
          <p:cNvPr id="3" name="Marcador de texto 2">
            <a:extLst>
              <a:ext uri="{FF2B5EF4-FFF2-40B4-BE49-F238E27FC236}">
                <a16:creationId xmlns:a16="http://schemas.microsoft.com/office/drawing/2014/main" id="{EBD4352A-84FB-48DA-8B45-9D006D422EFA}"/>
              </a:ext>
            </a:extLst>
          </p:cNvPr>
          <p:cNvSpPr>
            <a:spLocks noGrp="1"/>
          </p:cNvSpPr>
          <p:nvPr>
            <p:ph type="body" idx="1"/>
          </p:nvPr>
        </p:nvSpPr>
        <p:spPr>
          <a:xfrm>
            <a:off x="828259" y="1253331"/>
            <a:ext cx="10825579" cy="4351338"/>
          </a:xfrm>
        </p:spPr>
        <p:txBody>
          <a:bodyPr/>
          <a:lstStyle/>
          <a:p>
            <a:pPr algn="just">
              <a:lnSpc>
                <a:spcPct val="100000"/>
              </a:lnSpc>
            </a:pPr>
            <a:r>
              <a:rPr lang="es-MX" dirty="0">
                <a:solidFill>
                  <a:srgbClr val="142B48"/>
                </a:solidFill>
                <a:latin typeface="Montserrat" panose="00000500000000000000" pitchFamily="50" charset="0"/>
              </a:rPr>
              <a:t>R</a:t>
            </a:r>
            <a:r>
              <a:rPr lang="es-MX" b="0" i="0" dirty="0">
                <a:solidFill>
                  <a:srgbClr val="142B48"/>
                </a:solidFill>
                <a:effectLst/>
                <a:latin typeface="Montserrat" panose="00000500000000000000" pitchFamily="50" charset="0"/>
              </a:rPr>
              <a:t>epresenta el cociente entre el volumen sistólico (volumen diastólico final-volumen sistólico final) y el volumen diastólico final.</a:t>
            </a:r>
            <a:endParaRPr lang="es-MX" dirty="0">
              <a:solidFill>
                <a:srgbClr val="142B48"/>
              </a:solidFill>
              <a:latin typeface="Montserrat" panose="00000500000000000000" pitchFamily="50" charset="0"/>
            </a:endParaRPr>
          </a:p>
          <a:p>
            <a:pPr algn="just">
              <a:lnSpc>
                <a:spcPct val="100000"/>
              </a:lnSpc>
            </a:pPr>
            <a:r>
              <a:rPr lang="es-MX" dirty="0">
                <a:solidFill>
                  <a:srgbClr val="142B48"/>
                </a:solidFill>
                <a:latin typeface="Montserrat" panose="00000500000000000000" pitchFamily="50" charset="0"/>
              </a:rPr>
              <a:t>C</a:t>
            </a:r>
            <a:r>
              <a:rPr lang="es-MX" b="0" i="0" dirty="0">
                <a:solidFill>
                  <a:srgbClr val="142B48"/>
                </a:solidFill>
                <a:effectLst/>
                <a:latin typeface="Montserrat" panose="00000500000000000000" pitchFamily="50" charset="0"/>
              </a:rPr>
              <a:t>onstituye un índice indirecto del acortamiento sistólico de la cavidad ventricular.</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En condiciones normales, la FE del ventrículo izquierdo varía entre un 60% y un 75%.</a:t>
            </a:r>
            <a:endParaRPr lang="es-CO" dirty="0">
              <a:solidFill>
                <a:srgbClr val="142B48"/>
              </a:solidFill>
            </a:endParaRPr>
          </a:p>
        </p:txBody>
      </p:sp>
      <p:pic>
        <p:nvPicPr>
          <p:cNvPr id="5" name="Imagen 4" descr="Diagrama&#10;&#10;Descripción generada automáticamente con confianza media">
            <a:extLst>
              <a:ext uri="{FF2B5EF4-FFF2-40B4-BE49-F238E27FC236}">
                <a16:creationId xmlns:a16="http://schemas.microsoft.com/office/drawing/2014/main" id="{5BC7789E-9EAE-4C98-A1E8-F82B89E766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9705" y="3970211"/>
            <a:ext cx="3794787" cy="2517902"/>
          </a:xfrm>
          <a:prstGeom prst="rect">
            <a:avLst/>
          </a:prstGeom>
        </p:spPr>
      </p:pic>
      <p:sp>
        <p:nvSpPr>
          <p:cNvPr id="6" name="Rectángulo 5">
            <a:extLst>
              <a:ext uri="{FF2B5EF4-FFF2-40B4-BE49-F238E27FC236}">
                <a16:creationId xmlns:a16="http://schemas.microsoft.com/office/drawing/2014/main" id="{407F0C6F-9E97-415A-B947-E5C51C9E9308}"/>
              </a:ext>
            </a:extLst>
          </p:cNvPr>
          <p:cNvSpPr/>
          <p:nvPr/>
        </p:nvSpPr>
        <p:spPr>
          <a:xfrm>
            <a:off x="9395905" y="4688927"/>
            <a:ext cx="2361737" cy="1080470"/>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i="0" dirty="0">
                <a:solidFill>
                  <a:schemeClr val="bg1"/>
                </a:solidFill>
                <a:effectLst/>
                <a:latin typeface="Montserrat" panose="00000500000000000000" pitchFamily="50" charset="0"/>
              </a:rPr>
              <a:t>VDF</a:t>
            </a:r>
            <a:r>
              <a:rPr lang="pt-BR" b="1" dirty="0">
                <a:solidFill>
                  <a:schemeClr val="bg1"/>
                </a:solidFill>
                <a:latin typeface="Montserrat" panose="00000500000000000000" pitchFamily="50" charset="0"/>
              </a:rPr>
              <a:t>: </a:t>
            </a:r>
            <a:r>
              <a:rPr lang="pt-BR" b="1" i="0" dirty="0" err="1">
                <a:solidFill>
                  <a:schemeClr val="bg1"/>
                </a:solidFill>
                <a:effectLst/>
                <a:latin typeface="Montserrat" panose="00000500000000000000" pitchFamily="50" charset="0"/>
              </a:rPr>
              <a:t>volumen</a:t>
            </a:r>
            <a:r>
              <a:rPr lang="pt-BR" b="1" i="0" dirty="0">
                <a:solidFill>
                  <a:schemeClr val="bg1"/>
                </a:solidFill>
                <a:effectLst/>
                <a:latin typeface="Montserrat" panose="00000500000000000000" pitchFamily="50" charset="0"/>
              </a:rPr>
              <a:t> diastólico final; VSF: </a:t>
            </a:r>
            <a:r>
              <a:rPr lang="pt-BR" b="1" i="0" dirty="0" err="1">
                <a:solidFill>
                  <a:schemeClr val="bg1"/>
                </a:solidFill>
                <a:effectLst/>
                <a:latin typeface="Montserrat" panose="00000500000000000000" pitchFamily="50" charset="0"/>
              </a:rPr>
              <a:t>volumen</a:t>
            </a:r>
            <a:r>
              <a:rPr lang="pt-BR" b="1" i="0" dirty="0">
                <a:solidFill>
                  <a:schemeClr val="bg1"/>
                </a:solidFill>
                <a:effectLst/>
                <a:latin typeface="Montserrat" panose="00000500000000000000" pitchFamily="50" charset="0"/>
              </a:rPr>
              <a:t> sistólico final.</a:t>
            </a:r>
            <a:endParaRPr lang="es-CO"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33495827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DD82C9-EE1E-4965-B40E-137DDC376B50}"/>
              </a:ext>
            </a:extLst>
          </p:cNvPr>
          <p:cNvSpPr>
            <a:spLocks noGrp="1"/>
          </p:cNvSpPr>
          <p:nvPr>
            <p:ph type="title"/>
          </p:nvPr>
        </p:nvSpPr>
        <p:spPr>
          <a:xfrm>
            <a:off x="581025" y="176142"/>
            <a:ext cx="10515600" cy="1325563"/>
          </a:xfrm>
        </p:spPr>
        <p:txBody>
          <a:bodyPr/>
          <a:lstStyle/>
          <a:p>
            <a:r>
              <a:rPr lang="es-CO" dirty="0"/>
              <a:t>Volumen sistólico</a:t>
            </a:r>
          </a:p>
        </p:txBody>
      </p:sp>
      <p:sp>
        <p:nvSpPr>
          <p:cNvPr id="3" name="Marcador de texto 2">
            <a:extLst>
              <a:ext uri="{FF2B5EF4-FFF2-40B4-BE49-F238E27FC236}">
                <a16:creationId xmlns:a16="http://schemas.microsoft.com/office/drawing/2014/main" id="{180C2EF9-5BAE-4731-9CC6-2D73C2B2A03C}"/>
              </a:ext>
            </a:extLst>
          </p:cNvPr>
          <p:cNvSpPr>
            <a:spLocks noGrp="1"/>
          </p:cNvSpPr>
          <p:nvPr>
            <p:ph type="body" idx="1"/>
          </p:nvPr>
        </p:nvSpPr>
        <p:spPr>
          <a:xfrm>
            <a:off x="4934778" y="1825625"/>
            <a:ext cx="6761922" cy="4351338"/>
          </a:xfrm>
        </p:spPr>
        <p:txBody>
          <a:bodyPr/>
          <a:lstStyle/>
          <a:p>
            <a:pPr algn="just">
              <a:lnSpc>
                <a:spcPct val="100000"/>
              </a:lnSpc>
            </a:pPr>
            <a:r>
              <a:rPr lang="es-MX" dirty="0">
                <a:solidFill>
                  <a:srgbClr val="142B48"/>
                </a:solidFill>
                <a:latin typeface="Montserrat" panose="00000500000000000000" pitchFamily="50" charset="0"/>
              </a:rPr>
              <a:t>E</a:t>
            </a:r>
            <a:r>
              <a:rPr lang="es-MX" b="0" i="0" dirty="0">
                <a:solidFill>
                  <a:srgbClr val="142B48"/>
                </a:solidFill>
                <a:effectLst/>
                <a:latin typeface="Montserrat" panose="00000500000000000000" pitchFamily="50" charset="0"/>
              </a:rPr>
              <a:t>s el volumen de sangre bombeado por los ventrículos con cada latido, y representa la diferencia entre el volumen de sangre existente en el ventrículo al final de la diástole y al final de la misma.</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En pacientes en reposo y a una frecuencia de 70 </a:t>
            </a:r>
            <a:r>
              <a:rPr lang="es-MX" b="0" i="0" dirty="0" err="1">
                <a:solidFill>
                  <a:srgbClr val="142B48"/>
                </a:solidFill>
                <a:effectLst/>
                <a:latin typeface="Montserrat" panose="00000500000000000000" pitchFamily="50" charset="0"/>
              </a:rPr>
              <a:t>lpm</a:t>
            </a:r>
            <a:r>
              <a:rPr lang="es-MX" b="0" i="0" dirty="0">
                <a:solidFill>
                  <a:srgbClr val="142B48"/>
                </a:solidFill>
                <a:effectLst/>
                <a:latin typeface="Montserrat" panose="00000500000000000000" pitchFamily="50" charset="0"/>
              </a:rPr>
              <a:t>, el volumen diastólico final es de 120–140 </a:t>
            </a:r>
            <a:r>
              <a:rPr lang="es-MX" b="0" i="0" dirty="0" err="1">
                <a:solidFill>
                  <a:srgbClr val="142B48"/>
                </a:solidFill>
                <a:effectLst/>
                <a:latin typeface="Montserrat" panose="00000500000000000000" pitchFamily="50" charset="0"/>
              </a:rPr>
              <a:t>mL</a:t>
            </a:r>
            <a:r>
              <a:rPr lang="es-MX" b="0" i="0" dirty="0">
                <a:solidFill>
                  <a:srgbClr val="142B48"/>
                </a:solidFill>
                <a:effectLst/>
                <a:latin typeface="Montserrat" panose="00000500000000000000" pitchFamily="50" charset="0"/>
              </a:rPr>
              <a:t>. Durante la fase de eyección, el volumen sistólico oscila entre 50–70 mL.</a:t>
            </a:r>
            <a:endParaRPr lang="es-CO" dirty="0">
              <a:solidFill>
                <a:srgbClr val="142B48"/>
              </a:solidFill>
            </a:endParaRPr>
          </a:p>
        </p:txBody>
      </p:sp>
      <p:pic>
        <p:nvPicPr>
          <p:cNvPr id="3074" name="Picture 2" descr="Qué es la inusual &quot;sangre dorada&quot; que puede salvar vidas pero pone en  peligro a quien la porta - BBC News Mundo">
            <a:extLst>
              <a:ext uri="{FF2B5EF4-FFF2-40B4-BE49-F238E27FC236}">
                <a16:creationId xmlns:a16="http://schemas.microsoft.com/office/drawing/2014/main" id="{73875550-7816-4E5B-A658-15E9CEB6F5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54636" y="1589959"/>
            <a:ext cx="3284002" cy="183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862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598305-0893-47BB-A193-C9BE87C5C122}"/>
              </a:ext>
            </a:extLst>
          </p:cNvPr>
          <p:cNvSpPr>
            <a:spLocks noGrp="1"/>
          </p:cNvSpPr>
          <p:nvPr>
            <p:ph type="title"/>
          </p:nvPr>
        </p:nvSpPr>
        <p:spPr>
          <a:xfrm>
            <a:off x="676275" y="162788"/>
            <a:ext cx="10515600" cy="1325563"/>
          </a:xfrm>
        </p:spPr>
        <p:txBody>
          <a:bodyPr/>
          <a:lstStyle/>
          <a:p>
            <a:r>
              <a:rPr lang="es-CO" dirty="0"/>
              <a:t>Volumen minuto cardíaco</a:t>
            </a:r>
          </a:p>
        </p:txBody>
      </p:sp>
      <p:sp>
        <p:nvSpPr>
          <p:cNvPr id="3" name="Marcador de texto 2">
            <a:extLst>
              <a:ext uri="{FF2B5EF4-FFF2-40B4-BE49-F238E27FC236}">
                <a16:creationId xmlns:a16="http://schemas.microsoft.com/office/drawing/2014/main" id="{576CE912-0284-4CF1-B416-63D66858BAC9}"/>
              </a:ext>
            </a:extLst>
          </p:cNvPr>
          <p:cNvSpPr>
            <a:spLocks noGrp="1"/>
          </p:cNvSpPr>
          <p:nvPr>
            <p:ph type="body" idx="1"/>
          </p:nvPr>
        </p:nvSpPr>
        <p:spPr>
          <a:xfrm>
            <a:off x="760425" y="1253331"/>
            <a:ext cx="11112487" cy="4351338"/>
          </a:xfrm>
        </p:spPr>
        <p:txBody>
          <a:bodyPr/>
          <a:lstStyle/>
          <a:p>
            <a:pPr marL="114300" indent="0" algn="just">
              <a:lnSpc>
                <a:spcPct val="100000"/>
              </a:lnSpc>
              <a:buNone/>
            </a:pPr>
            <a:r>
              <a:rPr lang="es-MX" b="0" i="0" dirty="0">
                <a:solidFill>
                  <a:srgbClr val="142B48"/>
                </a:solidFill>
                <a:effectLst/>
                <a:latin typeface="Montserrat" panose="00000500000000000000" pitchFamily="50" charset="0"/>
              </a:rPr>
              <a:t>Es la cantidad de sangre expulsada por cada ventrículo en 1 minuto, y equivale al volumen de sangre que se bombea en cada latido (volumen sistólico), multiplicado por el número de latidos cardíacos por minuto:</a:t>
            </a:r>
            <a:endParaRPr lang="es-CO" dirty="0">
              <a:solidFill>
                <a:srgbClr val="142B48"/>
              </a:solidFill>
            </a:endParaRPr>
          </a:p>
        </p:txBody>
      </p:sp>
      <p:pic>
        <p:nvPicPr>
          <p:cNvPr id="5" name="Imagen 4" descr="Texto&#10;&#10;Descripción generada automáticamente">
            <a:extLst>
              <a:ext uri="{FF2B5EF4-FFF2-40B4-BE49-F238E27FC236}">
                <a16:creationId xmlns:a16="http://schemas.microsoft.com/office/drawing/2014/main" id="{A09EBBD2-5C87-4072-8DCB-433017F378A1}"/>
              </a:ext>
            </a:extLst>
          </p:cNvPr>
          <p:cNvPicPr>
            <a:picLocks noChangeAspect="1"/>
          </p:cNvPicPr>
          <p:nvPr/>
        </p:nvPicPr>
        <p:blipFill>
          <a:blip r:embed="rId2"/>
          <a:stretch>
            <a:fillRect/>
          </a:stretch>
        </p:blipFill>
        <p:spPr>
          <a:xfrm>
            <a:off x="5634037" y="2468847"/>
            <a:ext cx="5095875" cy="809625"/>
          </a:xfrm>
          <a:prstGeom prst="rect">
            <a:avLst/>
          </a:prstGeom>
        </p:spPr>
      </p:pic>
      <p:pic>
        <p:nvPicPr>
          <p:cNvPr id="7" name="Imagen 6" descr="Diagrama&#10;&#10;Descripción generada automáticamente">
            <a:extLst>
              <a:ext uri="{FF2B5EF4-FFF2-40B4-BE49-F238E27FC236}">
                <a16:creationId xmlns:a16="http://schemas.microsoft.com/office/drawing/2014/main" id="{D5EF2918-D590-4A16-9DBC-B29CBBB79E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1940" y="3773010"/>
            <a:ext cx="3181697" cy="2787773"/>
          </a:xfrm>
          <a:prstGeom prst="rect">
            <a:avLst/>
          </a:prstGeom>
        </p:spPr>
      </p:pic>
    </p:spTree>
    <p:extLst>
      <p:ext uri="{BB962C8B-B14F-4D97-AF65-F5344CB8AC3E}">
        <p14:creationId xmlns:p14="http://schemas.microsoft.com/office/powerpoint/2010/main" val="25216159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A44A4-AD03-4945-BB3A-6E259619DA16}"/>
              </a:ext>
            </a:extLst>
          </p:cNvPr>
          <p:cNvSpPr>
            <a:spLocks noGrp="1"/>
          </p:cNvSpPr>
          <p:nvPr>
            <p:ph type="title"/>
          </p:nvPr>
        </p:nvSpPr>
        <p:spPr>
          <a:xfrm>
            <a:off x="538162" y="60024"/>
            <a:ext cx="10515600" cy="1325563"/>
          </a:xfrm>
        </p:spPr>
        <p:txBody>
          <a:bodyPr/>
          <a:lstStyle/>
          <a:p>
            <a:r>
              <a:rPr lang="es-CO" dirty="0"/>
              <a:t>Precarga</a:t>
            </a:r>
          </a:p>
        </p:txBody>
      </p:sp>
      <p:sp>
        <p:nvSpPr>
          <p:cNvPr id="3" name="Marcador de texto 2">
            <a:extLst>
              <a:ext uri="{FF2B5EF4-FFF2-40B4-BE49-F238E27FC236}">
                <a16:creationId xmlns:a16="http://schemas.microsoft.com/office/drawing/2014/main" id="{0568F39F-A742-4D8F-95A3-A2DA53602416}"/>
              </a:ext>
            </a:extLst>
          </p:cNvPr>
          <p:cNvSpPr>
            <a:spLocks noGrp="1"/>
          </p:cNvSpPr>
          <p:nvPr>
            <p:ph type="body" idx="1"/>
          </p:nvPr>
        </p:nvSpPr>
        <p:spPr>
          <a:xfrm>
            <a:off x="5002431" y="722805"/>
            <a:ext cx="6761922" cy="4746309"/>
          </a:xfrm>
        </p:spPr>
        <p:txBody>
          <a:bodyPr>
            <a:noAutofit/>
          </a:bodyPr>
          <a:lstStyle/>
          <a:p>
            <a:pPr algn="just">
              <a:lnSpc>
                <a:spcPct val="120000"/>
              </a:lnSpc>
            </a:pPr>
            <a:r>
              <a:rPr lang="es-MX" dirty="0">
                <a:solidFill>
                  <a:srgbClr val="142B48"/>
                </a:solidFill>
                <a:latin typeface="Montserrat" panose="00000500000000000000" pitchFamily="50" charset="0"/>
              </a:rPr>
              <a:t>E</a:t>
            </a:r>
            <a:r>
              <a:rPr lang="es-MX" b="0" i="0" dirty="0">
                <a:solidFill>
                  <a:srgbClr val="142B48"/>
                </a:solidFill>
                <a:effectLst/>
                <a:latin typeface="Montserrat" panose="00000500000000000000" pitchFamily="50" charset="0"/>
              </a:rPr>
              <a:t>s la fuerza que distiende la pared ventricular al final de la diástole, y determina la longitud máxima del sarcómero antes de contraerse.</a:t>
            </a:r>
            <a:endParaRPr lang="es-MX" dirty="0">
              <a:solidFill>
                <a:srgbClr val="142B48"/>
              </a:solidFill>
              <a:latin typeface="Montserrat" panose="00000500000000000000" pitchFamily="50" charset="0"/>
            </a:endParaRPr>
          </a:p>
          <a:p>
            <a:pPr algn="just">
              <a:lnSpc>
                <a:spcPct val="120000"/>
              </a:lnSpc>
            </a:pPr>
            <a:r>
              <a:rPr lang="es-MX" dirty="0">
                <a:solidFill>
                  <a:srgbClr val="142B48"/>
                </a:solidFill>
                <a:latin typeface="Montserrat" panose="00000500000000000000" pitchFamily="50" charset="0"/>
              </a:rPr>
              <a:t>P</a:t>
            </a:r>
            <a:r>
              <a:rPr lang="es-MX" b="0" i="0" dirty="0">
                <a:solidFill>
                  <a:srgbClr val="142B48"/>
                </a:solidFill>
                <a:effectLst/>
                <a:latin typeface="Montserrat" panose="00000500000000000000" pitchFamily="50" charset="0"/>
              </a:rPr>
              <a:t>or lo que equivale a la presión diastólica final del ventrículo izquierdo.</a:t>
            </a:r>
            <a:endParaRPr lang="es-MX" dirty="0">
              <a:solidFill>
                <a:srgbClr val="142B48"/>
              </a:solidFill>
              <a:latin typeface="Montserrat" panose="00000500000000000000" pitchFamily="50" charset="0"/>
            </a:endParaRPr>
          </a:p>
          <a:p>
            <a:pPr algn="just">
              <a:lnSpc>
                <a:spcPct val="120000"/>
              </a:lnSpc>
            </a:pPr>
            <a:r>
              <a:rPr lang="es-MX" b="0" i="0" dirty="0">
                <a:solidFill>
                  <a:srgbClr val="142B48"/>
                </a:solidFill>
                <a:effectLst/>
                <a:latin typeface="Montserrat" panose="00000500000000000000" pitchFamily="50" charset="0"/>
              </a:rPr>
              <a:t>La precarga depende de :</a:t>
            </a:r>
          </a:p>
          <a:p>
            <a:pPr lvl="1" algn="just">
              <a:lnSpc>
                <a:spcPct val="120000"/>
              </a:lnSpc>
              <a:buFont typeface="Wingdings" pitchFamily="2" charset="2"/>
              <a:buChar char="§"/>
            </a:pPr>
            <a:r>
              <a:rPr lang="es-MX" sz="1800" dirty="0">
                <a:solidFill>
                  <a:srgbClr val="142B48"/>
                </a:solidFill>
                <a:latin typeface="Montserrat" panose="00000500000000000000" pitchFamily="50" charset="0"/>
              </a:rPr>
              <a:t>La v</a:t>
            </a:r>
            <a:r>
              <a:rPr lang="es-MX" sz="1800" b="0" i="0" dirty="0">
                <a:solidFill>
                  <a:srgbClr val="142B48"/>
                </a:solidFill>
                <a:effectLst/>
                <a:latin typeface="Montserrat" panose="00000500000000000000" pitchFamily="50" charset="0"/>
              </a:rPr>
              <a:t>olemia.</a:t>
            </a:r>
          </a:p>
          <a:p>
            <a:pPr lvl="1" algn="just">
              <a:lnSpc>
                <a:spcPct val="120000"/>
              </a:lnSpc>
              <a:buFont typeface="Wingdings" pitchFamily="2" charset="2"/>
              <a:buChar char="§"/>
            </a:pPr>
            <a:r>
              <a:rPr lang="es-MX" sz="1800" dirty="0">
                <a:solidFill>
                  <a:srgbClr val="142B48"/>
                </a:solidFill>
                <a:latin typeface="Montserrat" panose="00000500000000000000" pitchFamily="50" charset="0"/>
              </a:rPr>
              <a:t>El r</a:t>
            </a:r>
            <a:r>
              <a:rPr lang="es-MX" sz="1800" b="0" i="0" dirty="0">
                <a:solidFill>
                  <a:srgbClr val="142B48"/>
                </a:solidFill>
                <a:effectLst/>
                <a:latin typeface="Montserrat" panose="00000500000000000000" pitchFamily="50" charset="0"/>
              </a:rPr>
              <a:t>etorno venoso.</a:t>
            </a:r>
          </a:p>
          <a:p>
            <a:pPr lvl="1" algn="just">
              <a:lnSpc>
                <a:spcPct val="120000"/>
              </a:lnSpc>
              <a:buFont typeface="Wingdings" pitchFamily="2" charset="2"/>
              <a:buChar char="§"/>
            </a:pPr>
            <a:r>
              <a:rPr lang="es-MX" sz="1800" b="0" i="0" dirty="0">
                <a:solidFill>
                  <a:srgbClr val="142B48"/>
                </a:solidFill>
                <a:effectLst/>
                <a:latin typeface="Montserrat" panose="00000500000000000000" pitchFamily="50" charset="0"/>
              </a:rPr>
              <a:t>La frecuencia cardíaca: al aumentar la frecuencia la diástole se acorta, disminuyendo el tiempo de llenado.</a:t>
            </a:r>
          </a:p>
          <a:p>
            <a:pPr lvl="1" algn="just">
              <a:lnSpc>
                <a:spcPct val="120000"/>
              </a:lnSpc>
              <a:buFont typeface="Wingdings" pitchFamily="2" charset="2"/>
              <a:buChar char="§"/>
            </a:pPr>
            <a:r>
              <a:rPr lang="es-MX" sz="1800" dirty="0">
                <a:solidFill>
                  <a:srgbClr val="142B48"/>
                </a:solidFill>
                <a:latin typeface="Montserrat" panose="00000500000000000000" pitchFamily="50" charset="0"/>
              </a:rPr>
              <a:t>L</a:t>
            </a:r>
            <a:r>
              <a:rPr lang="es-MX" sz="1800" b="0" i="0" dirty="0">
                <a:solidFill>
                  <a:srgbClr val="142B48"/>
                </a:solidFill>
                <a:effectLst/>
                <a:latin typeface="Montserrat" panose="00000500000000000000" pitchFamily="50" charset="0"/>
              </a:rPr>
              <a:t>a distensibilidad ventricular: a mayor distensibilidad mayor llenado ventricular.</a:t>
            </a:r>
          </a:p>
          <a:p>
            <a:pPr lvl="1" algn="just">
              <a:lnSpc>
                <a:spcPct val="120000"/>
              </a:lnSpc>
              <a:buFont typeface="Wingdings" pitchFamily="2" charset="2"/>
              <a:buChar char="§"/>
            </a:pPr>
            <a:r>
              <a:rPr lang="es-MX" sz="1800" dirty="0">
                <a:solidFill>
                  <a:srgbClr val="142B48"/>
                </a:solidFill>
                <a:latin typeface="Montserrat" panose="00000500000000000000" pitchFamily="50" charset="0"/>
              </a:rPr>
              <a:t>C</a:t>
            </a:r>
            <a:r>
              <a:rPr lang="es-MX" sz="1800" b="0" i="0" dirty="0">
                <a:solidFill>
                  <a:srgbClr val="142B48"/>
                </a:solidFill>
                <a:effectLst/>
                <a:latin typeface="Montserrat" panose="00000500000000000000" pitchFamily="50" charset="0"/>
              </a:rPr>
              <a:t>ontribución auricular al llenado ventricular.</a:t>
            </a:r>
            <a:endParaRPr lang="es-CO" sz="1800" dirty="0">
              <a:solidFill>
                <a:srgbClr val="142B48"/>
              </a:solidFill>
            </a:endParaRPr>
          </a:p>
        </p:txBody>
      </p:sp>
      <p:pic>
        <p:nvPicPr>
          <p:cNvPr id="5" name="Imagen 4">
            <a:extLst>
              <a:ext uri="{FF2B5EF4-FFF2-40B4-BE49-F238E27FC236}">
                <a16:creationId xmlns:a16="http://schemas.microsoft.com/office/drawing/2014/main" id="{EC49BE5A-D36B-429A-BB7A-C67E85E3A2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774" y="1240423"/>
            <a:ext cx="2438698" cy="2567373"/>
          </a:xfrm>
          <a:prstGeom prst="rect">
            <a:avLst/>
          </a:prstGeom>
        </p:spPr>
      </p:pic>
      <p:sp>
        <p:nvSpPr>
          <p:cNvPr id="6" name="Rectángulo 5">
            <a:extLst>
              <a:ext uri="{FF2B5EF4-FFF2-40B4-BE49-F238E27FC236}">
                <a16:creationId xmlns:a16="http://schemas.microsoft.com/office/drawing/2014/main" id="{A6936602-137C-457B-B136-472AF8C641C8}"/>
              </a:ext>
            </a:extLst>
          </p:cNvPr>
          <p:cNvSpPr/>
          <p:nvPr/>
        </p:nvSpPr>
        <p:spPr>
          <a:xfrm>
            <a:off x="2704171" y="1685928"/>
            <a:ext cx="1660401" cy="887288"/>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Montserrat" pitchFamily="2" charset="77"/>
              </a:rPr>
              <a:t>Llenado de las cavidades.</a:t>
            </a:r>
          </a:p>
        </p:txBody>
      </p:sp>
    </p:spTree>
    <p:extLst>
      <p:ext uri="{BB962C8B-B14F-4D97-AF65-F5344CB8AC3E}">
        <p14:creationId xmlns:p14="http://schemas.microsoft.com/office/powerpoint/2010/main" val="28117412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90EF75-9945-4EC6-A936-5A4212238848}"/>
              </a:ext>
            </a:extLst>
          </p:cNvPr>
          <p:cNvSpPr>
            <a:spLocks noGrp="1"/>
          </p:cNvSpPr>
          <p:nvPr>
            <p:ph type="title"/>
          </p:nvPr>
        </p:nvSpPr>
        <p:spPr>
          <a:xfrm>
            <a:off x="495300" y="18255"/>
            <a:ext cx="10515600" cy="1325563"/>
          </a:xfrm>
        </p:spPr>
        <p:txBody>
          <a:bodyPr/>
          <a:lstStyle/>
          <a:p>
            <a:r>
              <a:rPr lang="es-CO" dirty="0"/>
              <a:t>Poscarga</a:t>
            </a:r>
          </a:p>
        </p:txBody>
      </p:sp>
      <p:sp>
        <p:nvSpPr>
          <p:cNvPr id="3" name="Marcador de texto 2">
            <a:extLst>
              <a:ext uri="{FF2B5EF4-FFF2-40B4-BE49-F238E27FC236}">
                <a16:creationId xmlns:a16="http://schemas.microsoft.com/office/drawing/2014/main" id="{AC8ECBE8-919A-4614-A27B-38B1FCAE9D86}"/>
              </a:ext>
            </a:extLst>
          </p:cNvPr>
          <p:cNvSpPr>
            <a:spLocks noGrp="1"/>
          </p:cNvSpPr>
          <p:nvPr>
            <p:ph type="body" idx="1"/>
          </p:nvPr>
        </p:nvSpPr>
        <p:spPr>
          <a:xfrm>
            <a:off x="757238" y="1253331"/>
            <a:ext cx="10939462" cy="4351338"/>
          </a:xfrm>
        </p:spPr>
        <p:txBody>
          <a:bodyPr/>
          <a:lstStyle/>
          <a:p>
            <a:pPr algn="just">
              <a:lnSpc>
                <a:spcPct val="100000"/>
              </a:lnSpc>
            </a:pPr>
            <a:r>
              <a:rPr lang="es-MX" dirty="0">
                <a:solidFill>
                  <a:srgbClr val="142B48"/>
                </a:solidFill>
                <a:latin typeface="Montserrat" panose="00000500000000000000" pitchFamily="50" charset="0"/>
              </a:rPr>
              <a:t>E</a:t>
            </a:r>
            <a:r>
              <a:rPr lang="es-MX" b="0" i="0" dirty="0">
                <a:solidFill>
                  <a:srgbClr val="142B48"/>
                </a:solidFill>
                <a:effectLst/>
                <a:latin typeface="Montserrat" panose="00000500000000000000" pitchFamily="50" charset="0"/>
              </a:rPr>
              <a:t>s la fuerza contra la que el ventrículo tiene que contraerse para expulsar la sangre.</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En el corazón intacto, equivale a la presión que deben desarrollar los ventrículos durante la sístole para abrir las válvulas sigmoideas, y expulsar la sangre a la aorta y a la arteria pulmonar.</a:t>
            </a:r>
            <a:endParaRPr lang="es-CO" dirty="0">
              <a:solidFill>
                <a:srgbClr val="142B48"/>
              </a:solidFill>
            </a:endParaRPr>
          </a:p>
        </p:txBody>
      </p:sp>
      <p:pic>
        <p:nvPicPr>
          <p:cNvPr id="4" name="Imagen 3">
            <a:extLst>
              <a:ext uri="{FF2B5EF4-FFF2-40B4-BE49-F238E27FC236}">
                <a16:creationId xmlns:a16="http://schemas.microsoft.com/office/drawing/2014/main" id="{AE0C2E23-F5CA-4DF0-92CF-EE2C8BA765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8481" y="3069161"/>
            <a:ext cx="3456281" cy="3638648"/>
          </a:xfrm>
          <a:prstGeom prst="rect">
            <a:avLst/>
          </a:prstGeom>
        </p:spPr>
      </p:pic>
      <p:sp>
        <p:nvSpPr>
          <p:cNvPr id="5" name="Rectángulo 4">
            <a:extLst>
              <a:ext uri="{FF2B5EF4-FFF2-40B4-BE49-F238E27FC236}">
                <a16:creationId xmlns:a16="http://schemas.microsoft.com/office/drawing/2014/main" id="{3986E32F-ECC4-47AF-AE6D-66C8C762382E}"/>
              </a:ext>
            </a:extLst>
          </p:cNvPr>
          <p:cNvSpPr/>
          <p:nvPr/>
        </p:nvSpPr>
        <p:spPr>
          <a:xfrm>
            <a:off x="5957888" y="3442176"/>
            <a:ext cx="1922523" cy="1186973"/>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Montserrat" pitchFamily="2" charset="77"/>
              </a:rPr>
              <a:t>Es la resistencia que se debe vencer para que la sangre fluya.</a:t>
            </a:r>
          </a:p>
        </p:txBody>
      </p:sp>
    </p:spTree>
    <p:extLst>
      <p:ext uri="{BB962C8B-B14F-4D97-AF65-F5344CB8AC3E}">
        <p14:creationId xmlns:p14="http://schemas.microsoft.com/office/powerpoint/2010/main" val="3963666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1DB464-2950-4214-A3B1-FA97F3ECA452}"/>
              </a:ext>
            </a:extLst>
          </p:cNvPr>
          <p:cNvSpPr>
            <a:spLocks noGrp="1"/>
          </p:cNvSpPr>
          <p:nvPr>
            <p:ph type="title"/>
          </p:nvPr>
        </p:nvSpPr>
        <p:spPr>
          <a:xfrm>
            <a:off x="466725" y="79375"/>
            <a:ext cx="10515600" cy="1325563"/>
          </a:xfrm>
        </p:spPr>
        <p:txBody>
          <a:bodyPr/>
          <a:lstStyle/>
          <a:p>
            <a:r>
              <a:rPr lang="es-CO" dirty="0"/>
              <a:t>Contractibilidad </a:t>
            </a:r>
          </a:p>
        </p:txBody>
      </p:sp>
      <p:sp>
        <p:nvSpPr>
          <p:cNvPr id="3" name="Marcador de texto 2">
            <a:extLst>
              <a:ext uri="{FF2B5EF4-FFF2-40B4-BE49-F238E27FC236}">
                <a16:creationId xmlns:a16="http://schemas.microsoft.com/office/drawing/2014/main" id="{62DDDBA0-A95D-45A1-B3E2-BD1CEA7DA29D}"/>
              </a:ext>
            </a:extLst>
          </p:cNvPr>
          <p:cNvSpPr>
            <a:spLocks noGrp="1"/>
          </p:cNvSpPr>
          <p:nvPr>
            <p:ph type="body" idx="1"/>
          </p:nvPr>
        </p:nvSpPr>
        <p:spPr>
          <a:xfrm>
            <a:off x="4820478" y="1955799"/>
            <a:ext cx="6761922" cy="4351338"/>
          </a:xfrm>
        </p:spPr>
        <p:txBody>
          <a:bodyPr/>
          <a:lstStyle/>
          <a:p>
            <a:pPr algn="just">
              <a:lnSpc>
                <a:spcPct val="100000"/>
              </a:lnSpc>
            </a:pPr>
            <a:r>
              <a:rPr lang="es-MX" dirty="0">
                <a:solidFill>
                  <a:srgbClr val="142B48"/>
                </a:solidFill>
                <a:latin typeface="Montserrat" panose="00000500000000000000" pitchFamily="50" charset="0"/>
              </a:rPr>
              <a:t>E</a:t>
            </a:r>
            <a:r>
              <a:rPr lang="es-MX" b="0" i="0" dirty="0">
                <a:solidFill>
                  <a:srgbClr val="142B48"/>
                </a:solidFill>
                <a:effectLst/>
                <a:latin typeface="Montserrat" panose="00000500000000000000" pitchFamily="50" charset="0"/>
              </a:rPr>
              <a:t>s la capacidad de los miocitos cardíacos para generar fuerza y contraerse.</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En el corazón intacto, la contractilidad se puede definir como la fuerza que desarrolla el corazón al contraerse en condiciones similares de precarga y poscarga.</a:t>
            </a:r>
            <a:endParaRPr lang="es-CO" dirty="0">
              <a:solidFill>
                <a:srgbClr val="142B48"/>
              </a:solidFill>
            </a:endParaRPr>
          </a:p>
        </p:txBody>
      </p:sp>
      <p:pic>
        <p:nvPicPr>
          <p:cNvPr id="6146" name="Picture 2" descr="QUE ES LA CONTRACTIBILIDAD MUSCULAR? – Blog de Fisioterapia">
            <a:extLst>
              <a:ext uri="{FF2B5EF4-FFF2-40B4-BE49-F238E27FC236}">
                <a16:creationId xmlns:a16="http://schemas.microsoft.com/office/drawing/2014/main" id="{399A54FB-E8D9-43F9-8239-31D6E41BEE1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91027" y="1362127"/>
            <a:ext cx="2966623" cy="2333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7421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D9E9C-83D0-480B-A1B6-C50002286B49}"/>
              </a:ext>
            </a:extLst>
          </p:cNvPr>
          <p:cNvSpPr>
            <a:spLocks noGrp="1"/>
          </p:cNvSpPr>
          <p:nvPr>
            <p:ph type="ctrTitle"/>
          </p:nvPr>
        </p:nvSpPr>
        <p:spPr>
          <a:xfrm>
            <a:off x="1524000" y="808038"/>
            <a:ext cx="9144000" cy="2387600"/>
          </a:xfrm>
        </p:spPr>
        <p:txBody>
          <a:bodyPr/>
          <a:lstStyle/>
          <a:p>
            <a:r>
              <a:rPr lang="es-CO" dirty="0"/>
              <a:t>3. Sistema vascular</a:t>
            </a:r>
          </a:p>
        </p:txBody>
      </p:sp>
      <p:sp>
        <p:nvSpPr>
          <p:cNvPr id="3" name="Subtítulo 2">
            <a:extLst>
              <a:ext uri="{FF2B5EF4-FFF2-40B4-BE49-F238E27FC236}">
                <a16:creationId xmlns:a16="http://schemas.microsoft.com/office/drawing/2014/main" id="{5543A700-E069-4599-BE61-9C2BCE2E9564}"/>
              </a:ext>
            </a:extLst>
          </p:cNvPr>
          <p:cNvSpPr>
            <a:spLocks noGrp="1"/>
          </p:cNvSpPr>
          <p:nvPr>
            <p:ph type="subTitle" idx="1"/>
          </p:nvPr>
        </p:nvSpPr>
        <p:spPr>
          <a:xfrm>
            <a:off x="2781300" y="3429000"/>
            <a:ext cx="6629400" cy="1655762"/>
          </a:xfrm>
        </p:spPr>
        <p:txBody>
          <a:bodyPr/>
          <a:lstStyle/>
          <a:p>
            <a:pPr>
              <a:lnSpc>
                <a:spcPct val="100000"/>
              </a:lnSpc>
            </a:pPr>
            <a:r>
              <a:rPr lang="es-CO" b="1" dirty="0"/>
              <a:t>Por: Alejandro Cardona Palacio</a:t>
            </a:r>
          </a:p>
          <a:p>
            <a:pPr>
              <a:lnSpc>
                <a:spcPct val="100000"/>
              </a:lnSpc>
            </a:pPr>
            <a:r>
              <a:rPr lang="es-CO" b="1" dirty="0"/>
              <a:t>Residente de patología, </a:t>
            </a:r>
            <a:r>
              <a:rPr lang="es-CO" b="1" dirty="0" err="1"/>
              <a:t>UdeA</a:t>
            </a:r>
            <a:endParaRPr lang="es-CO" b="1" dirty="0"/>
          </a:p>
          <a:p>
            <a:pPr>
              <a:lnSpc>
                <a:spcPct val="100000"/>
              </a:lnSpc>
            </a:pPr>
            <a:r>
              <a:rPr lang="es-CO" b="1" dirty="0"/>
              <a:t>Médico general, UPB</a:t>
            </a:r>
          </a:p>
          <a:p>
            <a:pPr>
              <a:lnSpc>
                <a:spcPct val="100000"/>
              </a:lnSpc>
            </a:pPr>
            <a:endParaRPr lang="es-CO" b="1" dirty="0"/>
          </a:p>
        </p:txBody>
      </p:sp>
    </p:spTree>
    <p:extLst>
      <p:ext uri="{BB962C8B-B14F-4D97-AF65-F5344CB8AC3E}">
        <p14:creationId xmlns:p14="http://schemas.microsoft.com/office/powerpoint/2010/main" val="36758458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23"/>
          <p:cNvSpPr txBox="1">
            <a:spLocks noGrp="1"/>
          </p:cNvSpPr>
          <p:nvPr>
            <p:ph type="title"/>
          </p:nvPr>
        </p:nvSpPr>
        <p:spPr>
          <a:xfrm>
            <a:off x="394409" y="4220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dirty="0"/>
              <a:t>Bibliografía recomendada</a:t>
            </a:r>
            <a:endParaRPr dirty="0"/>
          </a:p>
        </p:txBody>
      </p:sp>
      <p:pic>
        <p:nvPicPr>
          <p:cNvPr id="3" name="Imagen 2">
            <a:extLst>
              <a:ext uri="{FF2B5EF4-FFF2-40B4-BE49-F238E27FC236}">
                <a16:creationId xmlns:a16="http://schemas.microsoft.com/office/drawing/2014/main" id="{47AD6985-080C-4E2F-B277-DA40E5B114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6790" y="944882"/>
            <a:ext cx="4346639" cy="5656255"/>
          </a:xfrm>
          <a:prstGeom prst="rect">
            <a:avLst/>
          </a:prstGeom>
        </p:spPr>
      </p:pic>
      <p:sp>
        <p:nvSpPr>
          <p:cNvPr id="4" name="Rectángulo 3">
            <a:extLst>
              <a:ext uri="{FF2B5EF4-FFF2-40B4-BE49-F238E27FC236}">
                <a16:creationId xmlns:a16="http://schemas.microsoft.com/office/drawing/2014/main" id="{7A7AEA58-BE4F-4717-B0C6-DAA4497E2305}"/>
              </a:ext>
            </a:extLst>
          </p:cNvPr>
          <p:cNvSpPr/>
          <p:nvPr/>
        </p:nvSpPr>
        <p:spPr>
          <a:xfrm>
            <a:off x="8294884" y="5168837"/>
            <a:ext cx="1800781" cy="377564"/>
          </a:xfrm>
          <a:prstGeom prst="rect">
            <a:avLst/>
          </a:prstGeom>
          <a:no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6" name="Picture 2" descr="GUYTON y HALL Tratado de Fisiología Médica: 9788413820132: Hall, J. — Hall,  M. | axon.es">
            <a:extLst>
              <a:ext uri="{FF2B5EF4-FFF2-40B4-BE49-F238E27FC236}">
                <a16:creationId xmlns:a16="http://schemas.microsoft.com/office/drawing/2014/main" id="{6A82E4A8-3350-48C9-931C-D89E54D746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8788" y="1528655"/>
            <a:ext cx="3396663" cy="448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1802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3D26E8-5610-4EED-8FDE-5A646C7EB7C0}"/>
              </a:ext>
            </a:extLst>
          </p:cNvPr>
          <p:cNvSpPr>
            <a:spLocks noGrp="1"/>
          </p:cNvSpPr>
          <p:nvPr>
            <p:ph type="title"/>
          </p:nvPr>
        </p:nvSpPr>
        <p:spPr>
          <a:xfrm>
            <a:off x="481012" y="-96049"/>
            <a:ext cx="10515600" cy="1325563"/>
          </a:xfrm>
        </p:spPr>
        <p:txBody>
          <a:bodyPr/>
          <a:lstStyle/>
          <a:p>
            <a:r>
              <a:rPr lang="es-CO" dirty="0"/>
              <a:t>Funciones del sistema circulatorio</a:t>
            </a:r>
          </a:p>
        </p:txBody>
      </p:sp>
      <p:sp>
        <p:nvSpPr>
          <p:cNvPr id="3" name="Marcador de texto 2">
            <a:extLst>
              <a:ext uri="{FF2B5EF4-FFF2-40B4-BE49-F238E27FC236}">
                <a16:creationId xmlns:a16="http://schemas.microsoft.com/office/drawing/2014/main" id="{F111BF69-3DFC-477C-A6C0-094EF0485957}"/>
              </a:ext>
            </a:extLst>
          </p:cNvPr>
          <p:cNvSpPr>
            <a:spLocks noGrp="1"/>
          </p:cNvSpPr>
          <p:nvPr>
            <p:ph type="body" idx="1"/>
          </p:nvPr>
        </p:nvSpPr>
        <p:spPr>
          <a:xfrm>
            <a:off x="836802" y="773907"/>
            <a:ext cx="11138660" cy="4351338"/>
          </a:xfrm>
        </p:spPr>
        <p:txBody>
          <a:bodyPr>
            <a:normAutofit/>
          </a:bodyPr>
          <a:lstStyle/>
          <a:p>
            <a:pPr algn="just">
              <a:lnSpc>
                <a:spcPct val="100000"/>
              </a:lnSpc>
            </a:pPr>
            <a:r>
              <a:rPr lang="es-CO" sz="1800" i="0" dirty="0">
                <a:solidFill>
                  <a:srgbClr val="142B48"/>
                </a:solidFill>
                <a:effectLst/>
                <a:latin typeface="Montserrat" panose="00000500000000000000" pitchFamily="50" charset="0"/>
              </a:rPr>
              <a:t>Transporte de nutrientes.</a:t>
            </a:r>
          </a:p>
          <a:p>
            <a:pPr algn="just">
              <a:lnSpc>
                <a:spcPct val="100000"/>
              </a:lnSpc>
            </a:pPr>
            <a:r>
              <a:rPr lang="es-CO" sz="1800" i="0" dirty="0">
                <a:solidFill>
                  <a:srgbClr val="142B48"/>
                </a:solidFill>
                <a:effectLst/>
                <a:latin typeface="Montserrat" panose="00000500000000000000" pitchFamily="50" charset="0"/>
              </a:rPr>
              <a:t>Transporte de O</a:t>
            </a:r>
            <a:r>
              <a:rPr lang="es-CO" sz="1800" i="0" baseline="-25000" dirty="0">
                <a:solidFill>
                  <a:srgbClr val="142B48"/>
                </a:solidFill>
                <a:effectLst/>
                <a:latin typeface="Montserrat" panose="00000500000000000000" pitchFamily="50" charset="0"/>
              </a:rPr>
              <a:t>2.</a:t>
            </a:r>
            <a:endParaRPr lang="es-CO" sz="1800" baseline="-25000" dirty="0">
              <a:solidFill>
                <a:srgbClr val="142B48"/>
              </a:solidFill>
              <a:latin typeface="Montserrat" panose="00000500000000000000" pitchFamily="50" charset="0"/>
            </a:endParaRPr>
          </a:p>
          <a:p>
            <a:pPr algn="just">
              <a:lnSpc>
                <a:spcPct val="100000"/>
              </a:lnSpc>
            </a:pPr>
            <a:r>
              <a:rPr lang="es-MX" sz="1800" i="0" dirty="0">
                <a:solidFill>
                  <a:srgbClr val="142B48"/>
                </a:solidFill>
                <a:effectLst/>
                <a:latin typeface="Montserrat" panose="00000500000000000000" pitchFamily="50" charset="0"/>
              </a:rPr>
              <a:t>Eliminar los productos de desecho del catabolismo.</a:t>
            </a:r>
            <a:endParaRPr lang="es-CO" sz="1800" i="0" baseline="-25000" dirty="0">
              <a:solidFill>
                <a:srgbClr val="142B48"/>
              </a:solidFill>
              <a:effectLst/>
              <a:latin typeface="Montserrat" panose="00000500000000000000" pitchFamily="50" charset="0"/>
            </a:endParaRPr>
          </a:p>
          <a:p>
            <a:pPr algn="just">
              <a:lnSpc>
                <a:spcPct val="100000"/>
              </a:lnSpc>
            </a:pPr>
            <a:r>
              <a:rPr lang="es-CO" sz="1800" i="0" dirty="0">
                <a:solidFill>
                  <a:srgbClr val="142B48"/>
                </a:solidFill>
                <a:effectLst/>
                <a:latin typeface="Montserrat" panose="00000500000000000000" pitchFamily="50" charset="0"/>
              </a:rPr>
              <a:t>Comunicación </a:t>
            </a:r>
            <a:r>
              <a:rPr lang="es-CO" sz="1800" i="0" dirty="0" err="1">
                <a:solidFill>
                  <a:srgbClr val="142B48"/>
                </a:solidFill>
                <a:effectLst/>
                <a:latin typeface="Montserrat" panose="00000500000000000000" pitchFamily="50" charset="0"/>
              </a:rPr>
              <a:t>intertisular</a:t>
            </a:r>
            <a:r>
              <a:rPr lang="es-CO" sz="1800" i="0" dirty="0">
                <a:solidFill>
                  <a:srgbClr val="142B48"/>
                </a:solidFill>
                <a:effectLst/>
                <a:latin typeface="Montserrat" panose="00000500000000000000" pitchFamily="50" charset="0"/>
              </a:rPr>
              <a:t>.</a:t>
            </a:r>
            <a:endParaRPr lang="es-CO" sz="1800" baseline="-25000" dirty="0">
              <a:solidFill>
                <a:srgbClr val="142B48"/>
              </a:solidFill>
              <a:latin typeface="Montserrat" panose="00000500000000000000" pitchFamily="50" charset="0"/>
            </a:endParaRPr>
          </a:p>
          <a:p>
            <a:pPr algn="just">
              <a:lnSpc>
                <a:spcPct val="100000"/>
              </a:lnSpc>
            </a:pPr>
            <a:r>
              <a:rPr lang="es-CO" sz="1800" i="0" dirty="0">
                <a:solidFill>
                  <a:srgbClr val="142B48"/>
                </a:solidFill>
                <a:effectLst/>
                <a:latin typeface="Montserrat" panose="00000500000000000000" pitchFamily="50" charset="0"/>
              </a:rPr>
              <a:t>Transporte celular.</a:t>
            </a:r>
            <a:endParaRPr lang="es-CO" sz="1800" i="0" baseline="-25000" dirty="0">
              <a:solidFill>
                <a:srgbClr val="142B48"/>
              </a:solidFill>
              <a:effectLst/>
              <a:latin typeface="Montserrat" panose="00000500000000000000" pitchFamily="50" charset="0"/>
            </a:endParaRPr>
          </a:p>
          <a:p>
            <a:pPr algn="just">
              <a:lnSpc>
                <a:spcPct val="100000"/>
              </a:lnSpc>
            </a:pPr>
            <a:r>
              <a:rPr lang="es-MX" sz="1800" i="0" dirty="0">
                <a:solidFill>
                  <a:srgbClr val="142B48"/>
                </a:solidFill>
                <a:effectLst/>
                <a:latin typeface="Montserrat" panose="00000500000000000000" pitchFamily="50" charset="0"/>
              </a:rPr>
              <a:t>Transporte de sustancias encargadas de la reparación vascular (factores plaquetarios y factores de la coagulación), y de la formación de nuevos vasos (angiogénesis).</a:t>
            </a:r>
            <a:endParaRPr lang="es-CO" sz="1800" baseline="-25000" dirty="0">
              <a:solidFill>
                <a:srgbClr val="142B48"/>
              </a:solidFill>
              <a:latin typeface="Montserrat" panose="00000500000000000000" pitchFamily="50" charset="0"/>
            </a:endParaRPr>
          </a:p>
          <a:p>
            <a:pPr algn="just">
              <a:lnSpc>
                <a:spcPct val="100000"/>
              </a:lnSpc>
            </a:pPr>
            <a:r>
              <a:rPr lang="es-CO" sz="1800" i="0" dirty="0">
                <a:solidFill>
                  <a:srgbClr val="142B48"/>
                </a:solidFill>
                <a:effectLst/>
                <a:latin typeface="Montserrat" panose="00000500000000000000" pitchFamily="50" charset="0"/>
              </a:rPr>
              <a:t>Transporte de calor.</a:t>
            </a:r>
            <a:endParaRPr lang="es-CO" sz="1800" dirty="0">
              <a:solidFill>
                <a:srgbClr val="142B48"/>
              </a:solidFill>
            </a:endParaRPr>
          </a:p>
        </p:txBody>
      </p:sp>
      <p:pic>
        <p:nvPicPr>
          <p:cNvPr id="5" name="Imagen 4">
            <a:extLst>
              <a:ext uri="{FF2B5EF4-FFF2-40B4-BE49-F238E27FC236}">
                <a16:creationId xmlns:a16="http://schemas.microsoft.com/office/drawing/2014/main" id="{AD1BD221-D7A6-48AC-AD95-EB3CE269EF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0895" y="3654190"/>
            <a:ext cx="2324307" cy="3084990"/>
          </a:xfrm>
          <a:prstGeom prst="rect">
            <a:avLst/>
          </a:prstGeom>
        </p:spPr>
      </p:pic>
    </p:spTree>
    <p:extLst>
      <p:ext uri="{BB962C8B-B14F-4D97-AF65-F5344CB8AC3E}">
        <p14:creationId xmlns:p14="http://schemas.microsoft.com/office/powerpoint/2010/main" val="419711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E65901-3449-471C-8712-2AF9B95D6530}"/>
              </a:ext>
            </a:extLst>
          </p:cNvPr>
          <p:cNvSpPr>
            <a:spLocks noGrp="1"/>
          </p:cNvSpPr>
          <p:nvPr>
            <p:ph type="title"/>
          </p:nvPr>
        </p:nvSpPr>
        <p:spPr>
          <a:xfrm>
            <a:off x="552450" y="18255"/>
            <a:ext cx="10515600" cy="1325563"/>
          </a:xfrm>
        </p:spPr>
        <p:txBody>
          <a:bodyPr/>
          <a:lstStyle/>
          <a:p>
            <a:r>
              <a:rPr lang="es-CO" dirty="0"/>
              <a:t>Endocardio</a:t>
            </a:r>
          </a:p>
        </p:txBody>
      </p:sp>
      <p:sp>
        <p:nvSpPr>
          <p:cNvPr id="3" name="Marcador de texto 2">
            <a:extLst>
              <a:ext uri="{FF2B5EF4-FFF2-40B4-BE49-F238E27FC236}">
                <a16:creationId xmlns:a16="http://schemas.microsoft.com/office/drawing/2014/main" id="{7B74C159-A5D9-4439-81F8-97A9DFC0F955}"/>
              </a:ext>
            </a:extLst>
          </p:cNvPr>
          <p:cNvSpPr>
            <a:spLocks noGrp="1"/>
          </p:cNvSpPr>
          <p:nvPr>
            <p:ph type="body" idx="1"/>
          </p:nvPr>
        </p:nvSpPr>
        <p:spPr>
          <a:xfrm>
            <a:off x="900113" y="964167"/>
            <a:ext cx="10872144" cy="4351338"/>
          </a:xfrm>
        </p:spPr>
        <p:txBody>
          <a:bodyPr/>
          <a:lstStyle/>
          <a:p>
            <a:pPr algn="just">
              <a:lnSpc>
                <a:spcPct val="100000"/>
              </a:lnSpc>
            </a:pPr>
            <a:r>
              <a:rPr lang="es-MX" dirty="0">
                <a:solidFill>
                  <a:srgbClr val="142B48"/>
                </a:solidFill>
                <a:latin typeface="Montserrat" panose="00000500000000000000" pitchFamily="50" charset="0"/>
              </a:rPr>
              <a:t>S</a:t>
            </a:r>
            <a:r>
              <a:rPr lang="es-MX" b="0" i="0" dirty="0">
                <a:solidFill>
                  <a:srgbClr val="142B48"/>
                </a:solidFill>
                <a:effectLst/>
                <a:latin typeface="Montserrat" panose="00000500000000000000" pitchFamily="50" charset="0"/>
              </a:rPr>
              <a:t>uperficie interna que recubre  las válvulas y cámaras cardíacas compuestas por una capa de células endoteliales, que se asienta sobre una fina capa de tejido conectivo laxo.</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Se continúa con el endotelio de las venas y arterias que desembocan o salen del corazón.</a:t>
            </a:r>
          </a:p>
          <a:p>
            <a:pPr algn="just">
              <a:lnSpc>
                <a:spcPct val="100000"/>
              </a:lnSpc>
            </a:pPr>
            <a:endParaRPr lang="es-MX" dirty="0">
              <a:solidFill>
                <a:srgbClr val="142B48"/>
              </a:solidFill>
              <a:latin typeface="Montserrat" panose="00000500000000000000" pitchFamily="50" charset="0"/>
            </a:endParaRPr>
          </a:p>
        </p:txBody>
      </p:sp>
      <p:pic>
        <p:nvPicPr>
          <p:cNvPr id="2050" name="Picture 2" descr="Endocardio: capas, funciones y características">
            <a:extLst>
              <a:ext uri="{FF2B5EF4-FFF2-40B4-BE49-F238E27FC236}">
                <a16:creationId xmlns:a16="http://schemas.microsoft.com/office/drawing/2014/main" id="{56BA8829-5ED4-4046-A18F-9A846A4508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3664" y="3114676"/>
            <a:ext cx="3529962" cy="352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650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39CF2-DC90-4F5D-904D-8E6E7B7073F1}"/>
              </a:ext>
            </a:extLst>
          </p:cNvPr>
          <p:cNvSpPr>
            <a:spLocks noGrp="1"/>
          </p:cNvSpPr>
          <p:nvPr>
            <p:ph type="title"/>
          </p:nvPr>
        </p:nvSpPr>
        <p:spPr>
          <a:xfrm>
            <a:off x="538162" y="18255"/>
            <a:ext cx="10515600" cy="1325563"/>
          </a:xfrm>
        </p:spPr>
        <p:txBody>
          <a:bodyPr/>
          <a:lstStyle/>
          <a:p>
            <a:r>
              <a:rPr lang="es-CO" dirty="0"/>
              <a:t>Diseño del sistema circulatorio</a:t>
            </a:r>
          </a:p>
        </p:txBody>
      </p:sp>
      <p:sp>
        <p:nvSpPr>
          <p:cNvPr id="3" name="Marcador de texto 2">
            <a:extLst>
              <a:ext uri="{FF2B5EF4-FFF2-40B4-BE49-F238E27FC236}">
                <a16:creationId xmlns:a16="http://schemas.microsoft.com/office/drawing/2014/main" id="{FF8B1E88-3780-4272-93EF-908CBF952264}"/>
              </a:ext>
            </a:extLst>
          </p:cNvPr>
          <p:cNvSpPr>
            <a:spLocks noGrp="1"/>
          </p:cNvSpPr>
          <p:nvPr>
            <p:ph type="body" idx="1"/>
          </p:nvPr>
        </p:nvSpPr>
        <p:spPr>
          <a:xfrm>
            <a:off x="838200" y="1018013"/>
            <a:ext cx="10515600" cy="4351338"/>
          </a:xfrm>
        </p:spPr>
        <p:txBody>
          <a:bodyPr/>
          <a:lstStyle/>
          <a:p>
            <a:pPr algn="just">
              <a:lnSpc>
                <a:spcPct val="100000"/>
              </a:lnSpc>
            </a:pPr>
            <a:r>
              <a:rPr lang="es-MX" b="0" i="0" dirty="0">
                <a:solidFill>
                  <a:srgbClr val="142B48"/>
                </a:solidFill>
                <a:effectLst/>
                <a:latin typeface="Montserrat" panose="00000500000000000000" pitchFamily="50" charset="0"/>
              </a:rPr>
              <a:t>El sistema circulatorio está integrado por un sistema de conductos cerrado, que comienza y acaba en el corazón, a través del cual se mueve la sangre.</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El movimiento de la sangre es generado por la capacidad del corazón para actuar como bomba, que establece un gradiente de presión entre el lado arterial y venoso del sistema circulatorio.</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Ambos tienen bombas “independientes”: el corazón izquierdo y el corazón derecho.</a:t>
            </a:r>
            <a:endParaRPr lang="es-CO" dirty="0">
              <a:solidFill>
                <a:srgbClr val="142B48"/>
              </a:solidFill>
            </a:endParaRPr>
          </a:p>
        </p:txBody>
      </p:sp>
      <p:pic>
        <p:nvPicPr>
          <p:cNvPr id="5" name="Imagen 4" descr="Icono&#10;&#10;Descripción generada automáticamente">
            <a:extLst>
              <a:ext uri="{FF2B5EF4-FFF2-40B4-BE49-F238E27FC236}">
                <a16:creationId xmlns:a16="http://schemas.microsoft.com/office/drawing/2014/main" id="{5B9F1DF3-F6AF-4316-A00A-4CC272FAEE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22348" y="3437578"/>
            <a:ext cx="2221727" cy="3311730"/>
          </a:xfrm>
          <a:prstGeom prst="rect">
            <a:avLst/>
          </a:prstGeom>
        </p:spPr>
      </p:pic>
    </p:spTree>
    <p:extLst>
      <p:ext uri="{BB962C8B-B14F-4D97-AF65-F5344CB8AC3E}">
        <p14:creationId xmlns:p14="http://schemas.microsoft.com/office/powerpoint/2010/main" val="2200713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27B7B-A1D1-43AB-966C-B405DA80221A}"/>
              </a:ext>
            </a:extLst>
          </p:cNvPr>
          <p:cNvSpPr>
            <a:spLocks noGrp="1"/>
          </p:cNvSpPr>
          <p:nvPr>
            <p:ph type="title"/>
          </p:nvPr>
        </p:nvSpPr>
        <p:spPr>
          <a:xfrm>
            <a:off x="581025" y="117433"/>
            <a:ext cx="10515600" cy="1325563"/>
          </a:xfrm>
        </p:spPr>
        <p:txBody>
          <a:bodyPr/>
          <a:lstStyle/>
          <a:p>
            <a:r>
              <a:rPr lang="es-CO" dirty="0"/>
              <a:t>Presión hidrostática</a:t>
            </a:r>
          </a:p>
        </p:txBody>
      </p:sp>
      <p:sp>
        <p:nvSpPr>
          <p:cNvPr id="3" name="Marcador de texto 2">
            <a:extLst>
              <a:ext uri="{FF2B5EF4-FFF2-40B4-BE49-F238E27FC236}">
                <a16:creationId xmlns:a16="http://schemas.microsoft.com/office/drawing/2014/main" id="{DC7CF808-EFC5-4EBE-A494-B116C7153FDF}"/>
              </a:ext>
            </a:extLst>
          </p:cNvPr>
          <p:cNvSpPr>
            <a:spLocks noGrp="1"/>
          </p:cNvSpPr>
          <p:nvPr>
            <p:ph type="body" idx="1"/>
          </p:nvPr>
        </p:nvSpPr>
        <p:spPr>
          <a:xfrm>
            <a:off x="5037086" y="1597341"/>
            <a:ext cx="6761922" cy="4351338"/>
          </a:xfrm>
        </p:spPr>
        <p:txBody>
          <a:bodyPr/>
          <a:lstStyle/>
          <a:p>
            <a:pPr algn="just">
              <a:lnSpc>
                <a:spcPct val="100000"/>
              </a:lnSpc>
            </a:pPr>
            <a:r>
              <a:rPr lang="es-MX" b="0" i="0" dirty="0">
                <a:solidFill>
                  <a:srgbClr val="142B48"/>
                </a:solidFill>
                <a:effectLst/>
                <a:latin typeface="Montserrat" panose="00000500000000000000" pitchFamily="50" charset="0"/>
              </a:rPr>
              <a:t>El peso de una columna de fluido produce una fuerza sobre las paredes del recipiente que la contiene.</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La magnitud de la presión que genera un fluido viene determinada por la ley de Pascal:</a:t>
            </a:r>
          </a:p>
          <a:p>
            <a:pPr algn="just">
              <a:lnSpc>
                <a:spcPct val="100000"/>
              </a:lnSpc>
            </a:pPr>
            <a:endParaRPr lang="es-MX" dirty="0">
              <a:solidFill>
                <a:srgbClr val="142B48"/>
              </a:solidFill>
              <a:latin typeface="Montserrat" panose="00000500000000000000" pitchFamily="50" charset="0"/>
            </a:endParaRPr>
          </a:p>
          <a:p>
            <a:pPr algn="just">
              <a:lnSpc>
                <a:spcPct val="100000"/>
              </a:lnSpc>
            </a:pPr>
            <a:endParaRPr lang="es-MX" b="0" i="0" dirty="0">
              <a:solidFill>
                <a:srgbClr val="142B48"/>
              </a:solidFill>
              <a:effectLst/>
              <a:latin typeface="Montserrat" panose="00000500000000000000" pitchFamily="50" charset="0"/>
            </a:endParaRPr>
          </a:p>
          <a:p>
            <a:pPr marL="1028700" lvl="2" indent="0" algn="just">
              <a:lnSpc>
                <a:spcPct val="100000"/>
              </a:lnSpc>
              <a:buNone/>
            </a:pPr>
            <a:r>
              <a:rPr lang="es-MX" dirty="0">
                <a:solidFill>
                  <a:srgbClr val="142B48"/>
                </a:solidFill>
                <a:latin typeface="Montserrat" panose="00000500000000000000" pitchFamily="50" charset="0"/>
              </a:rPr>
              <a:t>g: </a:t>
            </a:r>
            <a:r>
              <a:rPr lang="es-MX" b="0" i="0" dirty="0">
                <a:solidFill>
                  <a:srgbClr val="142B48"/>
                </a:solidFill>
                <a:effectLst/>
                <a:latin typeface="Montserrat" panose="00000500000000000000" pitchFamily="50" charset="0"/>
              </a:rPr>
              <a:t>constante gravitacional (9.8 ms</a:t>
            </a:r>
            <a:r>
              <a:rPr lang="es-MX" b="0" i="0" baseline="30000" dirty="0">
                <a:solidFill>
                  <a:srgbClr val="142B48"/>
                </a:solidFill>
                <a:effectLst/>
                <a:latin typeface="Montserrat" panose="00000500000000000000" pitchFamily="50" charset="0"/>
              </a:rPr>
              <a:t>−2</a:t>
            </a:r>
            <a:r>
              <a:rPr lang="es-MX" b="0" i="0" dirty="0">
                <a:solidFill>
                  <a:srgbClr val="142B48"/>
                </a:solidFill>
                <a:effectLst/>
                <a:latin typeface="Montserrat" panose="00000500000000000000" pitchFamily="50" charset="0"/>
              </a:rPr>
              <a:t>).</a:t>
            </a:r>
            <a:endParaRPr lang="es-MX" dirty="0">
              <a:solidFill>
                <a:srgbClr val="142B48"/>
              </a:solidFill>
              <a:latin typeface="Montserrat" panose="00000500000000000000" pitchFamily="50" charset="0"/>
            </a:endParaRPr>
          </a:p>
          <a:p>
            <a:pPr marL="1028700" lvl="2" indent="0" algn="just">
              <a:lnSpc>
                <a:spcPct val="100000"/>
              </a:lnSpc>
              <a:buNone/>
            </a:pPr>
            <a:r>
              <a:rPr lang="es-MX" dirty="0">
                <a:solidFill>
                  <a:srgbClr val="142B48"/>
                </a:solidFill>
                <a:latin typeface="Montserrat" panose="00000500000000000000" pitchFamily="50" charset="0"/>
              </a:rPr>
              <a:t>d:</a:t>
            </a:r>
            <a:r>
              <a:rPr lang="es-MX" b="0" i="0" dirty="0">
                <a:solidFill>
                  <a:srgbClr val="142B48"/>
                </a:solidFill>
                <a:effectLst/>
                <a:latin typeface="Montserrat" panose="00000500000000000000" pitchFamily="50" charset="0"/>
              </a:rPr>
              <a:t> densidad del fluido.</a:t>
            </a:r>
          </a:p>
          <a:p>
            <a:pPr marL="1028700" lvl="2" indent="0" algn="just">
              <a:lnSpc>
                <a:spcPct val="100000"/>
              </a:lnSpc>
              <a:buNone/>
            </a:pPr>
            <a:r>
              <a:rPr lang="es-MX" dirty="0">
                <a:solidFill>
                  <a:srgbClr val="142B48"/>
                </a:solidFill>
                <a:latin typeface="Montserrat" panose="00000500000000000000" pitchFamily="50" charset="0"/>
              </a:rPr>
              <a:t>h: </a:t>
            </a:r>
            <a:r>
              <a:rPr lang="es-MX" b="0" i="0" dirty="0">
                <a:solidFill>
                  <a:srgbClr val="142B48"/>
                </a:solidFill>
                <a:effectLst/>
                <a:latin typeface="Montserrat" panose="00000500000000000000" pitchFamily="50" charset="0"/>
              </a:rPr>
              <a:t>altura del fluido.</a:t>
            </a:r>
          </a:p>
          <a:p>
            <a:pPr lvl="1" algn="just">
              <a:lnSpc>
                <a:spcPct val="100000"/>
              </a:lnSpc>
            </a:pPr>
            <a:endParaRPr lang="es-CO" dirty="0">
              <a:solidFill>
                <a:srgbClr val="142B48"/>
              </a:solidFill>
            </a:endParaRPr>
          </a:p>
        </p:txBody>
      </p:sp>
      <p:pic>
        <p:nvPicPr>
          <p:cNvPr id="5" name="Imagen 4" descr="Gráfico&#10;&#10;Descripción generada automáticamente con confianza media">
            <a:extLst>
              <a:ext uri="{FF2B5EF4-FFF2-40B4-BE49-F238E27FC236}">
                <a16:creationId xmlns:a16="http://schemas.microsoft.com/office/drawing/2014/main" id="{AC8D1327-25F9-4792-A856-AA0CAA0A4315}"/>
              </a:ext>
            </a:extLst>
          </p:cNvPr>
          <p:cNvPicPr>
            <a:picLocks noChangeAspect="1"/>
          </p:cNvPicPr>
          <p:nvPr/>
        </p:nvPicPr>
        <p:blipFill>
          <a:blip r:embed="rId2"/>
          <a:stretch>
            <a:fillRect/>
          </a:stretch>
        </p:blipFill>
        <p:spPr>
          <a:xfrm>
            <a:off x="7722722" y="3944599"/>
            <a:ext cx="1390650" cy="571500"/>
          </a:xfrm>
          <a:prstGeom prst="rect">
            <a:avLst/>
          </a:prstGeom>
        </p:spPr>
      </p:pic>
      <p:pic>
        <p:nvPicPr>
          <p:cNvPr id="6" name="Imagen 5">
            <a:extLst>
              <a:ext uri="{FF2B5EF4-FFF2-40B4-BE49-F238E27FC236}">
                <a16:creationId xmlns:a16="http://schemas.microsoft.com/office/drawing/2014/main" id="{D7DC6672-0561-4464-852C-3C5C8699E1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6169" y="1235234"/>
            <a:ext cx="2250766" cy="2537776"/>
          </a:xfrm>
          <a:prstGeom prst="rect">
            <a:avLst/>
          </a:prstGeom>
        </p:spPr>
      </p:pic>
    </p:spTree>
    <p:extLst>
      <p:ext uri="{BB962C8B-B14F-4D97-AF65-F5344CB8AC3E}">
        <p14:creationId xmlns:p14="http://schemas.microsoft.com/office/powerpoint/2010/main" val="2787023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39954-173C-4CB5-ADC6-C0D14F0A595F}"/>
              </a:ext>
            </a:extLst>
          </p:cNvPr>
          <p:cNvSpPr>
            <a:spLocks noGrp="1"/>
          </p:cNvSpPr>
          <p:nvPr>
            <p:ph type="title"/>
          </p:nvPr>
        </p:nvSpPr>
        <p:spPr>
          <a:xfrm>
            <a:off x="466725" y="18255"/>
            <a:ext cx="10515600" cy="1325563"/>
          </a:xfrm>
        </p:spPr>
        <p:txBody>
          <a:bodyPr/>
          <a:lstStyle/>
          <a:p>
            <a:r>
              <a:rPr lang="es-CO" dirty="0"/>
              <a:t>Definición del flujo</a:t>
            </a:r>
          </a:p>
        </p:txBody>
      </p:sp>
      <p:sp>
        <p:nvSpPr>
          <p:cNvPr id="3" name="Marcador de texto 2">
            <a:extLst>
              <a:ext uri="{FF2B5EF4-FFF2-40B4-BE49-F238E27FC236}">
                <a16:creationId xmlns:a16="http://schemas.microsoft.com/office/drawing/2014/main" id="{BF7029A9-5042-42B9-A651-C2453F173E15}"/>
              </a:ext>
            </a:extLst>
          </p:cNvPr>
          <p:cNvSpPr>
            <a:spLocks noGrp="1"/>
          </p:cNvSpPr>
          <p:nvPr>
            <p:ph type="body" idx="1"/>
          </p:nvPr>
        </p:nvSpPr>
        <p:spPr>
          <a:xfrm>
            <a:off x="812813" y="1087738"/>
            <a:ext cx="10912462" cy="4351338"/>
          </a:xfrm>
        </p:spPr>
        <p:txBody>
          <a:bodyPr/>
          <a:lstStyle/>
          <a:p>
            <a:pPr algn="just">
              <a:lnSpc>
                <a:spcPct val="100000"/>
              </a:lnSpc>
            </a:pPr>
            <a:r>
              <a:rPr lang="es-MX" b="1" i="0" dirty="0">
                <a:solidFill>
                  <a:srgbClr val="142B48"/>
                </a:solidFill>
                <a:effectLst/>
                <a:latin typeface="Montserrat" panose="00000500000000000000" pitchFamily="50" charset="0"/>
              </a:rPr>
              <a:t>Flujo lineal, laminar</a:t>
            </a:r>
            <a:r>
              <a:rPr lang="es-MX" b="0" i="0" dirty="0">
                <a:solidFill>
                  <a:srgbClr val="142B48"/>
                </a:solidFill>
                <a:effectLst/>
                <a:latin typeface="Montserrat" panose="00000500000000000000" pitchFamily="50" charset="0"/>
              </a:rPr>
              <a:t> y </a:t>
            </a:r>
            <a:r>
              <a:rPr lang="es-MX" b="1" i="0" dirty="0">
                <a:solidFill>
                  <a:srgbClr val="142B48"/>
                </a:solidFill>
                <a:effectLst/>
                <a:latin typeface="Montserrat" panose="00000500000000000000" pitchFamily="50" charset="0"/>
              </a:rPr>
              <a:t>turbulento.</a:t>
            </a:r>
            <a:endParaRPr lang="es-MX" b="1"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El flujo sanguíneo se define como la cantidad de fluido que pasa a través de un vaso o una determinada sección del sistema circulatorio en la unidad de tiempo</a:t>
            </a:r>
            <a:r>
              <a:rPr lang="es-MX" dirty="0">
                <a:solidFill>
                  <a:srgbClr val="142B48"/>
                </a:solidFill>
                <a:latin typeface="Montserrat" panose="00000500000000000000" pitchFamily="50" charset="0"/>
              </a:rPr>
              <a:t>.</a:t>
            </a:r>
          </a:p>
          <a:p>
            <a:pPr algn="just">
              <a:lnSpc>
                <a:spcPct val="100000"/>
              </a:lnSpc>
            </a:pPr>
            <a:r>
              <a:rPr lang="es-MX" b="0" i="0" dirty="0">
                <a:solidFill>
                  <a:srgbClr val="142B48"/>
                </a:solidFill>
                <a:effectLst/>
                <a:latin typeface="Montserrat" panose="00000500000000000000" pitchFamily="50" charset="0"/>
              </a:rPr>
              <a:t>En un sistema ideal, un fluido podría moverse sin rozamiento a través de un conducto, sin que existan fuerzas de contacto entre el fluido y la pared del conducto.</a:t>
            </a:r>
            <a:endParaRPr lang="es-CO" dirty="0">
              <a:solidFill>
                <a:srgbClr val="142B48"/>
              </a:solidFill>
            </a:endParaRPr>
          </a:p>
        </p:txBody>
      </p:sp>
      <p:pic>
        <p:nvPicPr>
          <p:cNvPr id="5" name="Imagen 4">
            <a:extLst>
              <a:ext uri="{FF2B5EF4-FFF2-40B4-BE49-F238E27FC236}">
                <a16:creationId xmlns:a16="http://schemas.microsoft.com/office/drawing/2014/main" id="{FAA2A34E-0C19-49F1-B317-EDB2E5C572EB}"/>
              </a:ext>
            </a:extLst>
          </p:cNvPr>
          <p:cNvPicPr>
            <a:picLocks noChangeAspect="1"/>
          </p:cNvPicPr>
          <p:nvPr/>
        </p:nvPicPr>
        <p:blipFill>
          <a:blip r:embed="rId2"/>
          <a:stretch>
            <a:fillRect/>
          </a:stretch>
        </p:blipFill>
        <p:spPr>
          <a:xfrm>
            <a:off x="5340772" y="3506294"/>
            <a:ext cx="1714500" cy="1400175"/>
          </a:xfrm>
          <a:prstGeom prst="rect">
            <a:avLst/>
          </a:prstGeom>
        </p:spPr>
      </p:pic>
      <p:pic>
        <p:nvPicPr>
          <p:cNvPr id="7" name="Imagen 6">
            <a:extLst>
              <a:ext uri="{FF2B5EF4-FFF2-40B4-BE49-F238E27FC236}">
                <a16:creationId xmlns:a16="http://schemas.microsoft.com/office/drawing/2014/main" id="{DBFB6108-93F0-4127-B2DC-E9ABACD505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5272" y="5108384"/>
            <a:ext cx="5016091" cy="1400175"/>
          </a:xfrm>
          <a:prstGeom prst="rect">
            <a:avLst/>
          </a:prstGeom>
        </p:spPr>
      </p:pic>
    </p:spTree>
    <p:extLst>
      <p:ext uri="{BB962C8B-B14F-4D97-AF65-F5344CB8AC3E}">
        <p14:creationId xmlns:p14="http://schemas.microsoft.com/office/powerpoint/2010/main" val="36100051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Gráfico&#10;&#10;Descripción generada automáticamente">
            <a:extLst>
              <a:ext uri="{FF2B5EF4-FFF2-40B4-BE49-F238E27FC236}">
                <a16:creationId xmlns:a16="http://schemas.microsoft.com/office/drawing/2014/main" id="{73509771-3D14-422A-874C-8AF019B95D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515" y="1766640"/>
            <a:ext cx="3206966" cy="1141096"/>
          </a:xfrm>
          <a:prstGeom prst="rect">
            <a:avLst/>
          </a:prstGeom>
        </p:spPr>
      </p:pic>
      <p:pic>
        <p:nvPicPr>
          <p:cNvPr id="7" name="Imagen 6" descr="Imagen que contiene Diagrama&#10;&#10;Descripción generada automáticamente">
            <a:extLst>
              <a:ext uri="{FF2B5EF4-FFF2-40B4-BE49-F238E27FC236}">
                <a16:creationId xmlns:a16="http://schemas.microsoft.com/office/drawing/2014/main" id="{E26D2EF7-BC60-4BF8-88B9-C3C92F0B2B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3607" y="1345257"/>
            <a:ext cx="4410121" cy="1998214"/>
          </a:xfrm>
          <a:prstGeom prst="rect">
            <a:avLst/>
          </a:prstGeom>
        </p:spPr>
      </p:pic>
      <p:pic>
        <p:nvPicPr>
          <p:cNvPr id="9" name="Imagen 8" descr="Imagen que contiene Interfaz de usuario gráfica&#10;&#10;Descripción generada automáticamente">
            <a:extLst>
              <a:ext uri="{FF2B5EF4-FFF2-40B4-BE49-F238E27FC236}">
                <a16:creationId xmlns:a16="http://schemas.microsoft.com/office/drawing/2014/main" id="{44F07B4E-A05D-454C-A7EF-D14414D361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0853" y="1603738"/>
            <a:ext cx="4371147" cy="1481252"/>
          </a:xfrm>
          <a:prstGeom prst="rect">
            <a:avLst/>
          </a:prstGeom>
        </p:spPr>
      </p:pic>
      <p:sp>
        <p:nvSpPr>
          <p:cNvPr id="4" name="Rectángulo 3">
            <a:extLst>
              <a:ext uri="{FF2B5EF4-FFF2-40B4-BE49-F238E27FC236}">
                <a16:creationId xmlns:a16="http://schemas.microsoft.com/office/drawing/2014/main" id="{B0EFFB1E-1A0A-4870-ACD2-859C1037D9F5}"/>
              </a:ext>
            </a:extLst>
          </p:cNvPr>
          <p:cNvSpPr/>
          <p:nvPr/>
        </p:nvSpPr>
        <p:spPr>
          <a:xfrm>
            <a:off x="8438430" y="3613720"/>
            <a:ext cx="3135991" cy="561143"/>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Montserrat" pitchFamily="2" charset="77"/>
              </a:rPr>
              <a:t>Obstrucción de una vena</a:t>
            </a:r>
          </a:p>
        </p:txBody>
      </p:sp>
    </p:spTree>
    <p:extLst>
      <p:ext uri="{BB962C8B-B14F-4D97-AF65-F5344CB8AC3E}">
        <p14:creationId xmlns:p14="http://schemas.microsoft.com/office/powerpoint/2010/main" val="22656852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9304BB-4E97-4CB2-9DA2-F0913D53D370}"/>
              </a:ext>
            </a:extLst>
          </p:cNvPr>
          <p:cNvSpPr>
            <a:spLocks noGrp="1"/>
          </p:cNvSpPr>
          <p:nvPr>
            <p:ph type="title"/>
          </p:nvPr>
        </p:nvSpPr>
        <p:spPr>
          <a:xfrm>
            <a:off x="594803" y="0"/>
            <a:ext cx="10515600" cy="1325563"/>
          </a:xfrm>
        </p:spPr>
        <p:txBody>
          <a:bodyPr/>
          <a:lstStyle/>
          <a:p>
            <a:r>
              <a:rPr lang="es-CO" dirty="0"/>
              <a:t>Presiones</a:t>
            </a:r>
          </a:p>
        </p:txBody>
      </p:sp>
      <p:sp>
        <p:nvSpPr>
          <p:cNvPr id="3" name="Marcador de texto 2">
            <a:extLst>
              <a:ext uri="{FF2B5EF4-FFF2-40B4-BE49-F238E27FC236}">
                <a16:creationId xmlns:a16="http://schemas.microsoft.com/office/drawing/2014/main" id="{8BDC2391-E887-4CCE-9724-FBC1E6C5C806}"/>
              </a:ext>
            </a:extLst>
          </p:cNvPr>
          <p:cNvSpPr>
            <a:spLocks noGrp="1"/>
          </p:cNvSpPr>
          <p:nvPr>
            <p:ph type="body" idx="1"/>
          </p:nvPr>
        </p:nvSpPr>
        <p:spPr>
          <a:xfrm>
            <a:off x="5106228" y="964167"/>
            <a:ext cx="6761922" cy="4929666"/>
          </a:xfrm>
        </p:spPr>
        <p:txBody>
          <a:bodyPr>
            <a:normAutofit/>
          </a:bodyPr>
          <a:lstStyle/>
          <a:p>
            <a:pPr algn="just">
              <a:lnSpc>
                <a:spcPct val="110000"/>
              </a:lnSpc>
            </a:pPr>
            <a:r>
              <a:rPr lang="es-CO" dirty="0">
                <a:solidFill>
                  <a:srgbClr val="142B48"/>
                </a:solidFill>
              </a:rPr>
              <a:t>Presión arterial sistólica: e</a:t>
            </a:r>
            <a:r>
              <a:rPr lang="es-MX" b="0" i="0" dirty="0">
                <a:solidFill>
                  <a:srgbClr val="142B48"/>
                </a:solidFill>
                <a:effectLst/>
                <a:latin typeface="Montserrat" panose="00000500000000000000" pitchFamily="50" charset="0"/>
              </a:rPr>
              <a:t>s el valor máximo de presión que se alcanza en las grandes arterias tras la sístole.</a:t>
            </a:r>
            <a:endParaRPr lang="es-CO" b="0" i="0" dirty="0">
              <a:solidFill>
                <a:srgbClr val="142B48"/>
              </a:solidFill>
              <a:effectLst/>
              <a:latin typeface="Montserrat" panose="00000500000000000000" pitchFamily="50" charset="0"/>
            </a:endParaRPr>
          </a:p>
          <a:p>
            <a:pPr algn="just">
              <a:lnSpc>
                <a:spcPct val="110000"/>
              </a:lnSpc>
            </a:pPr>
            <a:r>
              <a:rPr lang="es-CO" dirty="0">
                <a:solidFill>
                  <a:srgbClr val="142B48"/>
                </a:solidFill>
                <a:latin typeface="Montserrat" panose="00000500000000000000" pitchFamily="50" charset="0"/>
              </a:rPr>
              <a:t>Presión arterial diastólica: e</a:t>
            </a:r>
            <a:r>
              <a:rPr lang="es-MX" b="0" i="0" dirty="0">
                <a:solidFill>
                  <a:srgbClr val="142B48"/>
                </a:solidFill>
                <a:effectLst/>
                <a:latin typeface="Montserrat" panose="00000500000000000000" pitchFamily="50" charset="0"/>
              </a:rPr>
              <a:t>s el valor mínimo de presión en las grandes arterias justo antes de la siguiente sístole.</a:t>
            </a:r>
            <a:endParaRPr lang="es-CO" dirty="0">
              <a:solidFill>
                <a:srgbClr val="142B48"/>
              </a:solidFill>
              <a:latin typeface="Montserrat" panose="00000500000000000000" pitchFamily="50" charset="0"/>
            </a:endParaRPr>
          </a:p>
          <a:p>
            <a:pPr algn="just">
              <a:lnSpc>
                <a:spcPct val="110000"/>
              </a:lnSpc>
            </a:pPr>
            <a:r>
              <a:rPr lang="es-MX" b="0" i="0" dirty="0">
                <a:solidFill>
                  <a:srgbClr val="142B48"/>
                </a:solidFill>
                <a:effectLst/>
                <a:latin typeface="Montserrat" panose="00000500000000000000" pitchFamily="50" charset="0"/>
              </a:rPr>
              <a:t>En un adulto joven normal, los valores de PAS y PAD son alrededor de 120 y 80 mmHg</a:t>
            </a:r>
            <a:r>
              <a:rPr lang="es-MX" dirty="0">
                <a:solidFill>
                  <a:srgbClr val="142B48"/>
                </a:solidFill>
                <a:latin typeface="Montserrat" panose="00000500000000000000" pitchFamily="50" charset="0"/>
              </a:rPr>
              <a:t>.</a:t>
            </a:r>
            <a:endParaRPr lang="es-CO" b="0" i="0" dirty="0">
              <a:solidFill>
                <a:srgbClr val="142B48"/>
              </a:solidFill>
              <a:effectLst/>
              <a:latin typeface="Montserrat" panose="00000500000000000000" pitchFamily="50" charset="0"/>
            </a:endParaRPr>
          </a:p>
          <a:p>
            <a:pPr algn="just">
              <a:lnSpc>
                <a:spcPct val="110000"/>
              </a:lnSpc>
            </a:pPr>
            <a:r>
              <a:rPr lang="es-MX" b="0" i="0" dirty="0">
                <a:solidFill>
                  <a:srgbClr val="142B48"/>
                </a:solidFill>
                <a:effectLst/>
                <a:latin typeface="Montserrat" panose="00000500000000000000" pitchFamily="50" charset="0"/>
              </a:rPr>
              <a:t>PAM es una variable cardiovascular muy importante, porque da la presión con que la sangre llega a todos los tejidos del organismo.</a:t>
            </a:r>
            <a:endParaRPr lang="es-CO" dirty="0">
              <a:solidFill>
                <a:srgbClr val="142B48"/>
              </a:solidFill>
            </a:endParaRPr>
          </a:p>
        </p:txBody>
      </p:sp>
      <p:pic>
        <p:nvPicPr>
          <p:cNvPr id="5" name="Imagen 4" descr="Imagen que contiene Diagrama&#10;&#10;Descripción generada automáticamente">
            <a:extLst>
              <a:ext uri="{FF2B5EF4-FFF2-40B4-BE49-F238E27FC236}">
                <a16:creationId xmlns:a16="http://schemas.microsoft.com/office/drawing/2014/main" id="{9FFD0E89-78DB-4E90-9CE6-F0D215A91B7E}"/>
              </a:ext>
            </a:extLst>
          </p:cNvPr>
          <p:cNvPicPr>
            <a:picLocks noChangeAspect="1"/>
          </p:cNvPicPr>
          <p:nvPr/>
        </p:nvPicPr>
        <p:blipFill>
          <a:blip r:embed="rId2"/>
          <a:stretch>
            <a:fillRect/>
          </a:stretch>
        </p:blipFill>
        <p:spPr>
          <a:xfrm>
            <a:off x="6096000" y="5451991"/>
            <a:ext cx="5096957" cy="883683"/>
          </a:xfrm>
          <a:prstGeom prst="rect">
            <a:avLst/>
          </a:prstGeom>
        </p:spPr>
      </p:pic>
      <p:pic>
        <p:nvPicPr>
          <p:cNvPr id="6" name="Imagen 5">
            <a:extLst>
              <a:ext uri="{FF2B5EF4-FFF2-40B4-BE49-F238E27FC236}">
                <a16:creationId xmlns:a16="http://schemas.microsoft.com/office/drawing/2014/main" id="{0E91FEB0-042C-46D8-A7FC-040AEFB63D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1365" y="1230315"/>
            <a:ext cx="3808289" cy="2507755"/>
          </a:xfrm>
          <a:prstGeom prst="rect">
            <a:avLst/>
          </a:prstGeom>
        </p:spPr>
      </p:pic>
    </p:spTree>
    <p:extLst>
      <p:ext uri="{BB962C8B-B14F-4D97-AF65-F5344CB8AC3E}">
        <p14:creationId xmlns:p14="http://schemas.microsoft.com/office/powerpoint/2010/main" val="27564324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104108-C1B4-424B-8663-EC5A303FDDF0}"/>
              </a:ext>
            </a:extLst>
          </p:cNvPr>
          <p:cNvSpPr>
            <a:spLocks noGrp="1"/>
          </p:cNvSpPr>
          <p:nvPr>
            <p:ph type="title"/>
          </p:nvPr>
        </p:nvSpPr>
        <p:spPr>
          <a:xfrm>
            <a:off x="538163" y="18255"/>
            <a:ext cx="10515600" cy="1325563"/>
          </a:xfrm>
        </p:spPr>
        <p:txBody>
          <a:bodyPr/>
          <a:lstStyle/>
          <a:p>
            <a:r>
              <a:rPr lang="es-CO" dirty="0"/>
              <a:t>Variación de la presión arterial </a:t>
            </a:r>
          </a:p>
        </p:txBody>
      </p:sp>
      <p:pic>
        <p:nvPicPr>
          <p:cNvPr id="5" name="Imagen 4" descr="Gráfico&#10;&#10;Descripción generada automáticamente">
            <a:extLst>
              <a:ext uri="{FF2B5EF4-FFF2-40B4-BE49-F238E27FC236}">
                <a16:creationId xmlns:a16="http://schemas.microsoft.com/office/drawing/2014/main" id="{338126B0-1712-458D-B72F-3300CBE6C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26829" y="1662572"/>
            <a:ext cx="6948210" cy="4220876"/>
          </a:xfrm>
          <a:prstGeom prst="rect">
            <a:avLst/>
          </a:prstGeom>
        </p:spPr>
      </p:pic>
    </p:spTree>
    <p:extLst>
      <p:ext uri="{BB962C8B-B14F-4D97-AF65-F5344CB8AC3E}">
        <p14:creationId xmlns:p14="http://schemas.microsoft.com/office/powerpoint/2010/main" val="20099225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B6E71F-EB0E-49A3-ABFE-7A37BEA92678}"/>
              </a:ext>
            </a:extLst>
          </p:cNvPr>
          <p:cNvSpPr>
            <a:spLocks noGrp="1"/>
          </p:cNvSpPr>
          <p:nvPr>
            <p:ph type="title"/>
          </p:nvPr>
        </p:nvSpPr>
        <p:spPr>
          <a:xfrm>
            <a:off x="581025" y="189151"/>
            <a:ext cx="10515600" cy="1325563"/>
          </a:xfrm>
        </p:spPr>
        <p:txBody>
          <a:bodyPr/>
          <a:lstStyle/>
          <a:p>
            <a:r>
              <a:rPr lang="es-CO" dirty="0"/>
              <a:t>Distribución de los flujos</a:t>
            </a:r>
          </a:p>
        </p:txBody>
      </p:sp>
      <p:pic>
        <p:nvPicPr>
          <p:cNvPr id="5" name="Imagen 4" descr="Gráfico, Gráfico circular&#10;&#10;Descripción generada automáticamente">
            <a:extLst>
              <a:ext uri="{FF2B5EF4-FFF2-40B4-BE49-F238E27FC236}">
                <a16:creationId xmlns:a16="http://schemas.microsoft.com/office/drawing/2014/main" id="{5D18508D-F35C-4A89-8682-E2A1A9D177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599" y="1514714"/>
            <a:ext cx="4981026" cy="4897731"/>
          </a:xfrm>
          <a:prstGeom prst="rect">
            <a:avLst/>
          </a:prstGeom>
        </p:spPr>
      </p:pic>
    </p:spTree>
    <p:extLst>
      <p:ext uri="{BB962C8B-B14F-4D97-AF65-F5344CB8AC3E}">
        <p14:creationId xmlns:p14="http://schemas.microsoft.com/office/powerpoint/2010/main" val="8300459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5EFE1-2017-490E-A623-E3E36C9165BE}"/>
              </a:ext>
            </a:extLst>
          </p:cNvPr>
          <p:cNvSpPr>
            <a:spLocks noGrp="1"/>
          </p:cNvSpPr>
          <p:nvPr>
            <p:ph type="ctrTitle"/>
          </p:nvPr>
        </p:nvSpPr>
        <p:spPr>
          <a:xfrm>
            <a:off x="795338" y="537527"/>
            <a:ext cx="9144000" cy="2387600"/>
          </a:xfrm>
        </p:spPr>
        <p:txBody>
          <a:bodyPr>
            <a:normAutofit/>
          </a:bodyPr>
          <a:lstStyle/>
          <a:p>
            <a:pPr algn="l"/>
            <a:r>
              <a:rPr lang="es-CO" sz="5400" dirty="0"/>
              <a:t>Fisiología del endotelio</a:t>
            </a:r>
          </a:p>
        </p:txBody>
      </p:sp>
    </p:spTree>
    <p:extLst>
      <p:ext uri="{BB962C8B-B14F-4D97-AF65-F5344CB8AC3E}">
        <p14:creationId xmlns:p14="http://schemas.microsoft.com/office/powerpoint/2010/main" val="35863567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CA8EF-E810-4DD5-A939-229E6DEACDC1}"/>
              </a:ext>
            </a:extLst>
          </p:cNvPr>
          <p:cNvSpPr>
            <a:spLocks noGrp="1"/>
          </p:cNvSpPr>
          <p:nvPr>
            <p:ph type="title"/>
          </p:nvPr>
        </p:nvSpPr>
        <p:spPr>
          <a:xfrm>
            <a:off x="466725" y="0"/>
            <a:ext cx="10515600" cy="1325563"/>
          </a:xfrm>
        </p:spPr>
        <p:txBody>
          <a:bodyPr/>
          <a:lstStyle/>
          <a:p>
            <a:r>
              <a:rPr lang="es-CO" dirty="0"/>
              <a:t>Generalidades</a:t>
            </a:r>
          </a:p>
        </p:txBody>
      </p:sp>
      <p:sp>
        <p:nvSpPr>
          <p:cNvPr id="3" name="Marcador de texto 2">
            <a:extLst>
              <a:ext uri="{FF2B5EF4-FFF2-40B4-BE49-F238E27FC236}">
                <a16:creationId xmlns:a16="http://schemas.microsoft.com/office/drawing/2014/main" id="{6B3DADC7-03AA-428B-B3E1-9B86C37F1EC6}"/>
              </a:ext>
            </a:extLst>
          </p:cNvPr>
          <p:cNvSpPr>
            <a:spLocks noGrp="1"/>
          </p:cNvSpPr>
          <p:nvPr>
            <p:ph type="body" idx="1"/>
          </p:nvPr>
        </p:nvSpPr>
        <p:spPr>
          <a:xfrm>
            <a:off x="4973207" y="990549"/>
            <a:ext cx="6761922" cy="4876902"/>
          </a:xfrm>
        </p:spPr>
        <p:txBody>
          <a:bodyPr>
            <a:noAutofit/>
          </a:bodyPr>
          <a:lstStyle/>
          <a:p>
            <a:pPr algn="just">
              <a:lnSpc>
                <a:spcPct val="100000"/>
              </a:lnSpc>
            </a:pPr>
            <a:r>
              <a:rPr lang="es-MX" b="0" dirty="0">
                <a:solidFill>
                  <a:srgbClr val="142B48"/>
                </a:solidFill>
                <a:effectLst/>
                <a:latin typeface="Montserrat" panose="00000500000000000000" pitchFamily="50" charset="0"/>
              </a:rPr>
              <a:t>La pared vascular de las arterias y de las venas está compuesta por tres capas concéntricas: la íntima, la media y la adventicia.</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dirty="0">
                <a:solidFill>
                  <a:srgbClr val="142B48"/>
                </a:solidFill>
                <a:effectLst/>
                <a:latin typeface="Montserrat" panose="00000500000000000000" pitchFamily="50" charset="0"/>
              </a:rPr>
              <a:t>La íntima es una monocapa de células endoteliales interconectadas y adheridas a una delgada matriz extracelular.</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dirty="0">
                <a:solidFill>
                  <a:srgbClr val="142B48"/>
                </a:solidFill>
                <a:effectLst/>
                <a:latin typeface="Montserrat" panose="00000500000000000000" pitchFamily="50" charset="0"/>
              </a:rPr>
              <a:t>Las células endoteliales pueden registrar cambios hemodinámicos de la sangre, como la presión o las fuerzas de rozamiento y cizallamiento, cambios en sus interacciones con las plaquetas o los leucocitos, o modificaciones de los mensajeros químicos circulantes o procedentes de células vecinas.</a:t>
            </a:r>
            <a:endParaRPr lang="es-CO" dirty="0">
              <a:solidFill>
                <a:srgbClr val="142B48"/>
              </a:solidFill>
            </a:endParaRPr>
          </a:p>
        </p:txBody>
      </p:sp>
      <p:pic>
        <p:nvPicPr>
          <p:cNvPr id="5" name="Imagen 4" descr="Diagrama&#10;&#10;Descripción generada automáticamente">
            <a:extLst>
              <a:ext uri="{FF2B5EF4-FFF2-40B4-BE49-F238E27FC236}">
                <a16:creationId xmlns:a16="http://schemas.microsoft.com/office/drawing/2014/main" id="{46E9E5F2-3F59-460A-B267-0EABCB74CF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4715" y="1185761"/>
            <a:ext cx="2293119" cy="2483537"/>
          </a:xfrm>
          <a:prstGeom prst="rect">
            <a:avLst/>
          </a:prstGeom>
        </p:spPr>
      </p:pic>
    </p:spTree>
    <p:extLst>
      <p:ext uri="{BB962C8B-B14F-4D97-AF65-F5344CB8AC3E}">
        <p14:creationId xmlns:p14="http://schemas.microsoft.com/office/powerpoint/2010/main" val="27661620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507DC-4578-4D83-9ABB-F8264358286C}"/>
              </a:ext>
            </a:extLst>
          </p:cNvPr>
          <p:cNvSpPr>
            <a:spLocks noGrp="1"/>
          </p:cNvSpPr>
          <p:nvPr>
            <p:ph type="title"/>
          </p:nvPr>
        </p:nvSpPr>
        <p:spPr>
          <a:xfrm>
            <a:off x="603719" y="189151"/>
            <a:ext cx="10515600" cy="1325563"/>
          </a:xfrm>
        </p:spPr>
        <p:txBody>
          <a:bodyPr/>
          <a:lstStyle/>
          <a:p>
            <a:r>
              <a:rPr lang="es-CO" dirty="0"/>
              <a:t>Endotelio </a:t>
            </a:r>
          </a:p>
        </p:txBody>
      </p:sp>
      <p:sp>
        <p:nvSpPr>
          <p:cNvPr id="3" name="Marcador de texto 2">
            <a:extLst>
              <a:ext uri="{FF2B5EF4-FFF2-40B4-BE49-F238E27FC236}">
                <a16:creationId xmlns:a16="http://schemas.microsoft.com/office/drawing/2014/main" id="{2170CD06-336F-4904-9615-2C5E580953D9}"/>
              </a:ext>
            </a:extLst>
          </p:cNvPr>
          <p:cNvSpPr>
            <a:spLocks noGrp="1"/>
          </p:cNvSpPr>
          <p:nvPr>
            <p:ph type="body" idx="1"/>
          </p:nvPr>
        </p:nvSpPr>
        <p:spPr>
          <a:xfrm>
            <a:off x="4802635" y="1597341"/>
            <a:ext cx="6974659" cy="4351338"/>
          </a:xfrm>
        </p:spPr>
        <p:txBody>
          <a:bodyPr>
            <a:normAutofit/>
          </a:bodyPr>
          <a:lstStyle/>
          <a:p>
            <a:pPr marL="114300" indent="0" algn="just">
              <a:lnSpc>
                <a:spcPct val="100000"/>
              </a:lnSpc>
              <a:buNone/>
            </a:pPr>
            <a:r>
              <a:rPr lang="es-CO" sz="2200" dirty="0">
                <a:solidFill>
                  <a:srgbClr val="142B48"/>
                </a:solidFill>
                <a:latin typeface="Montserrat" pitchFamily="2" charset="77"/>
              </a:rPr>
              <a:t>Factores  sintetizados  y liberados:</a:t>
            </a:r>
          </a:p>
          <a:p>
            <a:pPr lvl="1" algn="just">
              <a:lnSpc>
                <a:spcPct val="100000"/>
              </a:lnSpc>
            </a:pPr>
            <a:r>
              <a:rPr lang="es-CO" dirty="0" err="1">
                <a:solidFill>
                  <a:srgbClr val="142B48"/>
                </a:solidFill>
                <a:latin typeface="Montserrat" pitchFamily="2" charset="77"/>
              </a:rPr>
              <a:t>P</a:t>
            </a:r>
            <a:r>
              <a:rPr lang="es-CO" b="0" i="0" dirty="0" err="1">
                <a:solidFill>
                  <a:srgbClr val="142B48"/>
                </a:solidFill>
                <a:effectLst/>
                <a:latin typeface="Montserrat" pitchFamily="2" charset="77"/>
              </a:rPr>
              <a:t>rostaciclina</a:t>
            </a:r>
            <a:r>
              <a:rPr lang="es-CO" b="0" i="0" dirty="0">
                <a:solidFill>
                  <a:srgbClr val="142B48"/>
                </a:solidFill>
                <a:effectLst/>
                <a:latin typeface="Montserrat" pitchFamily="2" charset="77"/>
              </a:rPr>
              <a:t>.</a:t>
            </a:r>
          </a:p>
          <a:p>
            <a:pPr lvl="1" algn="just">
              <a:lnSpc>
                <a:spcPct val="100000"/>
              </a:lnSpc>
            </a:pPr>
            <a:r>
              <a:rPr lang="es-CO" dirty="0">
                <a:solidFill>
                  <a:srgbClr val="142B48"/>
                </a:solidFill>
                <a:latin typeface="Montserrat" pitchFamily="2" charset="77"/>
              </a:rPr>
              <a:t>Óxido nítrico.</a:t>
            </a:r>
            <a:endParaRPr lang="es-CO" b="0" i="0" dirty="0">
              <a:solidFill>
                <a:srgbClr val="142B48"/>
              </a:solidFill>
              <a:effectLst/>
              <a:latin typeface="Montserrat" pitchFamily="2" charset="77"/>
            </a:endParaRPr>
          </a:p>
          <a:p>
            <a:pPr lvl="1" algn="just">
              <a:lnSpc>
                <a:spcPct val="100000"/>
              </a:lnSpc>
            </a:pPr>
            <a:r>
              <a:rPr lang="es-CO" dirty="0">
                <a:solidFill>
                  <a:srgbClr val="142B48"/>
                </a:solidFill>
                <a:latin typeface="Montserrat" pitchFamily="2" charset="77"/>
              </a:rPr>
              <a:t>F</a:t>
            </a:r>
            <a:r>
              <a:rPr lang="es-CO" b="0" i="0" dirty="0">
                <a:solidFill>
                  <a:srgbClr val="142B48"/>
                </a:solidFill>
                <a:effectLst/>
                <a:latin typeface="Montserrat" pitchFamily="2" charset="77"/>
              </a:rPr>
              <a:t>actor </a:t>
            </a:r>
            <a:r>
              <a:rPr lang="es-CO" b="0" i="0" dirty="0" err="1">
                <a:solidFill>
                  <a:srgbClr val="142B48"/>
                </a:solidFill>
                <a:effectLst/>
                <a:latin typeface="Montserrat" pitchFamily="2" charset="77"/>
              </a:rPr>
              <a:t>hiperpolarizante</a:t>
            </a:r>
            <a:r>
              <a:rPr lang="es-CO" b="0" i="0" dirty="0">
                <a:solidFill>
                  <a:srgbClr val="142B48"/>
                </a:solidFill>
                <a:effectLst/>
                <a:latin typeface="Montserrat" pitchFamily="2" charset="77"/>
              </a:rPr>
              <a:t> derivado del endotelio (EDHF).</a:t>
            </a:r>
          </a:p>
          <a:p>
            <a:pPr lvl="1" algn="just">
              <a:lnSpc>
                <a:spcPct val="100000"/>
              </a:lnSpc>
            </a:pPr>
            <a:r>
              <a:rPr lang="es-CO" dirty="0">
                <a:solidFill>
                  <a:srgbClr val="142B48"/>
                </a:solidFill>
                <a:latin typeface="Montserrat" pitchFamily="2" charset="77"/>
              </a:rPr>
              <a:t>E</a:t>
            </a:r>
            <a:r>
              <a:rPr lang="es-CO" b="0" i="0" dirty="0">
                <a:solidFill>
                  <a:srgbClr val="142B48"/>
                </a:solidFill>
                <a:effectLst/>
                <a:latin typeface="Montserrat" pitchFamily="2" charset="77"/>
              </a:rPr>
              <a:t>ndotelina (ET).</a:t>
            </a:r>
          </a:p>
          <a:p>
            <a:pPr lvl="1" algn="just">
              <a:lnSpc>
                <a:spcPct val="100000"/>
              </a:lnSpc>
            </a:pPr>
            <a:r>
              <a:rPr lang="es-CO" dirty="0">
                <a:solidFill>
                  <a:srgbClr val="142B48"/>
                </a:solidFill>
                <a:latin typeface="Montserrat" pitchFamily="2" charset="77"/>
              </a:rPr>
              <a:t>P</a:t>
            </a:r>
            <a:r>
              <a:rPr lang="es-CO" b="0" i="0" dirty="0">
                <a:solidFill>
                  <a:srgbClr val="142B48"/>
                </a:solidFill>
                <a:effectLst/>
                <a:latin typeface="Montserrat" pitchFamily="2" charset="77"/>
              </a:rPr>
              <a:t>rostaglandina H</a:t>
            </a:r>
            <a:r>
              <a:rPr lang="es-CO" b="0" i="0" baseline="-25000" dirty="0">
                <a:solidFill>
                  <a:srgbClr val="142B48"/>
                </a:solidFill>
                <a:effectLst/>
                <a:latin typeface="Montserrat" pitchFamily="2" charset="77"/>
              </a:rPr>
              <a:t>2</a:t>
            </a:r>
            <a:r>
              <a:rPr lang="es-CO" b="0" i="0" dirty="0">
                <a:solidFill>
                  <a:srgbClr val="142B48"/>
                </a:solidFill>
                <a:effectLst/>
                <a:latin typeface="Montserrat" pitchFamily="2" charset="77"/>
              </a:rPr>
              <a:t> (PGH</a:t>
            </a:r>
            <a:r>
              <a:rPr lang="es-CO" b="0" i="0" baseline="-25000" dirty="0">
                <a:solidFill>
                  <a:srgbClr val="142B48"/>
                </a:solidFill>
                <a:effectLst/>
                <a:latin typeface="Montserrat" pitchFamily="2" charset="77"/>
              </a:rPr>
              <a:t>2</a:t>
            </a:r>
            <a:r>
              <a:rPr lang="es-CO" b="0" i="0" dirty="0">
                <a:solidFill>
                  <a:srgbClr val="142B48"/>
                </a:solidFill>
                <a:effectLst/>
                <a:latin typeface="Montserrat" pitchFamily="2" charset="77"/>
              </a:rPr>
              <a:t>).</a:t>
            </a:r>
          </a:p>
          <a:p>
            <a:pPr lvl="1" algn="just">
              <a:lnSpc>
                <a:spcPct val="100000"/>
              </a:lnSpc>
            </a:pPr>
            <a:r>
              <a:rPr lang="es-CO" dirty="0">
                <a:solidFill>
                  <a:srgbClr val="142B48"/>
                </a:solidFill>
                <a:latin typeface="Montserrat" pitchFamily="2" charset="77"/>
              </a:rPr>
              <a:t>T</a:t>
            </a:r>
            <a:r>
              <a:rPr lang="es-CO" b="0" i="0" dirty="0">
                <a:solidFill>
                  <a:srgbClr val="142B48"/>
                </a:solidFill>
                <a:effectLst/>
                <a:latin typeface="Montserrat" pitchFamily="2" charset="77"/>
              </a:rPr>
              <a:t>romboxano A</a:t>
            </a:r>
            <a:r>
              <a:rPr lang="es-CO" b="0" i="0" baseline="-25000" dirty="0">
                <a:solidFill>
                  <a:srgbClr val="142B48"/>
                </a:solidFill>
                <a:effectLst/>
                <a:latin typeface="Montserrat" pitchFamily="2" charset="77"/>
              </a:rPr>
              <a:t>2</a:t>
            </a:r>
            <a:r>
              <a:rPr lang="es-CO" b="0" i="0" dirty="0">
                <a:solidFill>
                  <a:srgbClr val="142B48"/>
                </a:solidFill>
                <a:effectLst/>
                <a:latin typeface="Montserrat" pitchFamily="2" charset="77"/>
              </a:rPr>
              <a:t> (TXA</a:t>
            </a:r>
            <a:r>
              <a:rPr lang="es-CO" b="0" i="0" baseline="-25000" dirty="0">
                <a:solidFill>
                  <a:srgbClr val="142B48"/>
                </a:solidFill>
                <a:effectLst/>
                <a:latin typeface="Montserrat" pitchFamily="2" charset="77"/>
              </a:rPr>
              <a:t>2</a:t>
            </a:r>
            <a:r>
              <a:rPr lang="es-CO" b="0" i="0" dirty="0">
                <a:solidFill>
                  <a:srgbClr val="142B48"/>
                </a:solidFill>
                <a:effectLst/>
                <a:latin typeface="Montserrat" pitchFamily="2" charset="77"/>
              </a:rPr>
              <a:t>).</a:t>
            </a:r>
          </a:p>
          <a:p>
            <a:pPr lvl="1" algn="just">
              <a:lnSpc>
                <a:spcPct val="100000"/>
              </a:lnSpc>
            </a:pPr>
            <a:r>
              <a:rPr lang="es-CO" dirty="0" err="1">
                <a:solidFill>
                  <a:srgbClr val="142B48"/>
                </a:solidFill>
                <a:latin typeface="Montserrat" pitchFamily="2" charset="77"/>
              </a:rPr>
              <a:t>H</a:t>
            </a:r>
            <a:r>
              <a:rPr lang="es-CO" b="0" i="0" dirty="0" err="1">
                <a:solidFill>
                  <a:srgbClr val="142B48"/>
                </a:solidFill>
                <a:effectLst/>
                <a:latin typeface="Montserrat" pitchFamily="2" charset="77"/>
              </a:rPr>
              <a:t>eparinoides</a:t>
            </a:r>
            <a:r>
              <a:rPr lang="es-CO" b="0" i="0" dirty="0">
                <a:solidFill>
                  <a:srgbClr val="142B48"/>
                </a:solidFill>
                <a:effectLst/>
                <a:latin typeface="Montserrat" pitchFamily="2" charset="77"/>
              </a:rPr>
              <a:t> sulfato.</a:t>
            </a:r>
          </a:p>
          <a:p>
            <a:pPr lvl="1" algn="just">
              <a:lnSpc>
                <a:spcPct val="100000"/>
              </a:lnSpc>
            </a:pPr>
            <a:r>
              <a:rPr lang="es-CO" dirty="0">
                <a:solidFill>
                  <a:srgbClr val="142B48"/>
                </a:solidFill>
                <a:latin typeface="Montserrat" pitchFamily="2" charset="77"/>
              </a:rPr>
              <a:t>F</a:t>
            </a:r>
            <a:r>
              <a:rPr lang="es-CO" b="0" i="0" dirty="0">
                <a:solidFill>
                  <a:srgbClr val="142B48"/>
                </a:solidFill>
                <a:effectLst/>
                <a:latin typeface="Montserrat" pitchFamily="2" charset="77"/>
              </a:rPr>
              <a:t>actor de crecimiento transformante (TGF-</a:t>
            </a:r>
            <a:r>
              <a:rPr lang="el-GR" b="0" i="0" dirty="0">
                <a:solidFill>
                  <a:srgbClr val="142B48"/>
                </a:solidFill>
                <a:effectLst/>
                <a:latin typeface="Source Sans Pro" panose="020B0503030403020204" pitchFamily="34" charset="0"/>
              </a:rPr>
              <a:t>β)</a:t>
            </a:r>
            <a:r>
              <a:rPr lang="es-ES" b="0" i="0" dirty="0">
                <a:solidFill>
                  <a:srgbClr val="142B48"/>
                </a:solidFill>
                <a:effectLst/>
                <a:latin typeface="Montserrat" pitchFamily="2" charset="77"/>
              </a:rPr>
              <a:t>.</a:t>
            </a:r>
            <a:endParaRPr lang="es-CO" b="0" i="0" dirty="0">
              <a:solidFill>
                <a:srgbClr val="142B48"/>
              </a:solidFill>
              <a:effectLst/>
              <a:latin typeface="Montserrat" pitchFamily="2" charset="77"/>
            </a:endParaRPr>
          </a:p>
        </p:txBody>
      </p:sp>
      <p:pic>
        <p:nvPicPr>
          <p:cNvPr id="10242" name="Picture 2" descr="El endotelio más que una capa, es un órgano que debe ser preservado”">
            <a:extLst>
              <a:ext uri="{FF2B5EF4-FFF2-40B4-BE49-F238E27FC236}">
                <a16:creationId xmlns:a16="http://schemas.microsoft.com/office/drawing/2014/main" id="{6FCBC081-47E7-4879-92B2-08481D4E29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6619" y="1493556"/>
            <a:ext cx="3513116" cy="212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5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5B9BB-3D2B-4F04-B0C7-F88C6337C039}"/>
              </a:ext>
            </a:extLst>
          </p:cNvPr>
          <p:cNvSpPr>
            <a:spLocks noGrp="1"/>
          </p:cNvSpPr>
          <p:nvPr>
            <p:ph type="title"/>
          </p:nvPr>
        </p:nvSpPr>
        <p:spPr>
          <a:xfrm>
            <a:off x="609600" y="18255"/>
            <a:ext cx="10515600" cy="1325563"/>
          </a:xfrm>
        </p:spPr>
        <p:txBody>
          <a:bodyPr/>
          <a:lstStyle/>
          <a:p>
            <a:r>
              <a:rPr lang="es-CO" dirty="0"/>
              <a:t>Pericardio</a:t>
            </a:r>
          </a:p>
        </p:txBody>
      </p:sp>
      <p:sp>
        <p:nvSpPr>
          <p:cNvPr id="3" name="Marcador de texto 2">
            <a:extLst>
              <a:ext uri="{FF2B5EF4-FFF2-40B4-BE49-F238E27FC236}">
                <a16:creationId xmlns:a16="http://schemas.microsoft.com/office/drawing/2014/main" id="{ACD38468-43D2-41AC-97C2-F539C35F97BA}"/>
              </a:ext>
            </a:extLst>
          </p:cNvPr>
          <p:cNvSpPr>
            <a:spLocks noGrp="1"/>
          </p:cNvSpPr>
          <p:nvPr>
            <p:ph type="body" idx="1"/>
          </p:nvPr>
        </p:nvSpPr>
        <p:spPr>
          <a:xfrm>
            <a:off x="4986280" y="1253331"/>
            <a:ext cx="6761922" cy="4351338"/>
          </a:xfrm>
        </p:spPr>
        <p:txBody>
          <a:bodyPr>
            <a:noAutofit/>
          </a:bodyPr>
          <a:lstStyle/>
          <a:p>
            <a:pPr algn="just">
              <a:lnSpc>
                <a:spcPct val="100000"/>
              </a:lnSpc>
            </a:pPr>
            <a:r>
              <a:rPr lang="es-MX" sz="1800" dirty="0">
                <a:solidFill>
                  <a:srgbClr val="142B48"/>
                </a:solidFill>
                <a:latin typeface="Montserrat" panose="00000500000000000000" pitchFamily="50" charset="0"/>
              </a:rPr>
              <a:t>El c</a:t>
            </a:r>
            <a:r>
              <a:rPr lang="es-MX" sz="1800" b="0" i="0" dirty="0">
                <a:solidFill>
                  <a:srgbClr val="142B48"/>
                </a:solidFill>
                <a:effectLst/>
                <a:latin typeface="Montserrat" panose="00000500000000000000" pitchFamily="50" charset="0"/>
              </a:rPr>
              <a:t>orazón está rodeado por una cubierta fina fibroserosa denominada “pericardio”, la cual impide la distensión excesiva de las cámaras cardiacas</a:t>
            </a:r>
            <a:r>
              <a:rPr lang="es-CO" sz="1800" b="0" i="0" dirty="0">
                <a:solidFill>
                  <a:srgbClr val="142B48"/>
                </a:solidFill>
                <a:effectLst/>
              </a:rPr>
              <a:t>.</a:t>
            </a:r>
            <a:endParaRPr lang="es-MX" sz="1800" dirty="0">
              <a:solidFill>
                <a:srgbClr val="142B48"/>
              </a:solidFill>
              <a:latin typeface="Montserrat" panose="00000500000000000000" pitchFamily="50" charset="0"/>
            </a:endParaRPr>
          </a:p>
          <a:p>
            <a:pPr algn="just">
              <a:lnSpc>
                <a:spcPct val="100000"/>
              </a:lnSpc>
            </a:pPr>
            <a:r>
              <a:rPr lang="es-MX" sz="1800" dirty="0">
                <a:solidFill>
                  <a:srgbClr val="142B48"/>
                </a:solidFill>
                <a:latin typeface="Montserrat" panose="00000500000000000000" pitchFamily="50" charset="0"/>
              </a:rPr>
              <a:t>E</a:t>
            </a:r>
            <a:r>
              <a:rPr lang="es-MX" sz="1800" b="0" i="0" dirty="0">
                <a:solidFill>
                  <a:srgbClr val="142B48"/>
                </a:solidFill>
                <a:effectLst/>
                <a:latin typeface="Montserrat" panose="00000500000000000000" pitchFamily="50" charset="0"/>
              </a:rPr>
              <a:t>stá formado por una capa externa (pericardio parietal) y otra interna unida estrechamente a la superficie del corazón (pericardio visceral).</a:t>
            </a:r>
            <a:endParaRPr lang="es-MX" sz="1800" dirty="0">
              <a:solidFill>
                <a:srgbClr val="142B48"/>
              </a:solidFill>
              <a:latin typeface="Montserrat" panose="00000500000000000000" pitchFamily="50" charset="0"/>
            </a:endParaRPr>
          </a:p>
          <a:p>
            <a:pPr algn="just">
              <a:lnSpc>
                <a:spcPct val="100000"/>
              </a:lnSpc>
            </a:pPr>
            <a:r>
              <a:rPr lang="es-MX" sz="1800" b="0" i="0" dirty="0">
                <a:solidFill>
                  <a:srgbClr val="142B48"/>
                </a:solidFill>
                <a:effectLst/>
                <a:latin typeface="Montserrat" panose="00000500000000000000" pitchFamily="50" charset="0"/>
              </a:rPr>
              <a:t>El </a:t>
            </a:r>
            <a:r>
              <a:rPr lang="es-MX" sz="1800" b="1" i="0" dirty="0">
                <a:solidFill>
                  <a:srgbClr val="142B48"/>
                </a:solidFill>
                <a:effectLst/>
                <a:latin typeface="Montserrat" panose="00000500000000000000" pitchFamily="50" charset="0"/>
              </a:rPr>
              <a:t>pericardio parietal </a:t>
            </a:r>
            <a:r>
              <a:rPr lang="es-MX" sz="1800" b="0" i="0" dirty="0">
                <a:solidFill>
                  <a:srgbClr val="142B48"/>
                </a:solidFill>
                <a:effectLst/>
                <a:latin typeface="Montserrat" panose="00000500000000000000" pitchFamily="50" charset="0"/>
              </a:rPr>
              <a:t>tiene unos 2 mm de espesor, y está compuesto por fibras colágenas dentro de una matriz de tejido conectivo, que protegen y fijan el corazón a las estructuras que lo rodean (esternón, diafragma, grandes vasos).</a:t>
            </a:r>
            <a:endParaRPr lang="es-MX" sz="1800" dirty="0">
              <a:solidFill>
                <a:srgbClr val="142B48"/>
              </a:solidFill>
              <a:latin typeface="Montserrat" panose="00000500000000000000" pitchFamily="50" charset="0"/>
            </a:endParaRPr>
          </a:p>
          <a:p>
            <a:pPr algn="just">
              <a:lnSpc>
                <a:spcPct val="100000"/>
              </a:lnSpc>
            </a:pPr>
            <a:r>
              <a:rPr lang="es-MX" sz="1800" b="0" i="0" dirty="0">
                <a:solidFill>
                  <a:srgbClr val="142B48"/>
                </a:solidFill>
                <a:effectLst/>
                <a:latin typeface="Montserrat" panose="00000500000000000000" pitchFamily="50" charset="0"/>
              </a:rPr>
              <a:t>El </a:t>
            </a:r>
            <a:r>
              <a:rPr lang="es-MX" sz="1800" b="1" i="0" dirty="0">
                <a:solidFill>
                  <a:srgbClr val="142B48"/>
                </a:solidFill>
                <a:effectLst/>
                <a:latin typeface="Montserrat" panose="00000500000000000000" pitchFamily="50" charset="0"/>
              </a:rPr>
              <a:t>pericardio visceral </a:t>
            </a:r>
            <a:r>
              <a:rPr lang="es-MX" sz="1800" b="0" i="0" dirty="0">
                <a:solidFill>
                  <a:srgbClr val="142B48"/>
                </a:solidFill>
                <a:effectLst/>
                <a:latin typeface="Montserrat" panose="00000500000000000000" pitchFamily="50" charset="0"/>
              </a:rPr>
              <a:t>está constituido por una monocapa de células mesoteliales y fibras de elastina y colágeno, que recubre la superficie pericárdica del corazón.</a:t>
            </a:r>
          </a:p>
          <a:p>
            <a:pPr marL="114300" indent="0" algn="just">
              <a:lnSpc>
                <a:spcPct val="100000"/>
              </a:lnSpc>
              <a:buNone/>
            </a:pPr>
            <a:br>
              <a:rPr lang="es-MX" sz="1800" b="1" i="0" u="none" strike="noStrike" dirty="0">
                <a:solidFill>
                  <a:srgbClr val="142B48"/>
                </a:solidFill>
                <a:effectLst/>
                <a:latin typeface="Montserrat" panose="00000500000000000000" pitchFamily="50" charset="0"/>
              </a:rPr>
            </a:br>
            <a:endParaRPr lang="es-CO" sz="1800" dirty="0">
              <a:solidFill>
                <a:srgbClr val="142B48"/>
              </a:solidFill>
            </a:endParaRPr>
          </a:p>
        </p:txBody>
      </p:sp>
      <p:pic>
        <p:nvPicPr>
          <p:cNvPr id="1026" name="Picture 2" descr="Anatomía del Pericardio - CURSO DE ANATOMÍA - Paradigmia">
            <a:extLst>
              <a:ext uri="{FF2B5EF4-FFF2-40B4-BE49-F238E27FC236}">
                <a16:creationId xmlns:a16="http://schemas.microsoft.com/office/drawing/2014/main" id="{3CE3DB13-FCDD-46B1-A27E-1B8431ED09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373" y="1202453"/>
            <a:ext cx="4273134" cy="257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3765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571D10-F70D-4C1F-938B-31E2B34FB7CA}"/>
              </a:ext>
            </a:extLst>
          </p:cNvPr>
          <p:cNvSpPr>
            <a:spLocks noGrp="1"/>
          </p:cNvSpPr>
          <p:nvPr>
            <p:ph type="title"/>
          </p:nvPr>
        </p:nvSpPr>
        <p:spPr>
          <a:xfrm>
            <a:off x="466725" y="18255"/>
            <a:ext cx="10515600" cy="1325563"/>
          </a:xfrm>
        </p:spPr>
        <p:txBody>
          <a:bodyPr/>
          <a:lstStyle/>
          <a:p>
            <a:r>
              <a:rPr lang="es-CO" dirty="0"/>
              <a:t>Prostaciclina</a:t>
            </a:r>
          </a:p>
        </p:txBody>
      </p:sp>
      <p:sp>
        <p:nvSpPr>
          <p:cNvPr id="3" name="Marcador de texto 2">
            <a:extLst>
              <a:ext uri="{FF2B5EF4-FFF2-40B4-BE49-F238E27FC236}">
                <a16:creationId xmlns:a16="http://schemas.microsoft.com/office/drawing/2014/main" id="{728F1995-516A-48CF-A35C-D73F6C820D59}"/>
              </a:ext>
            </a:extLst>
          </p:cNvPr>
          <p:cNvSpPr>
            <a:spLocks noGrp="1"/>
          </p:cNvSpPr>
          <p:nvPr>
            <p:ph type="body" idx="1"/>
          </p:nvPr>
        </p:nvSpPr>
        <p:spPr>
          <a:xfrm>
            <a:off x="760426" y="964167"/>
            <a:ext cx="10964849" cy="4351338"/>
          </a:xfrm>
        </p:spPr>
        <p:txBody>
          <a:bodyPr/>
          <a:lstStyle/>
          <a:p>
            <a:pPr algn="just">
              <a:lnSpc>
                <a:spcPct val="100000"/>
              </a:lnSpc>
            </a:pPr>
            <a:r>
              <a:rPr lang="es-MX" b="0" i="0" dirty="0">
                <a:solidFill>
                  <a:srgbClr val="142B48"/>
                </a:solidFill>
                <a:effectLst/>
                <a:latin typeface="Montserrat" panose="00000500000000000000" pitchFamily="50" charset="0"/>
              </a:rPr>
              <a:t>La prostaciclina fue el primer factor relajante derivado del endotelio aislado e identificado.</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Se sintetiza predominantemente en las células endoteliales vasculares a partir del ácido araquidónico, mediante la acción del complejo enzimático ciclooxigenasa-PGI</a:t>
            </a:r>
            <a:r>
              <a:rPr lang="es-MX" b="0" i="0" baseline="-25000" dirty="0">
                <a:solidFill>
                  <a:srgbClr val="142B48"/>
                </a:solidFill>
                <a:effectLst/>
                <a:latin typeface="Montserrat" panose="00000500000000000000" pitchFamily="50" charset="0"/>
              </a:rPr>
              <a:t>2</a:t>
            </a:r>
            <a:r>
              <a:rPr lang="es-MX" b="0" i="0" dirty="0">
                <a:solidFill>
                  <a:srgbClr val="142B48"/>
                </a:solidFill>
                <a:effectLst/>
                <a:latin typeface="Montserrat" panose="00000500000000000000" pitchFamily="50" charset="0"/>
              </a:rPr>
              <a:t> sintetasa.</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Sus acciones principales son: inhibición de la agregación plaquetaria y relajación de las células musculares lisas.</a:t>
            </a:r>
            <a:endParaRPr lang="es-CO" dirty="0">
              <a:solidFill>
                <a:srgbClr val="142B48"/>
              </a:solidFill>
            </a:endParaRPr>
          </a:p>
        </p:txBody>
      </p:sp>
      <p:pic>
        <p:nvPicPr>
          <p:cNvPr id="5122" name="Picture 2" descr="Esquema de la vía de la prostaciclina en la hipertensión arterial... |  Download Scientific Diagram">
            <a:extLst>
              <a:ext uri="{FF2B5EF4-FFF2-40B4-BE49-F238E27FC236}">
                <a16:creationId xmlns:a16="http://schemas.microsoft.com/office/drawing/2014/main" id="{DFD79896-0E14-4513-9FE5-65A147FADF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81763" y="3560002"/>
            <a:ext cx="3905250" cy="307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1561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3ADDE-EB5A-420E-88AE-DDA689A023A3}"/>
              </a:ext>
            </a:extLst>
          </p:cNvPr>
          <p:cNvSpPr>
            <a:spLocks noGrp="1"/>
          </p:cNvSpPr>
          <p:nvPr>
            <p:ph type="title"/>
          </p:nvPr>
        </p:nvSpPr>
        <p:spPr>
          <a:xfrm>
            <a:off x="648069" y="65118"/>
            <a:ext cx="10515600" cy="1325563"/>
          </a:xfrm>
        </p:spPr>
        <p:txBody>
          <a:bodyPr/>
          <a:lstStyle/>
          <a:p>
            <a:r>
              <a:rPr lang="es-CO" dirty="0"/>
              <a:t>Óxido nítrico</a:t>
            </a:r>
          </a:p>
        </p:txBody>
      </p:sp>
      <p:sp>
        <p:nvSpPr>
          <p:cNvPr id="3" name="Marcador de texto 2">
            <a:extLst>
              <a:ext uri="{FF2B5EF4-FFF2-40B4-BE49-F238E27FC236}">
                <a16:creationId xmlns:a16="http://schemas.microsoft.com/office/drawing/2014/main" id="{5FC4F6BC-8F5F-425F-AC96-8E1278EA3B73}"/>
              </a:ext>
            </a:extLst>
          </p:cNvPr>
          <p:cNvSpPr>
            <a:spLocks noGrp="1"/>
          </p:cNvSpPr>
          <p:nvPr>
            <p:ph type="body" idx="1"/>
          </p:nvPr>
        </p:nvSpPr>
        <p:spPr>
          <a:xfrm>
            <a:off x="1028331" y="1253331"/>
            <a:ext cx="10623940" cy="4351338"/>
          </a:xfrm>
        </p:spPr>
        <p:txBody>
          <a:bodyPr/>
          <a:lstStyle/>
          <a:p>
            <a:pPr marL="114300" indent="0" algn="just">
              <a:lnSpc>
                <a:spcPct val="100000"/>
              </a:lnSpc>
              <a:buNone/>
            </a:pPr>
            <a:r>
              <a:rPr lang="es-MX" sz="2200" b="0" i="0" dirty="0">
                <a:solidFill>
                  <a:srgbClr val="142B48"/>
                </a:solidFill>
                <a:effectLst/>
                <a:latin typeface="Montserrat" panose="00000500000000000000" pitchFamily="50" charset="0"/>
              </a:rPr>
              <a:t>El NO es un factor de acción paracrina cuyas acciones principales son:</a:t>
            </a:r>
          </a:p>
          <a:p>
            <a:pPr lvl="1" algn="just">
              <a:lnSpc>
                <a:spcPct val="100000"/>
              </a:lnSpc>
            </a:pPr>
            <a:r>
              <a:rPr lang="es-MX" b="0" i="0" dirty="0">
                <a:solidFill>
                  <a:srgbClr val="142B48"/>
                </a:solidFill>
                <a:effectLst/>
                <a:latin typeface="Montserrat" panose="00000500000000000000" pitchFamily="50" charset="0"/>
              </a:rPr>
              <a:t>Relajación del músculo liso vascular.</a:t>
            </a:r>
          </a:p>
          <a:p>
            <a:pPr lvl="1" algn="just">
              <a:lnSpc>
                <a:spcPct val="100000"/>
              </a:lnSpc>
            </a:pPr>
            <a:r>
              <a:rPr lang="es-MX" b="0" i="0" dirty="0">
                <a:solidFill>
                  <a:srgbClr val="142B48"/>
                </a:solidFill>
                <a:effectLst/>
                <a:latin typeface="Montserrat" panose="00000500000000000000" pitchFamily="50" charset="0"/>
              </a:rPr>
              <a:t>Inhibición de la agregación plaquetaria, del crecimiento y de la proliferación de las células del músculo liso.</a:t>
            </a:r>
          </a:p>
          <a:p>
            <a:pPr lvl="1" algn="just">
              <a:lnSpc>
                <a:spcPct val="100000"/>
              </a:lnSpc>
            </a:pPr>
            <a:r>
              <a:rPr lang="es-MX" dirty="0">
                <a:solidFill>
                  <a:srgbClr val="142B48"/>
                </a:solidFill>
                <a:latin typeface="Montserrat" panose="00000500000000000000" pitchFamily="50" charset="0"/>
              </a:rPr>
              <a:t>A</a:t>
            </a:r>
            <a:r>
              <a:rPr lang="es-MX" b="0" i="0" dirty="0">
                <a:solidFill>
                  <a:srgbClr val="142B48"/>
                </a:solidFill>
                <a:effectLst/>
                <a:latin typeface="Montserrat" panose="00000500000000000000" pitchFamily="50" charset="0"/>
              </a:rPr>
              <a:t>dhesión de monocitos y leucocitos al endotelio.</a:t>
            </a:r>
            <a:endParaRPr lang="es-CO" dirty="0">
              <a:solidFill>
                <a:srgbClr val="142B48"/>
              </a:solidFill>
            </a:endParaRPr>
          </a:p>
        </p:txBody>
      </p:sp>
      <p:pic>
        <p:nvPicPr>
          <p:cNvPr id="5" name="Imagen 4" descr="Diagrama&#10;&#10;Descripción generada automáticamente">
            <a:extLst>
              <a:ext uri="{FF2B5EF4-FFF2-40B4-BE49-F238E27FC236}">
                <a16:creationId xmlns:a16="http://schemas.microsoft.com/office/drawing/2014/main" id="{C2DE210A-3C41-4112-8CEF-B777E944E5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9209" y="3595858"/>
            <a:ext cx="4872389" cy="2699093"/>
          </a:xfrm>
          <a:prstGeom prst="rect">
            <a:avLst/>
          </a:prstGeom>
        </p:spPr>
      </p:pic>
    </p:spTree>
    <p:extLst>
      <p:ext uri="{BB962C8B-B14F-4D97-AF65-F5344CB8AC3E}">
        <p14:creationId xmlns:p14="http://schemas.microsoft.com/office/powerpoint/2010/main" val="2335796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65997-07CA-4828-895D-0A17A84355C6}"/>
              </a:ext>
            </a:extLst>
          </p:cNvPr>
          <p:cNvSpPr>
            <a:spLocks noGrp="1"/>
          </p:cNvSpPr>
          <p:nvPr>
            <p:ph type="ctrTitle"/>
          </p:nvPr>
        </p:nvSpPr>
        <p:spPr>
          <a:xfrm>
            <a:off x="895350" y="469900"/>
            <a:ext cx="9144000" cy="2387600"/>
          </a:xfrm>
        </p:spPr>
        <p:txBody>
          <a:bodyPr>
            <a:normAutofit/>
          </a:bodyPr>
          <a:lstStyle/>
          <a:p>
            <a:pPr algn="l"/>
            <a:r>
              <a:rPr lang="es-CO" sz="5400" dirty="0"/>
              <a:t>Fisiología venosa</a:t>
            </a:r>
          </a:p>
        </p:txBody>
      </p:sp>
    </p:spTree>
    <p:extLst>
      <p:ext uri="{BB962C8B-B14F-4D97-AF65-F5344CB8AC3E}">
        <p14:creationId xmlns:p14="http://schemas.microsoft.com/office/powerpoint/2010/main" val="9345800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36D60-6EF1-4369-BB7E-FB5F18184F8F}"/>
              </a:ext>
            </a:extLst>
          </p:cNvPr>
          <p:cNvSpPr>
            <a:spLocks noGrp="1"/>
          </p:cNvSpPr>
          <p:nvPr>
            <p:ph type="title"/>
          </p:nvPr>
        </p:nvSpPr>
        <p:spPr>
          <a:xfrm>
            <a:off x="581025" y="18255"/>
            <a:ext cx="10515600" cy="1325563"/>
          </a:xfrm>
        </p:spPr>
        <p:txBody>
          <a:bodyPr/>
          <a:lstStyle/>
          <a:p>
            <a:r>
              <a:rPr lang="es-CO" dirty="0"/>
              <a:t>Fisiología</a:t>
            </a:r>
          </a:p>
        </p:txBody>
      </p:sp>
      <p:sp>
        <p:nvSpPr>
          <p:cNvPr id="3" name="Marcador de texto 2">
            <a:extLst>
              <a:ext uri="{FF2B5EF4-FFF2-40B4-BE49-F238E27FC236}">
                <a16:creationId xmlns:a16="http://schemas.microsoft.com/office/drawing/2014/main" id="{A0715904-DF83-4244-B7D9-9F80619EDEDC}"/>
              </a:ext>
            </a:extLst>
          </p:cNvPr>
          <p:cNvSpPr>
            <a:spLocks noGrp="1"/>
          </p:cNvSpPr>
          <p:nvPr>
            <p:ph type="body" idx="1"/>
          </p:nvPr>
        </p:nvSpPr>
        <p:spPr>
          <a:xfrm>
            <a:off x="827100" y="964167"/>
            <a:ext cx="10783875" cy="4351338"/>
          </a:xfrm>
        </p:spPr>
        <p:txBody>
          <a:bodyPr/>
          <a:lstStyle/>
          <a:p>
            <a:pPr algn="just">
              <a:lnSpc>
                <a:spcPct val="100000"/>
              </a:lnSpc>
            </a:pPr>
            <a:r>
              <a:rPr lang="es-MX" b="0" i="0" dirty="0">
                <a:solidFill>
                  <a:srgbClr val="142B48"/>
                </a:solidFill>
                <a:effectLst/>
                <a:latin typeface="Montserrat" panose="00000500000000000000" pitchFamily="50" charset="0"/>
              </a:rPr>
              <a:t>El sistema venoso es el encargado de conducir la sangre a favor del gradiente de presión, desde los capilares hacia la aurícula derecha.</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Este sistema se inicia a partir de una amplia red de capilares venosos (vénulas), que se anastomosan entre sí para formar venas con un diámetro cada vez mayor, que confluyen en dos grandes vasos</a:t>
            </a:r>
            <a:r>
              <a:rPr lang="es-MX" dirty="0">
                <a:solidFill>
                  <a:srgbClr val="142B48"/>
                </a:solidFill>
                <a:latin typeface="Montserrat" panose="00000500000000000000" pitchFamily="50" charset="0"/>
              </a:rPr>
              <a:t>: </a:t>
            </a:r>
            <a:r>
              <a:rPr lang="es-MX" b="0" i="0" dirty="0">
                <a:solidFill>
                  <a:srgbClr val="142B48"/>
                </a:solidFill>
                <a:effectLst/>
                <a:latin typeface="Montserrat" panose="00000500000000000000" pitchFamily="50" charset="0"/>
              </a:rPr>
              <a:t>las venas cavas.</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Las venas de la parte superior del cuerpo drenan en la vena cava superior, y las del resto del organismo en la vena cava inferior.</a:t>
            </a:r>
            <a:endParaRPr lang="es-CO" dirty="0">
              <a:solidFill>
                <a:srgbClr val="142B48"/>
              </a:solidFill>
            </a:endParaRPr>
          </a:p>
        </p:txBody>
      </p:sp>
      <p:pic>
        <p:nvPicPr>
          <p:cNvPr id="5" name="Picture 2" descr="Cuál es la diferencia entre arterias y venas">
            <a:extLst>
              <a:ext uri="{FF2B5EF4-FFF2-40B4-BE49-F238E27FC236}">
                <a16:creationId xmlns:a16="http://schemas.microsoft.com/office/drawing/2014/main" id="{B21C7715-4301-41B7-8ABF-C68C10CAFD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59673" y="3429000"/>
            <a:ext cx="3036952" cy="303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3298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009B4-110D-4EFB-964D-9CC65C6B25A6}"/>
              </a:ext>
            </a:extLst>
          </p:cNvPr>
          <p:cNvSpPr>
            <a:spLocks noGrp="1"/>
          </p:cNvSpPr>
          <p:nvPr>
            <p:ph type="title"/>
          </p:nvPr>
        </p:nvSpPr>
        <p:spPr>
          <a:xfrm>
            <a:off x="478195" y="144464"/>
            <a:ext cx="10515600" cy="1325563"/>
          </a:xfrm>
        </p:spPr>
        <p:txBody>
          <a:bodyPr/>
          <a:lstStyle/>
          <a:p>
            <a:r>
              <a:rPr lang="es-CO" dirty="0"/>
              <a:t>Diferencias con el sistema arterial</a:t>
            </a:r>
          </a:p>
        </p:txBody>
      </p:sp>
      <p:sp>
        <p:nvSpPr>
          <p:cNvPr id="3" name="Marcador de texto 2">
            <a:extLst>
              <a:ext uri="{FF2B5EF4-FFF2-40B4-BE49-F238E27FC236}">
                <a16:creationId xmlns:a16="http://schemas.microsoft.com/office/drawing/2014/main" id="{0E61C2F4-C7D9-4ECE-8B61-E8496EFA069E}"/>
              </a:ext>
            </a:extLst>
          </p:cNvPr>
          <p:cNvSpPr>
            <a:spLocks noGrp="1"/>
          </p:cNvSpPr>
          <p:nvPr>
            <p:ph type="body" idx="1"/>
          </p:nvPr>
        </p:nvSpPr>
        <p:spPr>
          <a:xfrm>
            <a:off x="1198205" y="1325563"/>
            <a:ext cx="6761922" cy="4351338"/>
          </a:xfrm>
        </p:spPr>
        <p:txBody>
          <a:bodyPr>
            <a:normAutofit/>
          </a:bodyPr>
          <a:lstStyle/>
          <a:p>
            <a:pPr algn="just">
              <a:lnSpc>
                <a:spcPct val="100000"/>
              </a:lnSpc>
            </a:pPr>
            <a:r>
              <a:rPr lang="es-CO" dirty="0">
                <a:solidFill>
                  <a:srgbClr val="142B48"/>
                </a:solidFill>
              </a:rPr>
              <a:t>Menor presión.</a:t>
            </a:r>
          </a:p>
          <a:p>
            <a:pPr algn="just">
              <a:lnSpc>
                <a:spcPct val="100000"/>
              </a:lnSpc>
            </a:pPr>
            <a:r>
              <a:rPr lang="es-CO" dirty="0">
                <a:solidFill>
                  <a:srgbClr val="142B48"/>
                </a:solidFill>
              </a:rPr>
              <a:t>Menor velocidad.</a:t>
            </a:r>
          </a:p>
          <a:p>
            <a:pPr algn="just">
              <a:lnSpc>
                <a:spcPct val="100000"/>
              </a:lnSpc>
            </a:pPr>
            <a:r>
              <a:rPr lang="es-CO" dirty="0">
                <a:solidFill>
                  <a:srgbClr val="142B48"/>
                </a:solidFill>
              </a:rPr>
              <a:t>Menos delgadas.</a:t>
            </a:r>
          </a:p>
          <a:p>
            <a:pPr algn="just">
              <a:lnSpc>
                <a:spcPct val="100000"/>
              </a:lnSpc>
            </a:pPr>
            <a:r>
              <a:rPr lang="es-CO" dirty="0">
                <a:solidFill>
                  <a:srgbClr val="142B48"/>
                </a:solidFill>
              </a:rPr>
              <a:t>Más distensibles.</a:t>
            </a:r>
          </a:p>
          <a:p>
            <a:pPr algn="just">
              <a:lnSpc>
                <a:spcPct val="100000"/>
              </a:lnSpc>
            </a:pPr>
            <a:r>
              <a:rPr lang="es-CO" dirty="0">
                <a:solidFill>
                  <a:srgbClr val="142B48"/>
                </a:solidFill>
              </a:rPr>
              <a:t>Mayor capacidad de almacenar.</a:t>
            </a:r>
          </a:p>
          <a:p>
            <a:pPr lvl="1" algn="just">
              <a:lnSpc>
                <a:spcPct val="100000"/>
              </a:lnSpc>
            </a:pPr>
            <a:endParaRPr lang="es-CO" dirty="0">
              <a:solidFill>
                <a:srgbClr val="142B48"/>
              </a:solidFill>
            </a:endParaRPr>
          </a:p>
        </p:txBody>
      </p:sp>
      <p:pic>
        <p:nvPicPr>
          <p:cNvPr id="5" name="Picture 2" descr="Proyecto Biosfera">
            <a:extLst>
              <a:ext uri="{FF2B5EF4-FFF2-40B4-BE49-F238E27FC236}">
                <a16:creationId xmlns:a16="http://schemas.microsoft.com/office/drawing/2014/main" id="{E310B10E-17D5-47B6-9823-5BD8A3F982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36112" y="2920206"/>
            <a:ext cx="5208187" cy="3434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4262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E8E7C6-CB03-412E-AE45-BB73AC0029A7}"/>
              </a:ext>
            </a:extLst>
          </p:cNvPr>
          <p:cNvSpPr>
            <a:spLocks noGrp="1"/>
          </p:cNvSpPr>
          <p:nvPr>
            <p:ph type="title"/>
          </p:nvPr>
        </p:nvSpPr>
        <p:spPr>
          <a:xfrm>
            <a:off x="452663" y="0"/>
            <a:ext cx="10515600" cy="1325563"/>
          </a:xfrm>
        </p:spPr>
        <p:txBody>
          <a:bodyPr/>
          <a:lstStyle/>
          <a:p>
            <a:r>
              <a:rPr lang="es-CO" dirty="0"/>
              <a:t>Diferencias</a:t>
            </a:r>
          </a:p>
        </p:txBody>
      </p:sp>
      <p:sp>
        <p:nvSpPr>
          <p:cNvPr id="3" name="Marcador de texto 2">
            <a:extLst>
              <a:ext uri="{FF2B5EF4-FFF2-40B4-BE49-F238E27FC236}">
                <a16:creationId xmlns:a16="http://schemas.microsoft.com/office/drawing/2014/main" id="{FCAEDB71-57DA-41A6-97AF-60F562E2EC3D}"/>
              </a:ext>
            </a:extLst>
          </p:cNvPr>
          <p:cNvSpPr>
            <a:spLocks noGrp="1"/>
          </p:cNvSpPr>
          <p:nvPr>
            <p:ph type="body" idx="1"/>
          </p:nvPr>
        </p:nvSpPr>
        <p:spPr>
          <a:xfrm>
            <a:off x="4977415" y="1227453"/>
            <a:ext cx="6761922" cy="5091113"/>
          </a:xfrm>
        </p:spPr>
        <p:txBody>
          <a:bodyPr>
            <a:normAutofit/>
          </a:bodyPr>
          <a:lstStyle/>
          <a:p>
            <a:pPr algn="just">
              <a:lnSpc>
                <a:spcPct val="110000"/>
              </a:lnSpc>
            </a:pPr>
            <a:r>
              <a:rPr lang="es-MX" b="0" i="0" dirty="0">
                <a:solidFill>
                  <a:srgbClr val="142B48"/>
                </a:solidFill>
                <a:effectLst/>
                <a:latin typeface="Montserrat" panose="00000500000000000000" pitchFamily="50" charset="0"/>
              </a:rPr>
              <a:t>Las venas se ramifican más que las arterias, formando plexos, muy característicos a nivel cutáneo o pélvico. </a:t>
            </a:r>
            <a:endParaRPr lang="es-MX" dirty="0">
              <a:solidFill>
                <a:srgbClr val="142B48"/>
              </a:solidFill>
              <a:latin typeface="Montserrat" panose="00000500000000000000" pitchFamily="50" charset="0"/>
            </a:endParaRPr>
          </a:p>
          <a:p>
            <a:pPr algn="just">
              <a:lnSpc>
                <a:spcPct val="110000"/>
              </a:lnSpc>
            </a:pPr>
            <a:r>
              <a:rPr lang="es-MX" b="0" i="0" dirty="0">
                <a:solidFill>
                  <a:srgbClr val="142B48"/>
                </a:solidFill>
                <a:effectLst/>
                <a:latin typeface="Montserrat" panose="00000500000000000000" pitchFamily="50" charset="0"/>
              </a:rPr>
              <a:t>La íntima de las grandes venas se pliega formando válvulas que solo permiten el paso de sangre hacia el corazón, porque se abren cuando la sangre circula en este sentido, pero se cierran e impiden la circulación retrógrada.</a:t>
            </a:r>
            <a:endParaRPr lang="es-MX" dirty="0">
              <a:solidFill>
                <a:srgbClr val="142B48"/>
              </a:solidFill>
              <a:latin typeface="Montserrat" panose="00000500000000000000" pitchFamily="50" charset="0"/>
            </a:endParaRPr>
          </a:p>
          <a:p>
            <a:pPr algn="just">
              <a:lnSpc>
                <a:spcPct val="110000"/>
              </a:lnSpc>
            </a:pPr>
            <a:r>
              <a:rPr lang="es-MX" b="0" i="0" dirty="0">
                <a:solidFill>
                  <a:srgbClr val="142B48"/>
                </a:solidFill>
                <a:effectLst/>
                <a:latin typeface="Montserrat" panose="00000500000000000000" pitchFamily="50" charset="0"/>
              </a:rPr>
              <a:t>La presión hidrostática disminuye a lo largo de arteriolas y capilares desde 2 kPa (15 mmHg) en las vénulas, hasta 0.7–0.8 kPa (5–6 mmHg) en las grandes venas intratorácicas.</a:t>
            </a:r>
            <a:endParaRPr lang="es-MX" dirty="0">
              <a:solidFill>
                <a:srgbClr val="142B48"/>
              </a:solidFill>
              <a:latin typeface="Montserrat" panose="00000500000000000000" pitchFamily="50" charset="0"/>
            </a:endParaRPr>
          </a:p>
          <a:p>
            <a:pPr algn="just">
              <a:lnSpc>
                <a:spcPct val="110000"/>
              </a:lnSpc>
            </a:pPr>
            <a:r>
              <a:rPr lang="es-MX" b="0" i="0" dirty="0">
                <a:solidFill>
                  <a:srgbClr val="142B48"/>
                </a:solidFill>
                <a:effectLst/>
                <a:latin typeface="Montserrat" panose="00000500000000000000" pitchFamily="50" charset="0"/>
              </a:rPr>
              <a:t>La presión venosa media (0.26 kPa = 2 mmHg). </a:t>
            </a:r>
            <a:endParaRPr lang="es-CO" dirty="0">
              <a:solidFill>
                <a:srgbClr val="142B48"/>
              </a:solidFill>
            </a:endParaRPr>
          </a:p>
        </p:txBody>
      </p:sp>
      <p:pic>
        <p:nvPicPr>
          <p:cNvPr id="8196" name="Picture 4" descr="Los Vasos Sanguíneos">
            <a:extLst>
              <a:ext uri="{FF2B5EF4-FFF2-40B4-BE49-F238E27FC236}">
                <a16:creationId xmlns:a16="http://schemas.microsoft.com/office/drawing/2014/main" id="{24D116A9-E518-4365-816C-4580E730E95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60299" y="1232347"/>
            <a:ext cx="3731579" cy="249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35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A84EDA-EF1E-4592-914B-06707B108549}"/>
              </a:ext>
            </a:extLst>
          </p:cNvPr>
          <p:cNvSpPr>
            <a:spLocks noGrp="1"/>
          </p:cNvSpPr>
          <p:nvPr>
            <p:ph type="title"/>
          </p:nvPr>
        </p:nvSpPr>
        <p:spPr/>
        <p:txBody>
          <a:bodyPr/>
          <a:lstStyle/>
          <a:p>
            <a:r>
              <a:rPr lang="es-CO" dirty="0"/>
              <a:t>Distensibilidad</a:t>
            </a:r>
            <a:br>
              <a:rPr lang="es-CO" dirty="0"/>
            </a:br>
            <a:endParaRPr lang="es-CO" dirty="0"/>
          </a:p>
        </p:txBody>
      </p:sp>
      <p:sp>
        <p:nvSpPr>
          <p:cNvPr id="3" name="Marcador de texto 2">
            <a:extLst>
              <a:ext uri="{FF2B5EF4-FFF2-40B4-BE49-F238E27FC236}">
                <a16:creationId xmlns:a16="http://schemas.microsoft.com/office/drawing/2014/main" id="{2E570A25-CF19-4BA8-AB9C-B0F615543A6E}"/>
              </a:ext>
            </a:extLst>
          </p:cNvPr>
          <p:cNvSpPr>
            <a:spLocks noGrp="1"/>
          </p:cNvSpPr>
          <p:nvPr>
            <p:ph type="body" idx="1"/>
          </p:nvPr>
        </p:nvSpPr>
        <p:spPr>
          <a:xfrm>
            <a:off x="838200" y="1210467"/>
            <a:ext cx="10752897" cy="4351338"/>
          </a:xfrm>
        </p:spPr>
        <p:txBody>
          <a:bodyPr/>
          <a:lstStyle/>
          <a:p>
            <a:pPr algn="just">
              <a:lnSpc>
                <a:spcPct val="100000"/>
              </a:lnSpc>
            </a:pPr>
            <a:r>
              <a:rPr lang="es-MX" b="0" i="0" dirty="0">
                <a:solidFill>
                  <a:srgbClr val="142B48"/>
                </a:solidFill>
                <a:effectLst/>
                <a:latin typeface="Montserrat" panose="00000500000000000000" pitchFamily="50" charset="0"/>
              </a:rPr>
              <a:t>Las venas son estructuras muy flexibles, de manera que al aumentar la presión sanguínea en su interior, sus paredes se dilatan y, como consecuencia, incrementa el volumen sanguíneo que contienen.</a:t>
            </a: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La relación presión-volumen o distensibilidad venosa, determina las variaciones del volumen sanguíneo contenido en el territorio venoso en respuesta a cambios en la presión venosa.</a:t>
            </a:r>
            <a:endParaRPr lang="es-CO" dirty="0">
              <a:solidFill>
                <a:srgbClr val="142B48"/>
              </a:solidFill>
            </a:endParaRPr>
          </a:p>
        </p:txBody>
      </p:sp>
      <p:pic>
        <p:nvPicPr>
          <p:cNvPr id="5" name="Imagen 4" descr="Diagrama&#10;&#10;Descripción generada automáticamente">
            <a:extLst>
              <a:ext uri="{FF2B5EF4-FFF2-40B4-BE49-F238E27FC236}">
                <a16:creationId xmlns:a16="http://schemas.microsoft.com/office/drawing/2014/main" id="{E9B843BE-07C4-475E-9310-AF0B96B098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3713" y="3271863"/>
            <a:ext cx="3481572" cy="3392464"/>
          </a:xfrm>
          <a:prstGeom prst="rect">
            <a:avLst/>
          </a:prstGeom>
        </p:spPr>
      </p:pic>
    </p:spTree>
    <p:extLst>
      <p:ext uri="{BB962C8B-B14F-4D97-AF65-F5344CB8AC3E}">
        <p14:creationId xmlns:p14="http://schemas.microsoft.com/office/powerpoint/2010/main" val="4425637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FC7A9-F54D-478B-A78B-0F045746F301}"/>
              </a:ext>
            </a:extLst>
          </p:cNvPr>
          <p:cNvSpPr>
            <a:spLocks noGrp="1"/>
          </p:cNvSpPr>
          <p:nvPr>
            <p:ph type="title"/>
          </p:nvPr>
        </p:nvSpPr>
        <p:spPr>
          <a:xfrm>
            <a:off x="523875" y="18098"/>
            <a:ext cx="10515600" cy="1325563"/>
          </a:xfrm>
        </p:spPr>
        <p:txBody>
          <a:bodyPr/>
          <a:lstStyle/>
          <a:p>
            <a:r>
              <a:rPr lang="es-CO" dirty="0"/>
              <a:t>Inervación</a:t>
            </a:r>
          </a:p>
        </p:txBody>
      </p:sp>
      <p:sp>
        <p:nvSpPr>
          <p:cNvPr id="3" name="Marcador de texto 2">
            <a:extLst>
              <a:ext uri="{FF2B5EF4-FFF2-40B4-BE49-F238E27FC236}">
                <a16:creationId xmlns:a16="http://schemas.microsoft.com/office/drawing/2014/main" id="{82CF0C3E-F650-466D-BE43-94796C75FC19}"/>
              </a:ext>
            </a:extLst>
          </p:cNvPr>
          <p:cNvSpPr>
            <a:spLocks noGrp="1"/>
          </p:cNvSpPr>
          <p:nvPr>
            <p:ph type="body" idx="1"/>
          </p:nvPr>
        </p:nvSpPr>
        <p:spPr>
          <a:xfrm>
            <a:off x="5018010" y="1111566"/>
            <a:ext cx="6761922" cy="4351338"/>
          </a:xfrm>
        </p:spPr>
        <p:txBody>
          <a:bodyPr>
            <a:noAutofit/>
          </a:bodyPr>
          <a:lstStyle/>
          <a:p>
            <a:pPr algn="just">
              <a:lnSpc>
                <a:spcPct val="100000"/>
              </a:lnSpc>
            </a:pPr>
            <a:r>
              <a:rPr lang="es-MX" b="0" i="0" dirty="0">
                <a:solidFill>
                  <a:srgbClr val="142B48"/>
                </a:solidFill>
                <a:effectLst/>
                <a:latin typeface="Montserrat" panose="00000500000000000000" pitchFamily="50" charset="0"/>
              </a:rPr>
              <a:t>Las venas están inervadas por fibras postganglionares simpáticas vasoconstrictoras, aunque reciben menor inervación simpática que las arterias homólogas.</a:t>
            </a:r>
          </a:p>
          <a:p>
            <a:pPr algn="just">
              <a:lnSpc>
                <a:spcPct val="100000"/>
              </a:lnSpc>
            </a:pPr>
            <a:endParaRPr lang="es-MX" dirty="0">
              <a:solidFill>
                <a:srgbClr val="142B48"/>
              </a:solidFill>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La estimulación de los receptores α-adrenérgicos produce una marcada vasoconstricción de las venas cutáneas, mucosas, renales y esplácnicas, pero mínima en el músculo esquelético.</a:t>
            </a:r>
          </a:p>
          <a:p>
            <a:pPr algn="just">
              <a:lnSpc>
                <a:spcPct val="100000"/>
              </a:lnSpc>
            </a:pPr>
            <a:endParaRPr lang="es-MX" b="0" i="0" dirty="0">
              <a:solidFill>
                <a:srgbClr val="142B48"/>
              </a:solidFill>
              <a:effectLst/>
              <a:latin typeface="Montserrat" panose="00000500000000000000" pitchFamily="50" charset="0"/>
            </a:endParaRPr>
          </a:p>
          <a:p>
            <a:pPr algn="just">
              <a:lnSpc>
                <a:spcPct val="100000"/>
              </a:lnSpc>
            </a:pPr>
            <a:r>
              <a:rPr lang="es-MX" b="0" i="0" dirty="0">
                <a:solidFill>
                  <a:srgbClr val="142B48"/>
                </a:solidFill>
                <a:effectLst/>
                <a:latin typeface="Montserrat" panose="00000500000000000000" pitchFamily="50" charset="0"/>
              </a:rPr>
              <a:t>Esta venoconstricción desplaza la sangre acumulada en el sistema venoso hacia la circulación sistémica, incrementando el retorno venoso y el volumen minuto cardíaco.</a:t>
            </a:r>
            <a:endParaRPr lang="es-CO" dirty="0">
              <a:solidFill>
                <a:srgbClr val="142B48"/>
              </a:solidFill>
            </a:endParaRPr>
          </a:p>
        </p:txBody>
      </p:sp>
      <p:pic>
        <p:nvPicPr>
          <p:cNvPr id="9218" name="Picture 2" descr="Regulación nerviosa de la circulación y control rápido de la presión  arterial – Brenda Alejandra">
            <a:extLst>
              <a:ext uri="{FF2B5EF4-FFF2-40B4-BE49-F238E27FC236}">
                <a16:creationId xmlns:a16="http://schemas.microsoft.com/office/drawing/2014/main" id="{11E56E76-CD1A-4257-9A2C-12DF12B906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2231" y="1343661"/>
            <a:ext cx="3797423" cy="284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4458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7C510-3F3A-4B8D-B7DB-F5B6679CEE2B}"/>
              </a:ext>
            </a:extLst>
          </p:cNvPr>
          <p:cNvSpPr>
            <a:spLocks noGrp="1"/>
          </p:cNvSpPr>
          <p:nvPr>
            <p:ph type="title"/>
          </p:nvPr>
        </p:nvSpPr>
        <p:spPr>
          <a:xfrm>
            <a:off x="509587" y="18255"/>
            <a:ext cx="10515600" cy="1325563"/>
          </a:xfrm>
        </p:spPr>
        <p:txBody>
          <a:bodyPr/>
          <a:lstStyle/>
          <a:p>
            <a:r>
              <a:rPr lang="es-CO" dirty="0"/>
              <a:t>Pulso venoso</a:t>
            </a:r>
          </a:p>
        </p:txBody>
      </p:sp>
      <p:sp>
        <p:nvSpPr>
          <p:cNvPr id="3" name="Marcador de texto 2">
            <a:extLst>
              <a:ext uri="{FF2B5EF4-FFF2-40B4-BE49-F238E27FC236}">
                <a16:creationId xmlns:a16="http://schemas.microsoft.com/office/drawing/2014/main" id="{DA2B0B87-B345-47CD-90F7-0AEE28134303}"/>
              </a:ext>
            </a:extLst>
          </p:cNvPr>
          <p:cNvSpPr>
            <a:spLocks noGrp="1"/>
          </p:cNvSpPr>
          <p:nvPr>
            <p:ph type="body" idx="1"/>
          </p:nvPr>
        </p:nvSpPr>
        <p:spPr>
          <a:xfrm>
            <a:off x="4998267" y="1343818"/>
            <a:ext cx="6761922" cy="4604861"/>
          </a:xfrm>
        </p:spPr>
        <p:txBody>
          <a:bodyPr>
            <a:normAutofit fontScale="92500" lnSpcReduction="10000"/>
          </a:bodyPr>
          <a:lstStyle/>
          <a:p>
            <a:pPr algn="just">
              <a:lnSpc>
                <a:spcPct val="110000"/>
              </a:lnSpc>
            </a:pPr>
            <a:r>
              <a:rPr lang="es-CO" dirty="0">
                <a:solidFill>
                  <a:srgbClr val="142B48"/>
                </a:solidFill>
              </a:rPr>
              <a:t>Flujo sanguíneo uniforme.</a:t>
            </a:r>
          </a:p>
          <a:p>
            <a:pPr algn="just">
              <a:lnSpc>
                <a:spcPct val="110000"/>
              </a:lnSpc>
            </a:pPr>
            <a:endParaRPr lang="es-CO" dirty="0">
              <a:solidFill>
                <a:srgbClr val="142B48"/>
              </a:solidFill>
            </a:endParaRPr>
          </a:p>
          <a:p>
            <a:pPr algn="just">
              <a:lnSpc>
                <a:spcPct val="110000"/>
              </a:lnSpc>
            </a:pPr>
            <a:r>
              <a:rPr lang="es-MX" b="0" i="0" dirty="0">
                <a:solidFill>
                  <a:srgbClr val="142B48"/>
                </a:solidFill>
                <a:effectLst/>
                <a:latin typeface="Montserrat" panose="00000500000000000000" pitchFamily="50" charset="0"/>
              </a:rPr>
              <a:t>En la pared de las grandes venas cercanas al corazón, es posible observar fluctuaciones de la presión y del volumen sanguíneo, que reflejan los cambios de presión de la aurícula y del ventrículo derecho, y constituyen el </a:t>
            </a:r>
            <a:r>
              <a:rPr lang="es-MX" b="0" dirty="0">
                <a:solidFill>
                  <a:srgbClr val="142B48"/>
                </a:solidFill>
                <a:effectLst/>
                <a:latin typeface="Montserrat" panose="00000500000000000000" pitchFamily="50" charset="0"/>
              </a:rPr>
              <a:t>pulso venoso</a:t>
            </a:r>
            <a:r>
              <a:rPr lang="es-MX" b="0" i="1" dirty="0">
                <a:solidFill>
                  <a:srgbClr val="142B48"/>
                </a:solidFill>
                <a:effectLst/>
                <a:latin typeface="Montserrat" panose="00000500000000000000" pitchFamily="50" charset="0"/>
              </a:rPr>
              <a:t>.</a:t>
            </a:r>
          </a:p>
          <a:p>
            <a:pPr algn="just">
              <a:lnSpc>
                <a:spcPct val="110000"/>
              </a:lnSpc>
            </a:pPr>
            <a:endParaRPr lang="es-MX" i="1" dirty="0">
              <a:solidFill>
                <a:srgbClr val="142B48"/>
              </a:solidFill>
              <a:latin typeface="Montserrat" panose="00000500000000000000" pitchFamily="50" charset="0"/>
            </a:endParaRPr>
          </a:p>
          <a:p>
            <a:pPr algn="just">
              <a:lnSpc>
                <a:spcPct val="110000"/>
              </a:lnSpc>
            </a:pPr>
            <a:r>
              <a:rPr lang="es-MX" b="0" i="0" dirty="0">
                <a:solidFill>
                  <a:srgbClr val="142B48"/>
                </a:solidFill>
                <a:effectLst/>
                <a:latin typeface="Montserrat" panose="00000500000000000000" pitchFamily="50" charset="0"/>
              </a:rPr>
              <a:t>El registro del pulso venoso yugular normal presenta tres ondas positivas (</a:t>
            </a:r>
            <a:r>
              <a:rPr lang="es-MX" b="0" i="1" dirty="0">
                <a:solidFill>
                  <a:srgbClr val="142B48"/>
                </a:solidFill>
                <a:effectLst/>
                <a:latin typeface="Montserrat" panose="00000500000000000000" pitchFamily="50" charset="0"/>
              </a:rPr>
              <a:t>a, c</a:t>
            </a:r>
            <a:r>
              <a:rPr lang="es-MX" b="0" i="0" dirty="0">
                <a:solidFill>
                  <a:srgbClr val="142B48"/>
                </a:solidFill>
                <a:effectLst/>
                <a:latin typeface="Montserrat" panose="00000500000000000000" pitchFamily="50" charset="0"/>
              </a:rPr>
              <a:t> y </a:t>
            </a:r>
            <a:r>
              <a:rPr lang="es-MX" b="0" i="1" dirty="0">
                <a:solidFill>
                  <a:srgbClr val="142B48"/>
                </a:solidFill>
                <a:effectLst/>
                <a:latin typeface="Montserrat" panose="00000500000000000000" pitchFamily="50" charset="0"/>
              </a:rPr>
              <a:t>v</a:t>
            </a:r>
            <a:r>
              <a:rPr lang="es-MX" b="0" i="0" dirty="0">
                <a:solidFill>
                  <a:srgbClr val="142B48"/>
                </a:solidFill>
                <a:effectLst/>
                <a:latin typeface="Montserrat" panose="00000500000000000000" pitchFamily="50" charset="0"/>
              </a:rPr>
              <a:t>) que coinciden con el retraso o incluso una inversión del flujo venoso, y dos depresiones (</a:t>
            </a:r>
            <a:r>
              <a:rPr lang="es-MX" b="0" i="1" dirty="0">
                <a:solidFill>
                  <a:srgbClr val="142B48"/>
                </a:solidFill>
                <a:effectLst/>
                <a:latin typeface="Montserrat" panose="00000500000000000000" pitchFamily="50" charset="0"/>
              </a:rPr>
              <a:t>x</a:t>
            </a:r>
            <a:r>
              <a:rPr lang="es-MX" b="0" i="0" dirty="0">
                <a:solidFill>
                  <a:srgbClr val="142B48"/>
                </a:solidFill>
                <a:effectLst/>
                <a:latin typeface="Montserrat" panose="00000500000000000000" pitchFamily="50" charset="0"/>
              </a:rPr>
              <a:t> e </a:t>
            </a:r>
            <a:r>
              <a:rPr lang="es-MX" b="0" i="1" dirty="0">
                <a:solidFill>
                  <a:srgbClr val="142B48"/>
                </a:solidFill>
                <a:effectLst/>
                <a:latin typeface="Montserrat" panose="00000500000000000000" pitchFamily="50" charset="0"/>
              </a:rPr>
              <a:t>y</a:t>
            </a:r>
            <a:r>
              <a:rPr lang="es-MX" b="0" i="0" dirty="0">
                <a:solidFill>
                  <a:srgbClr val="142B48"/>
                </a:solidFill>
                <a:effectLst/>
                <a:latin typeface="Montserrat" panose="00000500000000000000" pitchFamily="50" charset="0"/>
              </a:rPr>
              <a:t>) que indican una aceleración de </a:t>
            </a:r>
            <a:r>
              <a:rPr lang="es-MX" dirty="0">
                <a:solidFill>
                  <a:srgbClr val="142B48"/>
                </a:solidFill>
                <a:latin typeface="Montserrat" panose="00000500000000000000" pitchFamily="50" charset="0"/>
              </a:rPr>
              <a:t>e</a:t>
            </a:r>
            <a:r>
              <a:rPr lang="es-MX" b="0" i="0" dirty="0">
                <a:solidFill>
                  <a:srgbClr val="142B48"/>
                </a:solidFill>
                <a:effectLst/>
                <a:latin typeface="Montserrat" panose="00000500000000000000" pitchFamily="50" charset="0"/>
              </a:rPr>
              <a:t>ste.</a:t>
            </a:r>
            <a:endParaRPr lang="es-CO" dirty="0">
              <a:solidFill>
                <a:srgbClr val="142B48"/>
              </a:solidFill>
            </a:endParaRPr>
          </a:p>
        </p:txBody>
      </p:sp>
      <p:pic>
        <p:nvPicPr>
          <p:cNvPr id="10242" name="Picture 2" descr="Pulso venoso patológico (positivo). - Ciencia Explicada">
            <a:extLst>
              <a:ext uri="{FF2B5EF4-FFF2-40B4-BE49-F238E27FC236}">
                <a16:creationId xmlns:a16="http://schemas.microsoft.com/office/drawing/2014/main" id="{C6A93C03-6B15-4DB2-9861-9F5DF576C06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343818"/>
            <a:ext cx="3831454" cy="234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2352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F362A4-EDC0-44C6-BC06-E7E6A76DC30A}"/>
              </a:ext>
            </a:extLst>
          </p:cNvPr>
          <p:cNvSpPr>
            <a:spLocks noGrp="1"/>
          </p:cNvSpPr>
          <p:nvPr>
            <p:ph type="title"/>
          </p:nvPr>
        </p:nvSpPr>
        <p:spPr>
          <a:xfrm>
            <a:off x="623887" y="246539"/>
            <a:ext cx="10515600" cy="1325563"/>
          </a:xfrm>
        </p:spPr>
        <p:txBody>
          <a:bodyPr/>
          <a:lstStyle/>
          <a:p>
            <a:r>
              <a:rPr lang="es-CO" dirty="0"/>
              <a:t>Onda a</a:t>
            </a:r>
          </a:p>
        </p:txBody>
      </p:sp>
      <p:sp>
        <p:nvSpPr>
          <p:cNvPr id="3" name="Marcador de texto 2">
            <a:extLst>
              <a:ext uri="{FF2B5EF4-FFF2-40B4-BE49-F238E27FC236}">
                <a16:creationId xmlns:a16="http://schemas.microsoft.com/office/drawing/2014/main" id="{7F987C1E-39D6-498D-9AAB-11F378D28E7E}"/>
              </a:ext>
            </a:extLst>
          </p:cNvPr>
          <p:cNvSpPr>
            <a:spLocks noGrp="1"/>
          </p:cNvSpPr>
          <p:nvPr>
            <p:ph type="body" idx="1"/>
          </p:nvPr>
        </p:nvSpPr>
        <p:spPr>
          <a:xfrm>
            <a:off x="4963353" y="1597341"/>
            <a:ext cx="6761922" cy="4351338"/>
          </a:xfrm>
        </p:spPr>
        <p:txBody>
          <a:bodyPr/>
          <a:lstStyle/>
          <a:p>
            <a:pPr algn="just">
              <a:lnSpc>
                <a:spcPct val="100000"/>
              </a:lnSpc>
            </a:pPr>
            <a:r>
              <a:rPr lang="es-MX" b="0" i="0" dirty="0">
                <a:solidFill>
                  <a:srgbClr val="142B48"/>
                </a:solidFill>
                <a:effectLst/>
                <a:latin typeface="Montserrat" panose="00000500000000000000" pitchFamily="50" charset="0"/>
              </a:rPr>
              <a:t>Se origina antes de la sístole auricular que aumenta la presión auricular derecha e izquierda en 4–6 </a:t>
            </a:r>
            <a:r>
              <a:rPr lang="es-MX" b="0" i="0" dirty="0" err="1">
                <a:solidFill>
                  <a:srgbClr val="142B48"/>
                </a:solidFill>
                <a:effectLst/>
                <a:latin typeface="Montserrat" panose="00000500000000000000" pitchFamily="50" charset="0"/>
              </a:rPr>
              <a:t>mmHg</a:t>
            </a:r>
            <a:r>
              <a:rPr lang="es-MX" b="0" i="0" dirty="0">
                <a:solidFill>
                  <a:srgbClr val="142B48"/>
                </a:solidFill>
                <a:effectLst/>
                <a:latin typeface="Montserrat" panose="00000500000000000000" pitchFamily="50" charset="0"/>
              </a:rPr>
              <a:t> y 7–8 </a:t>
            </a:r>
            <a:r>
              <a:rPr lang="es-MX" b="0" i="0" dirty="0" err="1">
                <a:solidFill>
                  <a:srgbClr val="142B48"/>
                </a:solidFill>
                <a:effectLst/>
                <a:latin typeface="Montserrat" panose="00000500000000000000" pitchFamily="50" charset="0"/>
              </a:rPr>
              <a:t>mmHg</a:t>
            </a:r>
            <a:r>
              <a:rPr lang="es-MX" b="0" i="0" dirty="0">
                <a:solidFill>
                  <a:srgbClr val="142B48"/>
                </a:solidFill>
                <a:effectLst/>
                <a:latin typeface="Montserrat" panose="00000500000000000000" pitchFamily="50" charset="0"/>
              </a:rPr>
              <a:t>, respectivamente, y desplaza la sangre hacia las grandes venas.</a:t>
            </a:r>
            <a:r>
              <a:rPr lang="es-CO" dirty="0">
                <a:solidFill>
                  <a:srgbClr val="142B48"/>
                </a:solidFill>
              </a:rPr>
              <a:t> </a:t>
            </a:r>
          </a:p>
          <a:p>
            <a:pPr algn="just">
              <a:lnSpc>
                <a:spcPct val="100000"/>
              </a:lnSpc>
            </a:pPr>
            <a:endParaRPr lang="es-CO" dirty="0">
              <a:solidFill>
                <a:srgbClr val="142B48"/>
              </a:solidFill>
            </a:endParaRPr>
          </a:p>
          <a:p>
            <a:pPr algn="just">
              <a:lnSpc>
                <a:spcPct val="100000"/>
              </a:lnSpc>
            </a:pPr>
            <a:r>
              <a:rPr lang="es-MX" b="0" i="0" dirty="0">
                <a:solidFill>
                  <a:srgbClr val="142B48"/>
                </a:solidFill>
                <a:effectLst/>
                <a:latin typeface="Montserrat" panose="00000500000000000000" pitchFamily="50" charset="0"/>
              </a:rPr>
              <a:t>Este movimiento retrógrado de sangre genera el pulso venoso yugular, una medida indirecta de la presión venosa central.</a:t>
            </a:r>
            <a:endParaRPr lang="es-CO" dirty="0">
              <a:solidFill>
                <a:srgbClr val="142B48"/>
              </a:solidFill>
            </a:endParaRPr>
          </a:p>
        </p:txBody>
      </p:sp>
      <p:pic>
        <p:nvPicPr>
          <p:cNvPr id="11266" name="Picture 2" descr="Figure: Ondas venosas yugulares normales - Manual MSD versión para  profesionales">
            <a:extLst>
              <a:ext uri="{FF2B5EF4-FFF2-40B4-BE49-F238E27FC236}">
                <a16:creationId xmlns:a16="http://schemas.microsoft.com/office/drawing/2014/main" id="{E0C86FFB-6D9C-4D17-8874-C7CDB10E225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825625"/>
            <a:ext cx="3629025"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22678"/>
      </p:ext>
    </p:extLst>
  </p:cSld>
  <p:clrMapOvr>
    <a:masterClrMapping/>
  </p:clrMapOvr>
</p:sld>
</file>

<file path=ppt/theme/theme1.xml><?xml version="1.0" encoding="utf-8"?>
<a:theme xmlns:a="http://schemas.openxmlformats.org/drawingml/2006/main" name="Presentación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6110</TotalTime>
  <Words>7264</Words>
  <Application>Microsoft Office PowerPoint</Application>
  <PresentationFormat>Panorámica</PresentationFormat>
  <Paragraphs>557</Paragraphs>
  <Slides>122</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122</vt:i4>
      </vt:variant>
    </vt:vector>
  </HeadingPairs>
  <TitlesOfParts>
    <vt:vector size="128" baseType="lpstr">
      <vt:lpstr>Wingdings</vt:lpstr>
      <vt:lpstr>Arial</vt:lpstr>
      <vt:lpstr>Montserrat</vt:lpstr>
      <vt:lpstr>Calibri</vt:lpstr>
      <vt:lpstr>Source Sans Pro</vt:lpstr>
      <vt:lpstr>Presentación2</vt:lpstr>
      <vt:lpstr>GENERALIDADES DEL APARATO CARDIOVASCULAR</vt:lpstr>
      <vt:lpstr>Bibliografía recomendada</vt:lpstr>
      <vt:lpstr>Introducción </vt:lpstr>
      <vt:lpstr>Anatomía</vt:lpstr>
      <vt:lpstr>Anatomía</vt:lpstr>
      <vt:lpstr>Anatomía</vt:lpstr>
      <vt:lpstr>Circulación pulmonar vs. sistémica</vt:lpstr>
      <vt:lpstr>Endocardio</vt:lpstr>
      <vt:lpstr>Pericardio</vt:lpstr>
      <vt:lpstr>Función del pericardio</vt:lpstr>
      <vt:lpstr>Cavidad pericárdica</vt:lpstr>
      <vt:lpstr>Válvulas aurículoventriculares</vt:lpstr>
      <vt:lpstr>Válvulas aurículoventriculares</vt:lpstr>
      <vt:lpstr>Válvula auriculoventricular</vt:lpstr>
      <vt:lpstr>Válvulas semilunares</vt:lpstr>
      <vt:lpstr>Patologías de las válvulas </vt:lpstr>
      <vt:lpstr>Corazón como músculo</vt:lpstr>
      <vt:lpstr>Nódulo sinoauricular</vt:lpstr>
      <vt:lpstr>Nódulo auriculoventricular</vt:lpstr>
      <vt:lpstr>Fascículo de His</vt:lpstr>
      <vt:lpstr>Hormonas</vt:lpstr>
      <vt:lpstr>Histología</vt:lpstr>
      <vt:lpstr>Esqueleto fibroso </vt:lpstr>
      <vt:lpstr>Miocito</vt:lpstr>
      <vt:lpstr>Diferencias entre músculo esquelético y cardíaco</vt:lpstr>
      <vt:lpstr>Discos intercalares</vt:lpstr>
      <vt:lpstr>Histología muscular</vt:lpstr>
      <vt:lpstr>Proteínas contráctiles</vt:lpstr>
      <vt:lpstr>Proteínas contráctiles</vt:lpstr>
      <vt:lpstr>Proteínas contráctiles: titina</vt:lpstr>
      <vt:lpstr>Acoplamiento de la contracción</vt:lpstr>
      <vt:lpstr>Contracción cardíaca</vt:lpstr>
      <vt:lpstr>Formación de enlaces cruzados</vt:lpstr>
      <vt:lpstr>Relajación cardíaca</vt:lpstr>
      <vt:lpstr>Ley de Frank-Starling</vt:lpstr>
      <vt:lpstr>1. Electrofisiología cardíaca</vt:lpstr>
      <vt:lpstr>Bibliografía recomendada</vt:lpstr>
      <vt:lpstr>Generalidades</vt:lpstr>
      <vt:lpstr>Excitabilidad</vt:lpstr>
      <vt:lpstr>Potencial de acción cardíaco</vt:lpstr>
      <vt:lpstr>Potenciales de acción </vt:lpstr>
      <vt:lpstr>Mecanismos iónicos</vt:lpstr>
      <vt:lpstr>Fase 2</vt:lpstr>
      <vt:lpstr>Fase 3</vt:lpstr>
      <vt:lpstr>Fase 4</vt:lpstr>
      <vt:lpstr>En resumen</vt:lpstr>
      <vt:lpstr>Automatismo cardíaco</vt:lpstr>
      <vt:lpstr>Automatismo</vt:lpstr>
      <vt:lpstr>Cuando se activa el automatismo</vt:lpstr>
      <vt:lpstr>Refractariedad</vt:lpstr>
      <vt:lpstr>Acoplamiento eléctrico</vt:lpstr>
      <vt:lpstr>Control nervioso</vt:lpstr>
      <vt:lpstr> Control nervioso</vt:lpstr>
      <vt:lpstr>2. La función del corazón como bomba</vt:lpstr>
      <vt:lpstr>Bibliografía recomendada</vt:lpstr>
      <vt:lpstr>Generalidades</vt:lpstr>
      <vt:lpstr>Gasto cardíaco</vt:lpstr>
      <vt:lpstr>Presentación de PowerPoint</vt:lpstr>
      <vt:lpstr>Ciclo cardíaco</vt:lpstr>
      <vt:lpstr>Tiempo del ciclo</vt:lpstr>
      <vt:lpstr>Sístole auricular</vt:lpstr>
      <vt:lpstr>Sístole ventricular</vt:lpstr>
      <vt:lpstr>Fase de contracción isovolumétrica</vt:lpstr>
      <vt:lpstr>Fase de eyección </vt:lpstr>
      <vt:lpstr>Eyección rápida</vt:lpstr>
      <vt:lpstr>Eyección lenta</vt:lpstr>
      <vt:lpstr>Diástole ventricular</vt:lpstr>
      <vt:lpstr>Fase de relajación isovolumétrica</vt:lpstr>
      <vt:lpstr>Fase de llenado rápido</vt:lpstr>
      <vt:lpstr>Fase de llenado lento</vt:lpstr>
      <vt:lpstr>Fracción de eyección</vt:lpstr>
      <vt:lpstr>Volumen sistólico</vt:lpstr>
      <vt:lpstr>Volumen minuto cardíaco</vt:lpstr>
      <vt:lpstr>Precarga</vt:lpstr>
      <vt:lpstr>Poscarga</vt:lpstr>
      <vt:lpstr>Contractibilidad </vt:lpstr>
      <vt:lpstr>3. Sistema vascular</vt:lpstr>
      <vt:lpstr>Bibliografía recomendada</vt:lpstr>
      <vt:lpstr>Funciones del sistema circulatorio</vt:lpstr>
      <vt:lpstr>Diseño del sistema circulatorio</vt:lpstr>
      <vt:lpstr>Presión hidrostática</vt:lpstr>
      <vt:lpstr>Definición del flujo</vt:lpstr>
      <vt:lpstr>Presentación de PowerPoint</vt:lpstr>
      <vt:lpstr>Presiones</vt:lpstr>
      <vt:lpstr>Variación de la presión arterial </vt:lpstr>
      <vt:lpstr>Distribución de los flujos</vt:lpstr>
      <vt:lpstr>Fisiología del endotelio</vt:lpstr>
      <vt:lpstr>Generalidades</vt:lpstr>
      <vt:lpstr>Endotelio </vt:lpstr>
      <vt:lpstr>Prostaciclina</vt:lpstr>
      <vt:lpstr>Óxido nítrico</vt:lpstr>
      <vt:lpstr>Fisiología venosa</vt:lpstr>
      <vt:lpstr>Fisiología</vt:lpstr>
      <vt:lpstr>Diferencias con el sistema arterial</vt:lpstr>
      <vt:lpstr>Diferencias</vt:lpstr>
      <vt:lpstr>Distensibilidad </vt:lpstr>
      <vt:lpstr>Inervación</vt:lpstr>
      <vt:lpstr>Pulso venoso</vt:lpstr>
      <vt:lpstr>Onda a</vt:lpstr>
      <vt:lpstr>Onda c</vt:lpstr>
      <vt:lpstr>Pulso venoso</vt:lpstr>
      <vt:lpstr>Ondas patológicas</vt:lpstr>
      <vt:lpstr>Efecto de la gravedad</vt:lpstr>
      <vt:lpstr>Presentación de PowerPoint</vt:lpstr>
      <vt:lpstr>Retorno venoso</vt:lpstr>
      <vt:lpstr>4.Circulación coronaria</vt:lpstr>
      <vt:lpstr>Bibliografía recomendada</vt:lpstr>
      <vt:lpstr>Diferencia de la circulación </vt:lpstr>
      <vt:lpstr>Vasos sanguíneos coronarios</vt:lpstr>
      <vt:lpstr>Generalidades</vt:lpstr>
      <vt:lpstr>Fisiología</vt:lpstr>
      <vt:lpstr>Demanda de oxígeno</vt:lpstr>
      <vt:lpstr>Factores que regulan el flujo</vt:lpstr>
      <vt:lpstr>Reserva coronaria</vt:lpstr>
      <vt:lpstr>Resistencias vasculares</vt:lpstr>
      <vt:lpstr>Isquemia</vt:lpstr>
      <vt:lpstr>Características de la circulación</vt:lpstr>
      <vt:lpstr>Músculo esquelético</vt:lpstr>
      <vt:lpstr>Regulación del flujo sanguíneo</vt:lpstr>
      <vt:lpstr>Resistencia</vt:lpstr>
      <vt:lpstr>Conductancia</vt:lpstr>
      <vt:lpstr>Efecto del hematocrito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FISIOLOGÍA RESPIRATORIA: ESTRUCTURA Y FUNCIÓN</dc:title>
  <dc:creator>ALEJANDRO CARDONA PALACIO</dc:creator>
  <cp:lastModifiedBy>Andres Guerra</cp:lastModifiedBy>
  <cp:revision>20</cp:revision>
  <dcterms:created xsi:type="dcterms:W3CDTF">2021-02-01T15:16:16Z</dcterms:created>
  <dcterms:modified xsi:type="dcterms:W3CDTF">2021-10-22T23:33:43Z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2858455</vt:lpwstr>
  </property>
  <property fmtid="{D5CDD505-2E9C-101B-9397-08002B2CF9AE}" name="NXPowerLiteSettings" pid="3">
    <vt:lpwstr>F7000400038000</vt:lpwstr>
  </property>
  <property fmtid="{D5CDD505-2E9C-101B-9397-08002B2CF9AE}" name="NXPowerLiteVersion" pid="4">
    <vt:lpwstr>S9.1.2</vt:lpwstr>
  </property>
</Properties>
</file>