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Lst>
  <p:sldSz cx="12192000" cy="6858000"/>
  <p:notesSz cx="6858000" cy="9144000"/>
  <p:embeddedFontLst>
    <p:embeddedFont>
      <p:font typeface="Calibri" panose="020F0502020204030204" pitchFamily="34" charset="0"/>
      <p:regular r:id="rId137"/>
      <p:bold r:id="rId138"/>
      <p:italic r:id="rId139"/>
      <p:boldItalic r:id="rId140"/>
    </p:embeddedFont>
    <p:embeddedFont>
      <p:font typeface="Montserrat" panose="02000505000000020004" pitchFamily="2" charset="0"/>
      <p:regular r:id="rId141"/>
      <p:bold r:id="rId142"/>
      <p:italic r:id="rId143"/>
      <p:boldItalic r:id="rId1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5" roundtripDataSignature="AMtx7mjLhO142LXohhVFUKB7qf4z6d0H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421699-E868-4CCA-8EF5-4176CD3BE825}">
  <a:tblStyle styleId="{A0421699-E868-4CCA-8EF5-4176CD3BE82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font" Target="fonts/font2.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font" Target="fonts/font8.fntdata"/><Relationship Id="rId149"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font" Target="fonts/font3.fntdata"/><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font" Target="fonts/font4.fntdata"/><Relationship Id="rId14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font" Target="fonts/font7.fntdata"/><Relationship Id="rId14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font" Target="fonts/font5.fntdata"/><Relationship Id="rId14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s-CO" sz="1200" b="0" i="0" u="none" strike="noStrike" cap="none">
                <a:solidFill>
                  <a:schemeClr val="dk1"/>
                </a:solidFill>
                <a:latin typeface="Montserrat"/>
                <a:ea typeface="Montserrat"/>
                <a:cs typeface="Montserrat"/>
                <a:sym typeface="Montserrat"/>
              </a:rPr>
              <a:t>‹Nº›</a:t>
            </a:fld>
            <a:endParaRPr sz="1200" b="0" i="0" u="none" strike="noStrike" cap="none">
              <a:solidFill>
                <a:schemeClr val="dk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 name="Google Shape;35;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2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2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2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s-CO" b="1" i="0">
                <a:solidFill>
                  <a:srgbClr val="343536"/>
                </a:solidFill>
                <a:latin typeface="Montserrat"/>
                <a:ea typeface="Montserrat"/>
                <a:cs typeface="Montserrat"/>
                <a:sym typeface="Montserrat"/>
              </a:rPr>
              <a:t>Destino del CO</a:t>
            </a:r>
            <a:r>
              <a:rPr lang="es-CO" b="1" i="0" baseline="-25000">
                <a:solidFill>
                  <a:srgbClr val="343536"/>
                </a:solidFill>
                <a:latin typeface="Montserrat"/>
                <a:ea typeface="Montserrat"/>
                <a:cs typeface="Montserrat"/>
                <a:sym typeface="Montserrat"/>
              </a:rPr>
              <a:t>2</a:t>
            </a:r>
            <a:r>
              <a:rPr lang="es-CO" b="1" i="0">
                <a:solidFill>
                  <a:srgbClr val="343536"/>
                </a:solidFill>
                <a:latin typeface="Montserrat"/>
                <a:ea typeface="Montserrat"/>
                <a:cs typeface="Montserrat"/>
                <a:sym typeface="Montserrat"/>
              </a:rPr>
              <a:t> en los eritrocitos.</a:t>
            </a:r>
            <a:r>
              <a:rPr lang="es-CO" b="0" i="0">
                <a:solidFill>
                  <a:srgbClr val="343536"/>
                </a:solidFill>
                <a:latin typeface="Montserrat"/>
                <a:ea typeface="Montserrat"/>
                <a:cs typeface="Montserrat"/>
                <a:sym typeface="Montserrat"/>
              </a:rPr>
              <a:t> A su entrada en los eritrocitos, el CO</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 es rápidamente hidratado a H</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CO</a:t>
            </a:r>
            <a:r>
              <a:rPr lang="es-CO" b="0" i="0" baseline="-25000">
                <a:solidFill>
                  <a:srgbClr val="343536"/>
                </a:solidFill>
                <a:latin typeface="Montserrat"/>
                <a:ea typeface="Montserrat"/>
                <a:cs typeface="Montserrat"/>
                <a:sym typeface="Montserrat"/>
              </a:rPr>
              <a:t>3</a:t>
            </a:r>
            <a:r>
              <a:rPr lang="es-CO" b="0" i="0">
                <a:solidFill>
                  <a:srgbClr val="343536"/>
                </a:solidFill>
                <a:latin typeface="Montserrat"/>
                <a:ea typeface="Montserrat"/>
                <a:cs typeface="Montserrat"/>
                <a:sym typeface="Montserrat"/>
              </a:rPr>
              <a:t> por la anhidrasa carbónica. El H</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CO</a:t>
            </a:r>
            <a:r>
              <a:rPr lang="es-CO" b="0" i="0" baseline="-25000">
                <a:solidFill>
                  <a:srgbClr val="343536"/>
                </a:solidFill>
                <a:latin typeface="Montserrat"/>
                <a:ea typeface="Montserrat"/>
                <a:cs typeface="Montserrat"/>
                <a:sym typeface="Montserrat"/>
              </a:rPr>
              <a:t>3</a:t>
            </a:r>
            <a:r>
              <a:rPr lang="es-CO" b="0" i="0">
                <a:solidFill>
                  <a:srgbClr val="343536"/>
                </a:solidFill>
                <a:latin typeface="Montserrat"/>
                <a:ea typeface="Montserrat"/>
                <a:cs typeface="Montserrat"/>
                <a:sym typeface="Montserrat"/>
              </a:rPr>
              <a:t> está en equilibrio con H</a:t>
            </a:r>
            <a:r>
              <a:rPr lang="es-CO" b="0" i="0" baseline="30000">
                <a:solidFill>
                  <a:srgbClr val="343536"/>
                </a:solidFill>
                <a:latin typeface="Montserrat"/>
                <a:ea typeface="Montserrat"/>
                <a:cs typeface="Montserrat"/>
                <a:sym typeface="Montserrat"/>
              </a:rPr>
              <a:t>+</a:t>
            </a:r>
            <a:r>
              <a:rPr lang="es-CO" b="0" i="0">
                <a:solidFill>
                  <a:srgbClr val="343536"/>
                </a:solidFill>
                <a:latin typeface="Montserrat"/>
                <a:ea typeface="Montserrat"/>
                <a:cs typeface="Montserrat"/>
                <a:sym typeface="Montserrat"/>
              </a:rPr>
              <a:t> y sus bases conjugadas, HCO</a:t>
            </a:r>
            <a:r>
              <a:rPr lang="es-CO" b="0" i="0" baseline="-25000">
                <a:solidFill>
                  <a:srgbClr val="343536"/>
                </a:solidFill>
                <a:latin typeface="Montserrat"/>
                <a:ea typeface="Montserrat"/>
                <a:cs typeface="Montserrat"/>
                <a:sym typeface="Montserrat"/>
              </a:rPr>
              <a:t>3</a:t>
            </a:r>
            <a:r>
              <a:rPr lang="es-CO" b="0" i="0" baseline="30000">
                <a:solidFill>
                  <a:srgbClr val="343536"/>
                </a:solidFill>
                <a:latin typeface="Montserrat"/>
                <a:ea typeface="Montserrat"/>
                <a:cs typeface="Montserrat"/>
                <a:sym typeface="Montserrat"/>
              </a:rPr>
              <a:t>−</a:t>
            </a:r>
            <a:r>
              <a:rPr lang="es-CO" b="0" i="0">
                <a:solidFill>
                  <a:srgbClr val="343536"/>
                </a:solidFill>
                <a:latin typeface="Montserrat"/>
                <a:ea typeface="Montserrat"/>
                <a:cs typeface="Montserrat"/>
                <a:sym typeface="Montserrat"/>
              </a:rPr>
              <a:t>. El H</a:t>
            </a:r>
            <a:r>
              <a:rPr lang="es-CO" b="0" i="0" baseline="30000">
                <a:solidFill>
                  <a:srgbClr val="343536"/>
                </a:solidFill>
                <a:latin typeface="Montserrat"/>
                <a:ea typeface="Montserrat"/>
                <a:cs typeface="Montserrat"/>
                <a:sym typeface="Montserrat"/>
              </a:rPr>
              <a:t>+</a:t>
            </a:r>
            <a:r>
              <a:rPr lang="es-CO" b="0" i="0">
                <a:solidFill>
                  <a:srgbClr val="343536"/>
                </a:solidFill>
                <a:latin typeface="Montserrat"/>
                <a:ea typeface="Montserrat"/>
                <a:cs typeface="Montserrat"/>
                <a:sym typeface="Montserrat"/>
              </a:rPr>
              <a:t> puede interactuar con la desoxihemoglobina, mientras que el HCO</a:t>
            </a:r>
            <a:r>
              <a:rPr lang="es-CO" b="0" i="0" baseline="-25000">
                <a:solidFill>
                  <a:srgbClr val="343536"/>
                </a:solidFill>
                <a:latin typeface="Montserrat"/>
                <a:ea typeface="Montserrat"/>
                <a:cs typeface="Montserrat"/>
                <a:sym typeface="Montserrat"/>
              </a:rPr>
              <a:t>3</a:t>
            </a:r>
            <a:r>
              <a:rPr lang="es-CO" b="0" i="0" baseline="30000">
                <a:solidFill>
                  <a:srgbClr val="343536"/>
                </a:solidFill>
                <a:latin typeface="Montserrat"/>
                <a:ea typeface="Montserrat"/>
                <a:cs typeface="Montserrat"/>
                <a:sym typeface="Montserrat"/>
              </a:rPr>
              <a:t>−</a:t>
            </a:r>
            <a:r>
              <a:rPr lang="es-CO" b="0" i="0">
                <a:solidFill>
                  <a:srgbClr val="343536"/>
                </a:solidFill>
                <a:latin typeface="Montserrat"/>
                <a:ea typeface="Montserrat"/>
                <a:cs typeface="Montserrat"/>
                <a:sym typeface="Montserrat"/>
              </a:rPr>
              <a:t> puede ser transportado hacia fuera de la célula a través del intercambiador de aniones 1 (AE1 o banda 3). En efecto, para cada molécula de CO</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 que entra en un eritrocito, hay un ión HCO</a:t>
            </a:r>
            <a:r>
              <a:rPr lang="es-CO" b="0" i="0" baseline="-25000">
                <a:solidFill>
                  <a:srgbClr val="343536"/>
                </a:solidFill>
                <a:latin typeface="Montserrat"/>
                <a:ea typeface="Montserrat"/>
                <a:cs typeface="Montserrat"/>
                <a:sym typeface="Montserrat"/>
              </a:rPr>
              <a:t>3</a:t>
            </a:r>
            <a:r>
              <a:rPr lang="es-CO" b="0" i="0" baseline="30000">
                <a:solidFill>
                  <a:srgbClr val="343536"/>
                </a:solidFill>
                <a:latin typeface="Montserrat"/>
                <a:ea typeface="Montserrat"/>
                <a:cs typeface="Montserrat"/>
                <a:sym typeface="Montserrat"/>
              </a:rPr>
              <a:t>−</a:t>
            </a:r>
            <a:r>
              <a:rPr lang="es-CO" b="0" i="0">
                <a:solidFill>
                  <a:srgbClr val="343536"/>
                </a:solidFill>
                <a:latin typeface="Montserrat"/>
                <a:ea typeface="Montserrat"/>
                <a:cs typeface="Montserrat"/>
                <a:sym typeface="Montserrat"/>
              </a:rPr>
              <a:t> o un ión Cl</a:t>
            </a:r>
            <a:r>
              <a:rPr lang="es-CO" b="0" i="0" baseline="30000">
                <a:solidFill>
                  <a:srgbClr val="343536"/>
                </a:solidFill>
                <a:latin typeface="Montserrat"/>
                <a:ea typeface="Montserrat"/>
                <a:cs typeface="Montserrat"/>
                <a:sym typeface="Montserrat"/>
              </a:rPr>
              <a:t>−</a:t>
            </a:r>
            <a:r>
              <a:rPr lang="es-CO" b="0" i="0">
                <a:solidFill>
                  <a:srgbClr val="343536"/>
                </a:solidFill>
                <a:latin typeface="Montserrat"/>
                <a:ea typeface="Montserrat"/>
                <a:cs typeface="Montserrat"/>
                <a:sym typeface="Montserrat"/>
              </a:rPr>
              <a:t> adicional en la célula.</a:t>
            </a:r>
            <a:endParaRPr/>
          </a:p>
        </p:txBody>
      </p:sp>
      <p:sp>
        <p:nvSpPr>
          <p:cNvPr id="791" name="Google Shape;791;p2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s-CO" sz="1200">
                <a:solidFill>
                  <a:schemeClr val="dk1"/>
                </a:solidFill>
              </a:rPr>
              <a:t>102</a:t>
            </a:fld>
            <a:endParaRPr sz="1200">
              <a:solidFill>
                <a:schemeClr val="dk1"/>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p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2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2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9" name="Google Shape;819;p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2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2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p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p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2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p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2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p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2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2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0" name="Google Shape;890;p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2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p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2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s-CO" b="0" i="0">
                <a:solidFill>
                  <a:srgbClr val="343536"/>
                </a:solidFill>
                <a:latin typeface="Montserrat"/>
                <a:ea typeface="Montserrat"/>
                <a:cs typeface="Montserrat"/>
                <a:sym typeface="Montserrat"/>
              </a:rPr>
              <a:t>sí, un incremento del CO</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 sanguíneo conducirá -tras una rápida difusión a través de la membrana hematoencefálica, en parte favorecida por la vasodilatación que acompaña a la hipercapnia- a un aumento de la concentración de H</a:t>
            </a:r>
            <a:r>
              <a:rPr lang="es-CO" b="0" i="0" baseline="30000">
                <a:solidFill>
                  <a:srgbClr val="343536"/>
                </a:solidFill>
                <a:latin typeface="Montserrat"/>
                <a:ea typeface="Montserrat"/>
                <a:cs typeface="Montserrat"/>
                <a:sym typeface="Montserrat"/>
              </a:rPr>
              <a:t>+</a:t>
            </a:r>
            <a:r>
              <a:rPr lang="es-CO" b="0" i="0">
                <a:solidFill>
                  <a:srgbClr val="343536"/>
                </a:solidFill>
                <a:latin typeface="Montserrat"/>
                <a:ea typeface="Montserrat"/>
                <a:cs typeface="Montserrat"/>
                <a:sym typeface="Montserrat"/>
              </a:rPr>
              <a:t> en el líquido cefalorraquídeo y en el líquido extracelular en contacto con los quimiorreceptores, lo que origina su estímulo y el incremento de la ventilación. De forma inversa, una disminución del CO</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 sanguíneo provoca descenso en la concentración de H</a:t>
            </a:r>
            <a:r>
              <a:rPr lang="es-CO" b="0" i="0" baseline="30000">
                <a:solidFill>
                  <a:srgbClr val="343536"/>
                </a:solidFill>
                <a:latin typeface="Montserrat"/>
                <a:ea typeface="Montserrat"/>
                <a:cs typeface="Montserrat"/>
                <a:sym typeface="Montserrat"/>
              </a:rPr>
              <a:t>+</a:t>
            </a:r>
            <a:r>
              <a:rPr lang="es-CO" b="0" i="0">
                <a:solidFill>
                  <a:srgbClr val="343536"/>
                </a:solidFill>
                <a:latin typeface="Montserrat"/>
                <a:ea typeface="Montserrat"/>
                <a:cs typeface="Montserrat"/>
                <a:sym typeface="Montserrat"/>
              </a:rPr>
              <a:t> y en la ventilación. De hecho, este mecanismo es muy sensible a los cambios en la PaCO</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 y es responsable de 70% de la respuesta ventilatoria a dichos cambios. A diferencia de la re</a:t>
            </a:r>
            <a:endParaRPr/>
          </a:p>
        </p:txBody>
      </p:sp>
      <p:sp>
        <p:nvSpPr>
          <p:cNvPr id="912" name="Google Shape;912;p2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s-CO" sz="1200">
                <a:solidFill>
                  <a:schemeClr val="dk1"/>
                </a:solidFill>
              </a:rPr>
              <a:t>117</a:t>
            </a:fld>
            <a:endParaRPr sz="1200">
              <a:solidFill>
                <a:schemeClr val="dk1"/>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2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2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2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2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p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2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1" name="Google Shape;951;p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2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p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2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p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2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7" name="Google Shape;977;p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2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2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2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2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5" name="Google Shape;1005;p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2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2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2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s-CO" b="1" i="0">
                <a:solidFill>
                  <a:srgbClr val="343536"/>
                </a:solidFill>
                <a:latin typeface="Montserrat"/>
                <a:ea typeface="Montserrat"/>
                <a:cs typeface="Montserrat"/>
                <a:sym typeface="Montserrat"/>
              </a:rPr>
              <a:t>Curvas de presión-volumen en los pulmones de un gato después de haber sido extraídos del cuerpo del animal. Solución salina:</a:t>
            </a:r>
            <a:r>
              <a:rPr lang="es-CO" b="0" i="0">
                <a:solidFill>
                  <a:srgbClr val="343536"/>
                </a:solidFill>
                <a:latin typeface="Montserrat"/>
                <a:ea typeface="Montserrat"/>
                <a:cs typeface="Montserrat"/>
                <a:sym typeface="Montserrat"/>
              </a:rPr>
              <a:t> inflar y desinflar los pulmones con solución salina para reducir la tensión superficial permite una medición de la elasticidad del tejido. </a:t>
            </a:r>
            <a:r>
              <a:rPr lang="es-CO" b="1" i="0">
                <a:solidFill>
                  <a:srgbClr val="343536"/>
                </a:solidFill>
                <a:latin typeface="Montserrat"/>
                <a:ea typeface="Montserrat"/>
                <a:cs typeface="Montserrat"/>
                <a:sym typeface="Montserrat"/>
              </a:rPr>
              <a:t>Aire:</a:t>
            </a:r>
            <a:r>
              <a:rPr lang="es-CO" b="0" i="0">
                <a:solidFill>
                  <a:srgbClr val="343536"/>
                </a:solidFill>
                <a:latin typeface="Montserrat"/>
                <a:ea typeface="Montserrat"/>
                <a:cs typeface="Montserrat"/>
                <a:sym typeface="Montserrat"/>
              </a:rPr>
              <a:t> inflar (Inf, </a:t>
            </a:r>
            <a:r>
              <a:rPr lang="es-CO" b="0" i="1">
                <a:solidFill>
                  <a:srgbClr val="343536"/>
                </a:solidFill>
                <a:latin typeface="Montserrat"/>
                <a:ea typeface="Montserrat"/>
                <a:cs typeface="Montserrat"/>
                <a:sym typeface="Montserrat"/>
              </a:rPr>
              <a:t>inflated</a:t>
            </a:r>
            <a:r>
              <a:rPr lang="es-CO" b="0" i="0">
                <a:solidFill>
                  <a:srgbClr val="343536"/>
                </a:solidFill>
                <a:latin typeface="Montserrat"/>
                <a:ea typeface="Montserrat"/>
                <a:cs typeface="Montserrat"/>
                <a:sym typeface="Montserrat"/>
              </a:rPr>
              <a:t>) y desinflar (Def, </a:t>
            </a:r>
            <a:r>
              <a:rPr lang="es-CO" b="0" i="1">
                <a:solidFill>
                  <a:srgbClr val="343536"/>
                </a:solidFill>
                <a:latin typeface="Montserrat"/>
                <a:ea typeface="Montserrat"/>
                <a:cs typeface="Montserrat"/>
                <a:sym typeface="Montserrat"/>
              </a:rPr>
              <a:t>deflated</a:t>
            </a:r>
            <a:r>
              <a:rPr lang="es-CO" b="0" i="0">
                <a:solidFill>
                  <a:srgbClr val="343536"/>
                </a:solidFill>
                <a:latin typeface="Montserrat"/>
                <a:ea typeface="Montserrat"/>
                <a:cs typeface="Montserrat"/>
                <a:sym typeface="Montserrat"/>
              </a:rPr>
              <a:t>) los pulmones con aire, permite medir la elasticidad del tejido y la tensión superficial. (Reproducido con permiso de Morgan TE. Pulmonary surfactant. </a:t>
            </a:r>
            <a:r>
              <a:rPr lang="es-CO" b="0" i="1">
                <a:solidFill>
                  <a:srgbClr val="343536"/>
                </a:solidFill>
                <a:latin typeface="Montserrat"/>
                <a:ea typeface="Montserrat"/>
                <a:cs typeface="Montserrat"/>
                <a:sym typeface="Montserrat"/>
              </a:rPr>
              <a:t>N Engl J Med.</a:t>
            </a:r>
            <a:r>
              <a:rPr lang="es-CO" b="0" i="0">
                <a:solidFill>
                  <a:srgbClr val="343536"/>
                </a:solidFill>
                <a:latin typeface="Montserrat"/>
                <a:ea typeface="Montserrat"/>
                <a:cs typeface="Montserrat"/>
                <a:sym typeface="Montserrat"/>
              </a:rPr>
              <a:t> 1971 May 27;284(21):1185–1</a:t>
            </a:r>
            <a:endParaRPr/>
          </a:p>
        </p:txBody>
      </p:sp>
      <p:sp>
        <p:nvSpPr>
          <p:cNvPr id="196" name="Google Shape;196;p1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s-CO" sz="1200">
                <a:solidFill>
                  <a:schemeClr val="dk1"/>
                </a:solidFill>
              </a:rPr>
              <a:t>21</a:t>
            </a:fld>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s-CO" b="1" i="0">
                <a:solidFill>
                  <a:srgbClr val="343536"/>
                </a:solidFill>
                <a:latin typeface="Montserrat"/>
                <a:ea typeface="Montserrat"/>
                <a:cs typeface="Montserrat"/>
                <a:sym typeface="Montserrat"/>
              </a:rPr>
              <a:t>Volumen de gas espirado por un hombre adulto normal durante una espiración forzada que deja constancia del FEV</a:t>
            </a:r>
            <a:r>
              <a:rPr lang="es-CO" b="1" i="0" baseline="-25000">
                <a:solidFill>
                  <a:srgbClr val="343536"/>
                </a:solidFill>
                <a:latin typeface="Montserrat"/>
                <a:ea typeface="Montserrat"/>
                <a:cs typeface="Montserrat"/>
                <a:sym typeface="Montserrat"/>
              </a:rPr>
              <a:t>1</a:t>
            </a:r>
            <a:r>
              <a:rPr lang="es-CO" b="1" i="0">
                <a:solidFill>
                  <a:srgbClr val="343536"/>
                </a:solidFill>
                <a:latin typeface="Montserrat"/>
                <a:ea typeface="Montserrat"/>
                <a:cs typeface="Montserrat"/>
                <a:sym typeface="Montserrat"/>
              </a:rPr>
              <a:t> y la FVC.</a:t>
            </a:r>
            <a:r>
              <a:rPr lang="es-CO" b="0" i="0">
                <a:solidFill>
                  <a:srgbClr val="343536"/>
                </a:solidFill>
                <a:latin typeface="Montserrat"/>
                <a:ea typeface="Montserrat"/>
                <a:cs typeface="Montserrat"/>
                <a:sym typeface="Montserrat"/>
              </a:rPr>
              <a:t> A partir del gráfico se puede calcular la relación del volumen espiratorio forzado en el primer segundo (FEV</a:t>
            </a:r>
            <a:r>
              <a:rPr lang="es-CO" b="0" i="0" baseline="-25000">
                <a:solidFill>
                  <a:srgbClr val="343536"/>
                </a:solidFill>
                <a:latin typeface="Montserrat"/>
                <a:ea typeface="Montserrat"/>
                <a:cs typeface="Montserrat"/>
                <a:sym typeface="Montserrat"/>
              </a:rPr>
              <a:t>1</a:t>
            </a:r>
            <a:r>
              <a:rPr lang="es-CO" b="0" i="0">
                <a:solidFill>
                  <a:srgbClr val="343536"/>
                </a:solidFill>
                <a:latin typeface="Montserrat"/>
                <a:ea typeface="Montserrat"/>
                <a:cs typeface="Montserrat"/>
                <a:sym typeface="Montserrat"/>
              </a:rPr>
              <a:t>) con la capacidad vital forzada (FVC), (FEV</a:t>
            </a:r>
            <a:r>
              <a:rPr lang="es-CO" b="0" i="0" baseline="-25000">
                <a:solidFill>
                  <a:srgbClr val="343536"/>
                </a:solidFill>
                <a:latin typeface="Montserrat"/>
                <a:ea typeface="Montserrat"/>
                <a:cs typeface="Montserrat"/>
                <a:sym typeface="Montserrat"/>
              </a:rPr>
              <a:t>1</a:t>
            </a:r>
            <a:r>
              <a:rPr lang="es-CO" b="0" i="0">
                <a:solidFill>
                  <a:srgbClr val="343536"/>
                </a:solidFill>
                <a:latin typeface="Montserrat"/>
                <a:ea typeface="Montserrat"/>
                <a:cs typeface="Montserrat"/>
                <a:sym typeface="Montserrat"/>
              </a:rPr>
              <a:t>/FVC): (4 L/5 L = 80%). (Reproducido con permiso de Crapo RO. Pulmonary-function testing. </a:t>
            </a:r>
            <a:r>
              <a:rPr lang="es-CO" b="0" i="1">
                <a:solidFill>
                  <a:srgbClr val="343536"/>
                </a:solidFill>
                <a:latin typeface="Montserrat"/>
                <a:ea typeface="Montserrat"/>
                <a:cs typeface="Montserrat"/>
                <a:sym typeface="Montserrat"/>
              </a:rPr>
              <a:t>N Engl J Med</a:t>
            </a:r>
            <a:r>
              <a:rPr lang="es-CO" b="0" i="0">
                <a:solidFill>
                  <a:srgbClr val="343536"/>
                </a:solidFill>
                <a:latin typeface="Montserrat"/>
                <a:ea typeface="Montserrat"/>
                <a:cs typeface="Montserrat"/>
                <a:sym typeface="Montserrat"/>
              </a:rPr>
              <a:t>. 1994 July 7;331(1):25–30).</a:t>
            </a:r>
            <a:endParaRPr/>
          </a:p>
        </p:txBody>
      </p:sp>
      <p:sp>
        <p:nvSpPr>
          <p:cNvPr id="258" name="Google Shape;258;p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s-CO" sz="1200">
                <a:solidFill>
                  <a:schemeClr val="dk1"/>
                </a:solidFill>
              </a:rPr>
              <a:t>30</a:t>
            </a:fld>
            <a:endParaRPr sz="12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1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2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2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2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2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2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p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2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2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p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2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s-CO" b="1" i="0">
                <a:solidFill>
                  <a:srgbClr val="343536"/>
                </a:solidFill>
                <a:latin typeface="Montserrat"/>
                <a:ea typeface="Montserrat"/>
                <a:cs typeface="Montserrat"/>
                <a:sym typeface="Montserrat"/>
              </a:rPr>
              <a:t>Curva de disociación oxígeno-hemoglobina.</a:t>
            </a:r>
            <a:r>
              <a:rPr lang="es-CO" b="0" i="0">
                <a:solidFill>
                  <a:srgbClr val="343536"/>
                </a:solidFill>
                <a:latin typeface="Montserrat"/>
                <a:ea typeface="Montserrat"/>
                <a:cs typeface="Montserrat"/>
                <a:sym typeface="Montserrat"/>
              </a:rPr>
              <a:t> pH 7.40, temperatura 38 °C. El cuadro insertado relaciona el porcentaje de hemoglobina saturada (SaO</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 con P</a:t>
            </a:r>
            <a:r>
              <a:rPr lang="es-CO"/>
              <a:t>O</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 y O</a:t>
            </a:r>
            <a:r>
              <a:rPr lang="es-CO" b="0" i="0" baseline="-25000">
                <a:solidFill>
                  <a:srgbClr val="343536"/>
                </a:solidFill>
                <a:latin typeface="Montserrat"/>
                <a:ea typeface="Montserrat"/>
                <a:cs typeface="Montserrat"/>
                <a:sym typeface="Montserrat"/>
              </a:rPr>
              <a:t>2</a:t>
            </a:r>
            <a:r>
              <a:rPr lang="es-CO" b="0" i="0">
                <a:solidFill>
                  <a:srgbClr val="343536"/>
                </a:solidFill>
                <a:latin typeface="Montserrat"/>
                <a:ea typeface="Montserrat"/>
                <a:cs typeface="Montserrat"/>
                <a:sym typeface="Montserrat"/>
              </a:rPr>
              <a:t> disuelto. (Modificado con permiso de Comroe JH Jr, </a:t>
            </a:r>
            <a:r>
              <a:rPr lang="es-CO" b="0" i="1">
                <a:solidFill>
                  <a:srgbClr val="343536"/>
                </a:solidFill>
                <a:latin typeface="Montserrat"/>
                <a:ea typeface="Montserrat"/>
                <a:cs typeface="Montserrat"/>
                <a:sym typeface="Montserrat"/>
              </a:rPr>
              <a:t>et al. The Lung: Clinical Physiology and pulmonary Function Tests</a:t>
            </a:r>
            <a:r>
              <a:rPr lang="es-CO" b="0" i="0">
                <a:solidFill>
                  <a:srgbClr val="343536"/>
                </a:solidFill>
                <a:latin typeface="Montserrat"/>
                <a:ea typeface="Montserrat"/>
                <a:cs typeface="Montserrat"/>
                <a:sym typeface="Montserrat"/>
              </a:rPr>
              <a:t>. 2</a:t>
            </a:r>
            <a:r>
              <a:rPr lang="es-CO" b="0" i="0" baseline="30000">
                <a:solidFill>
                  <a:srgbClr val="343536"/>
                </a:solidFill>
                <a:latin typeface="Montserrat"/>
                <a:ea typeface="Montserrat"/>
                <a:cs typeface="Montserrat"/>
                <a:sym typeface="Montserrat"/>
              </a:rPr>
              <a:t>nd</a:t>
            </a:r>
            <a:r>
              <a:rPr lang="es-CO" b="0" i="0">
                <a:solidFill>
                  <a:srgbClr val="343536"/>
                </a:solidFill>
                <a:latin typeface="Montserrat"/>
                <a:ea typeface="Montserrat"/>
                <a:cs typeface="Montserrat"/>
                <a:sym typeface="Montserrat"/>
              </a:rPr>
              <a:t> ed. Year Book; 1962).</a:t>
            </a:r>
            <a:endParaRPr/>
          </a:p>
        </p:txBody>
      </p:sp>
      <p:sp>
        <p:nvSpPr>
          <p:cNvPr id="754" name="Google Shape;754;p2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s-CO" sz="1200">
                <a:solidFill>
                  <a:schemeClr val="dk1"/>
                </a:solidFill>
              </a:rPr>
              <a:t>97</a:t>
            </a:fld>
            <a:endParaRPr sz="1200">
              <a:solidFill>
                <a:schemeClr val="dk1"/>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5"/>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atin typeface="Montserrat"/>
                <a:ea typeface="Montserrat"/>
                <a:cs typeface="Montserrat"/>
                <a:sym typeface="Montserrat"/>
              </a:defRPr>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1pPr>
            <a:lvl2pPr marL="0" lvl="1"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2pPr>
            <a:lvl3pPr marL="0" lvl="2"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3pPr>
            <a:lvl4pPr marL="0" lvl="3"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4pPr>
            <a:lvl5pPr marL="0" lvl="4"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5pPr>
            <a:lvl6pPr marL="0" lvl="5"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6pPr>
            <a:lvl7pPr marL="0" lvl="6"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7pPr>
            <a:lvl8pPr marL="0" lvl="7"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8pPr>
            <a:lvl9pPr marL="0" lvl="8" indent="0" algn="r">
              <a:lnSpc>
                <a:spcPct val="100000"/>
              </a:lnSpc>
              <a:spcBef>
                <a:spcPts val="0"/>
              </a:spcBef>
              <a:spcAft>
                <a:spcPts val="0"/>
              </a:spcAft>
              <a:buSzPts val="1200"/>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p:cSld name="Dos objetos">
    <p:spTree>
      <p:nvGrpSpPr>
        <p:cNvPr id="1" name="Shape 27"/>
        <p:cNvGrpSpPr/>
        <p:nvPr/>
      </p:nvGrpSpPr>
      <p:grpSpPr>
        <a:xfrm>
          <a:off x="0" y="0"/>
          <a:ext cx="0" cy="0"/>
          <a:chOff x="0" y="0"/>
          <a:chExt cx="0" cy="0"/>
        </a:xfrm>
      </p:grpSpPr>
      <p:sp>
        <p:nvSpPr>
          <p:cNvPr id="28" name="Google Shape;28;p2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AA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7"/>
          <p:cNvSpPr txBox="1">
            <a:spLocks noGrp="1"/>
          </p:cNvSpPr>
          <p:nvPr>
            <p:ph type="body" idx="1"/>
          </p:nvPr>
        </p:nvSpPr>
        <p:spPr>
          <a:xfrm>
            <a:off x="4591878" y="1825625"/>
            <a:ext cx="676192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52B48"/>
              </a:buClr>
              <a:buSzPts val="1800"/>
              <a:buChar char="•"/>
              <a:defRPr/>
            </a:lvl1pPr>
            <a:lvl2pPr marL="914400" lvl="1" indent="-342900" algn="l">
              <a:lnSpc>
                <a:spcPct val="90000"/>
              </a:lnSpc>
              <a:spcBef>
                <a:spcPts val="500"/>
              </a:spcBef>
              <a:spcAft>
                <a:spcPts val="0"/>
              </a:spcAft>
              <a:buClr>
                <a:srgbClr val="152B48"/>
              </a:buClr>
              <a:buSzPts val="1800"/>
              <a:buChar char="•"/>
              <a:defRPr/>
            </a:lvl2pPr>
            <a:lvl3pPr marL="1371600" lvl="2" indent="-342900" algn="l">
              <a:lnSpc>
                <a:spcPct val="90000"/>
              </a:lnSpc>
              <a:spcBef>
                <a:spcPts val="500"/>
              </a:spcBef>
              <a:spcAft>
                <a:spcPts val="0"/>
              </a:spcAft>
              <a:buClr>
                <a:srgbClr val="152B48"/>
              </a:buClr>
              <a:buSzPts val="1800"/>
              <a:buChar char="•"/>
              <a:defRPr/>
            </a:lvl3pPr>
            <a:lvl4pPr marL="1828800" lvl="3" indent="-342900" algn="l">
              <a:lnSpc>
                <a:spcPct val="90000"/>
              </a:lnSpc>
              <a:spcBef>
                <a:spcPts val="500"/>
              </a:spcBef>
              <a:spcAft>
                <a:spcPts val="0"/>
              </a:spcAft>
              <a:buClr>
                <a:srgbClr val="152B48"/>
              </a:buClr>
              <a:buSzPts val="1800"/>
              <a:buChar char="•"/>
              <a:defRPr/>
            </a:lvl4pPr>
            <a:lvl5pPr marL="2286000" lvl="4" indent="-342900" algn="l">
              <a:lnSpc>
                <a:spcPct val="90000"/>
              </a:lnSpc>
              <a:spcBef>
                <a:spcPts val="500"/>
              </a:spcBef>
              <a:spcAft>
                <a:spcPts val="0"/>
              </a:spcAft>
              <a:buClr>
                <a:srgbClr val="152B4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1pPr>
            <a:lvl2pPr marL="0" lvl="1"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2pPr>
            <a:lvl3pPr marL="0" lvl="2"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3pPr>
            <a:lvl4pPr marL="0" lvl="3"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4pPr>
            <a:lvl5pPr marL="0" lvl="4"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5pPr>
            <a:lvl6pPr marL="0" lvl="5"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6pPr>
            <a:lvl7pPr marL="0" lvl="6"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7pPr>
            <a:lvl8pPr marL="0" lvl="7"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8pPr>
            <a:lvl9pPr marL="0" lvl="8" indent="0" algn="r">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9"/>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1"/>
        <p:cNvGrpSpPr/>
        <p:nvPr/>
      </p:nvGrpSpPr>
      <p:grpSpPr>
        <a:xfrm>
          <a:off x="0" y="0"/>
          <a:ext cx="0" cy="0"/>
          <a:chOff x="0" y="0"/>
          <a:chExt cx="0" cy="0"/>
        </a:xfrm>
      </p:grpSpPr>
      <p:sp>
        <p:nvSpPr>
          <p:cNvPr id="22" name="Google Shape;22;p2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AAA7"/>
              </a:buClr>
              <a:buSzPts val="4400"/>
              <a:buFont typeface="Montserrat"/>
              <a:buNone/>
              <a:defRPr sz="4400" b="1" i="0" u="none" strike="noStrike" cap="none">
                <a:solidFill>
                  <a:srgbClr val="00AAA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256"/>
          <p:cNvSpPr txBox="1">
            <a:spLocks noGrp="1"/>
          </p:cNvSpPr>
          <p:nvPr>
            <p:ph type="body" idx="1"/>
          </p:nvPr>
        </p:nvSpPr>
        <p:spPr>
          <a:xfrm>
            <a:off x="4263888" y="1825625"/>
            <a:ext cx="7033590" cy="453072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1pPr>
            <a:lvl2pPr marL="914400" marR="0" lvl="1"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3pPr>
            <a:lvl4pPr marL="1828800" marR="0" lvl="3"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4pPr>
            <a:lvl5pPr marL="2286000" marR="0" lvl="4" indent="-355600" algn="l" rtl="0">
              <a:lnSpc>
                <a:spcPct val="90000"/>
              </a:lnSpc>
              <a:spcBef>
                <a:spcPts val="500"/>
              </a:spcBef>
              <a:spcAft>
                <a:spcPts val="0"/>
              </a:spcAft>
              <a:buClr>
                <a:srgbClr val="152B48"/>
              </a:buClr>
              <a:buSzPts val="2000"/>
              <a:buFont typeface="Arial"/>
              <a:buChar char="•"/>
              <a:defRPr sz="2000" b="0" i="0" u="none" strike="noStrike" cap="none">
                <a:solidFill>
                  <a:srgbClr val="152B48"/>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2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 name="Google Shape;26;p2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8.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0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arget="../media/image94.jpeg" Type="http://schemas.openxmlformats.org/officeDocument/2006/relationships/image"/><Relationship Id="rId2" Target="../notesSlides/notesSlide102.xml" Type="http://schemas.openxmlformats.org/officeDocument/2006/relationships/notesSlide"/><Relationship Id="rId1" Target="../slideLayouts/slideLayout2.xml" Type="http://schemas.openxmlformats.org/officeDocument/2006/relationships/slideLayout"/></Relationships>
</file>

<file path=ppt/slides/_rels/slide10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arget="../media/image96.jpeg" Type="http://schemas.openxmlformats.org/officeDocument/2006/relationships/image"/><Relationship Id="rId2" Target="../notesSlides/notesSlide104.xml" Type="http://schemas.openxmlformats.org/officeDocument/2006/relationships/notesSlide"/><Relationship Id="rId1" Target="../slideLayouts/slideLayout2.xml" Type="http://schemas.openxmlformats.org/officeDocument/2006/relationships/slideLayout"/></Relationships>
</file>

<file path=ppt/slides/_rels/slide105.xml.rels><?xml version="1.0" encoding="UTF-8" standalone="yes" ?><Relationships xmlns="http://schemas.openxmlformats.org/package/2006/relationships"><Relationship Id="rId3" Target="../media/image97.jpeg" Type="http://schemas.openxmlformats.org/officeDocument/2006/relationships/image"/><Relationship Id="rId2" Target="../notesSlides/notesSlide105.xml" Type="http://schemas.openxmlformats.org/officeDocument/2006/relationships/notesSlide"/><Relationship Id="rId1" Target="../slideLayouts/slideLayout2.xml" Type="http://schemas.openxmlformats.org/officeDocument/2006/relationships/slideLayout"/></Relationships>
</file>

<file path=ppt/slides/_rels/slide106.xml.rels><?xml version="1.0" encoding="UTF-8" standalone="yes" ?><Relationships xmlns="http://schemas.openxmlformats.org/package/2006/relationships"><Relationship Id="rId3" Target="../media/image98.jpeg" Type="http://schemas.openxmlformats.org/officeDocument/2006/relationships/image"/><Relationship Id="rId2" Target="../notesSlides/notesSlide106.xml" Type="http://schemas.openxmlformats.org/officeDocument/2006/relationships/notesSlide"/><Relationship Id="rId1" Target="../slideLayouts/slideLayout2.xml" Type="http://schemas.openxmlformats.org/officeDocument/2006/relationships/slideLayout"/></Relationships>
</file>

<file path=ppt/slides/_rels/slide107.xml.rels><?xml version="1.0" encoding="UTF-8" standalone="yes" ?><Relationships xmlns="http://schemas.openxmlformats.org/package/2006/relationships"><Relationship Id="rId3" Target="../media/image99.jpeg" Type="http://schemas.openxmlformats.org/officeDocument/2006/relationships/image"/><Relationship Id="rId2" Target="../notesSlides/notesSlide107.xml" Type="http://schemas.openxmlformats.org/officeDocument/2006/relationships/notesSlide"/><Relationship Id="rId1" Target="../slideLayouts/slideLayout2.xml" Type="http://schemas.openxmlformats.org/officeDocument/2006/relationships/slideLayout"/></Relationships>
</file>

<file path=ppt/slides/_rels/slide108.xml.rels><?xml version="1.0" encoding="UTF-8" standalone="yes" ?><Relationships xmlns="http://schemas.openxmlformats.org/package/2006/relationships"><Relationship Id="rId3" Target="../media/image100.jpeg" Type="http://schemas.openxmlformats.org/officeDocument/2006/relationships/image"/><Relationship Id="rId2" Target="../notesSlides/notesSlide108.xml" Type="http://schemas.openxmlformats.org/officeDocument/2006/relationships/notesSlide"/><Relationship Id="rId1" Target="../slideLayouts/slideLayout2.xml" Type="http://schemas.openxmlformats.org/officeDocument/2006/relationships/slideLayout"/></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arget="../media/image9.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1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arget="../media/image102.jpeg" Type="http://schemas.openxmlformats.org/officeDocument/2006/relationships/image"/><Relationship Id="rId2" Target="../notesSlides/notesSlide114.xml" Type="http://schemas.openxmlformats.org/officeDocument/2006/relationships/notesSlide"/><Relationship Id="rId1" Target="../slideLayouts/slideLayout2.xml" Type="http://schemas.openxmlformats.org/officeDocument/2006/relationships/slideLayout"/></Relationships>
</file>

<file path=ppt/slides/_rels/slide115.xml.rels><?xml version="1.0" encoding="UTF-8" standalone="yes" ?><Relationships xmlns="http://schemas.openxmlformats.org/package/2006/relationships"><Relationship Id="rId3" Target="../media/image103.jpeg" Type="http://schemas.openxmlformats.org/officeDocument/2006/relationships/image"/><Relationship Id="rId2" Target="../notesSlides/notesSlide115.xml" Type="http://schemas.openxmlformats.org/officeDocument/2006/relationships/notesSlide"/><Relationship Id="rId1" Target="../slideLayouts/slideLayout2.xml" Type="http://schemas.openxmlformats.org/officeDocument/2006/relationships/slideLayout"/></Relationships>
</file>

<file path=ppt/slides/_rels/slide116.xml.rels><?xml version="1.0" encoding="UTF-8" standalone="yes" ?><Relationships xmlns="http://schemas.openxmlformats.org/package/2006/relationships"><Relationship Id="rId3" Target="../media/image104.jpeg" Type="http://schemas.openxmlformats.org/officeDocument/2006/relationships/image"/><Relationship Id="rId2" Target="../notesSlides/notesSlide116.xml" Type="http://schemas.openxmlformats.org/officeDocument/2006/relationships/notesSlide"/><Relationship Id="rId1" Target="../slideLayouts/slideLayout2.xml" Type="http://schemas.openxmlformats.org/officeDocument/2006/relationships/slideLayout"/></Relationships>
</file>

<file path=ppt/slides/_rels/slide117.xml.rels><?xml version="1.0" encoding="UTF-8" standalone="yes" ?><Relationships xmlns="http://schemas.openxmlformats.org/package/2006/relationships"><Relationship Id="rId3" Target="../media/image105.jpeg" Type="http://schemas.openxmlformats.org/officeDocument/2006/relationships/image"/><Relationship Id="rId2" Target="../notesSlides/notesSlide117.xml" Type="http://schemas.openxmlformats.org/officeDocument/2006/relationships/notesSlide"/><Relationship Id="rId1" Target="../slideLayouts/slideLayout2.xml" Type="http://schemas.openxmlformats.org/officeDocument/2006/relationships/slideLayout"/></Relationships>
</file>

<file path=ppt/slides/_rels/slide11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arget="../media/image107.jpeg" Type="http://schemas.openxmlformats.org/officeDocument/2006/relationships/image"/><Relationship Id="rId2" Target="../notesSlides/notesSlide119.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0.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120.xml.rels><?xml version="1.0" encoding="UTF-8" standalone="yes" ?><Relationships xmlns="http://schemas.openxmlformats.org/package/2006/relationships"><Relationship Id="rId3" Target="../media/image108.jpeg" Type="http://schemas.openxmlformats.org/officeDocument/2006/relationships/image"/><Relationship Id="rId2" Target="../notesSlides/notesSlide120.xml" Type="http://schemas.openxmlformats.org/officeDocument/2006/relationships/notesSlide"/><Relationship Id="rId1" Target="../slideLayouts/slideLayout2.xml" Type="http://schemas.openxmlformats.org/officeDocument/2006/relationships/slideLayout"/></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arget="../media/image111.jpeg" Type="http://schemas.openxmlformats.org/officeDocument/2006/relationships/image"/><Relationship Id="rId2" Target="../notesSlides/notesSlide125.xml" Type="http://schemas.openxmlformats.org/officeDocument/2006/relationships/notesSlide"/><Relationship Id="rId1" Target="../slideLayouts/slideLayout2.xml" Type="http://schemas.openxmlformats.org/officeDocument/2006/relationships/slideLayout"/></Relationships>
</file>

<file path=ppt/slides/_rels/slide12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131.xml.rels><?xml version="1.0" encoding="UTF-8" standalone="yes" ?><Relationships xmlns="http://schemas.openxmlformats.org/package/2006/relationships"><Relationship Id="rId3" Target="../media/image118.jpeg" Type="http://schemas.openxmlformats.org/officeDocument/2006/relationships/image"/><Relationship Id="rId2" Target="../notesSlides/notesSlide131.xml" Type="http://schemas.openxmlformats.org/officeDocument/2006/relationships/notesSlide"/><Relationship Id="rId1" Target="../slideLayouts/slideLayout2.xml" Type="http://schemas.openxmlformats.org/officeDocument/2006/relationships/slideLayout"/></Relationships>
</file>

<file path=ppt/slides/_rels/slide13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arget="../media/image13.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arget="../media/image17.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18.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19.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20.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22.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arget="../media/image24.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25.jpeg" Type="http://schemas.openxmlformats.org/officeDocument/2006/relationships/image"/><Relationship Id="rId2" Target="../notesSlides/notesSlide27.xml" Type="http://schemas.openxmlformats.org/officeDocument/2006/relationships/notesSlid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26.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27.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arget="../media/image31.jpeg" Type="http://schemas.openxmlformats.org/officeDocument/2006/relationships/image"/><Relationship Id="rId2" Target="../notesSlides/notesSlide33.xml" Type="http://schemas.openxmlformats.org/officeDocument/2006/relationships/notesSlid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32.jpeg" Type="http://schemas.openxmlformats.org/officeDocument/2006/relationships/image"/><Relationship Id="rId2" Target="../notesSlides/notesSlide34.xml" Type="http://schemas.openxmlformats.org/officeDocument/2006/relationships/notesSlide"/><Relationship Id="rId1" Target="../slideLayouts/slideLayout2.xml" Type="http://schemas.openxmlformats.org/officeDocument/2006/relationships/slideLayout"/><Relationship Id="rId5" Target="../media/image34.jpeg" Type="http://schemas.openxmlformats.org/officeDocument/2006/relationships/image"/><Relationship Id="rId4" Target="../media/image33.jpeg" Type="http://schemas.openxmlformats.org/officeDocument/2006/relationships/image"/></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arget="../media/image38.jpe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arget="../media/image40.jpeg" Type="http://schemas.openxmlformats.org/officeDocument/2006/relationships/image"/><Relationship Id="rId2" Target="../notesSlides/notesSlide40.xml" Type="http://schemas.openxmlformats.org/officeDocument/2006/relationships/notesSlide"/><Relationship Id="rId1" Target="../slideLayouts/slideLayout2.xml" Type="http://schemas.openxmlformats.org/officeDocument/2006/relationships/slideLayout"/><Relationship Id="rId4" Target="../media/image41.jpeg" Type="http://schemas.openxmlformats.org/officeDocument/2006/relationships/image"/></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arget="../media/image44.jpeg" Type="http://schemas.openxmlformats.org/officeDocument/2006/relationships/image"/><Relationship Id="rId2" Target="../notesSlides/notesSlide43.xml" Type="http://schemas.openxmlformats.org/officeDocument/2006/relationships/notesSlid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arget="../media/image47.jpeg" Type="http://schemas.openxmlformats.org/officeDocument/2006/relationships/image"/><Relationship Id="rId2" Target="../notesSlides/notesSlide46.xml" Type="http://schemas.openxmlformats.org/officeDocument/2006/relationships/notesSlid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47.jpeg" Type="http://schemas.openxmlformats.org/officeDocument/2006/relationships/image"/><Relationship Id="rId2" Target="../notesSlides/notesSlide47.xml" Type="http://schemas.openxmlformats.org/officeDocument/2006/relationships/notesSlide"/><Relationship Id="rId1" Target="../slideLayouts/slideLayout2.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47.jpeg" Type="http://schemas.openxmlformats.org/officeDocument/2006/relationships/image"/><Relationship Id="rId2" Target="../notesSlides/notesSlide48.xml" Type="http://schemas.openxmlformats.org/officeDocument/2006/relationships/notesSlid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3" Target="../media/image47.jpeg" Type="http://schemas.openxmlformats.org/officeDocument/2006/relationships/image"/><Relationship Id="rId2" Target="../notesSlides/notesSlide49.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arget="../media/image52.jpeg" Type="http://schemas.openxmlformats.org/officeDocument/2006/relationships/image"/><Relationship Id="rId2" Target="../notesSlides/notesSlide55.xml" Type="http://schemas.openxmlformats.org/officeDocument/2006/relationships/notesSlid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arget="../media/image54.jpeg" Type="http://schemas.openxmlformats.org/officeDocument/2006/relationships/image"/><Relationship Id="rId2" Target="../notesSlides/notesSlide57.xml" Type="http://schemas.openxmlformats.org/officeDocument/2006/relationships/notesSlide"/><Relationship Id="rId1" Target="../slideLayouts/slideLayout2.xml" Type="http://schemas.openxmlformats.org/officeDocument/2006/relationships/slideLayout"/></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arget="../media/image59.jpeg" Type="http://schemas.openxmlformats.org/officeDocument/2006/relationships/image"/><Relationship Id="rId2" Target="../notesSlides/notesSlide65.xml" Type="http://schemas.openxmlformats.org/officeDocument/2006/relationships/notesSlide"/><Relationship Id="rId1" Target="../slideLayouts/slideLayout2.xml" Type="http://schemas.openxmlformats.org/officeDocument/2006/relationships/slideLayout"/></Relationships>
</file>

<file path=ppt/slides/_rels/slide66.xml.rels><?xml version="1.0" encoding="UTF-8" standalone="yes" ?><Relationships xmlns="http://schemas.openxmlformats.org/package/2006/relationships"><Relationship Id="rId3" Target="../media/image60.jpeg" Type="http://schemas.openxmlformats.org/officeDocument/2006/relationships/image"/><Relationship Id="rId2" Target="../notesSlides/notesSlide66.xml" Type="http://schemas.openxmlformats.org/officeDocument/2006/relationships/notesSlide"/><Relationship Id="rId1" Target="../slideLayouts/slideLayout2.xml" Type="http://schemas.openxmlformats.org/officeDocument/2006/relationships/slideLayout"/></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arget="../media/image62.jpeg" Type="http://schemas.openxmlformats.org/officeDocument/2006/relationships/image"/><Relationship Id="rId2" Target="../notesSlides/notesSlide68.xml" Type="http://schemas.openxmlformats.org/officeDocument/2006/relationships/notesSlide"/><Relationship Id="rId1" Target="../slideLayouts/slideLayout2.xml" Type="http://schemas.openxmlformats.org/officeDocument/2006/relationships/slideLayout"/></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arget="../media/image63.jpeg" Type="http://schemas.openxmlformats.org/officeDocument/2006/relationships/image"/><Relationship Id="rId2" Target="../notesSlides/notesSlide70.xml" Type="http://schemas.openxmlformats.org/officeDocument/2006/relationships/notesSlide"/><Relationship Id="rId1" Target="../slideLayouts/slideLayout2.xml" Type="http://schemas.openxmlformats.org/officeDocument/2006/relationships/slideLayout"/></Relationships>
</file>

<file path=ppt/slides/_rels/slide71.xml.rels><?xml version="1.0" encoding="UTF-8" standalone="yes" ?><Relationships xmlns="http://schemas.openxmlformats.org/package/2006/relationships"><Relationship Id="rId3" Target="../media/image64.jpeg" Type="http://schemas.openxmlformats.org/officeDocument/2006/relationships/image"/><Relationship Id="rId2" Target="../notesSlides/notesSlide71.xml" Type="http://schemas.openxmlformats.org/officeDocument/2006/relationships/notesSlide"/><Relationship Id="rId1" Target="../slideLayouts/slideLayout2.xml" Type="http://schemas.openxmlformats.org/officeDocument/2006/relationships/slideLayout"/></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arget="../media/image66.jpeg" Type="http://schemas.openxmlformats.org/officeDocument/2006/relationships/image"/><Relationship Id="rId2" Target="../notesSlides/notesSlide75.xml" Type="http://schemas.openxmlformats.org/officeDocument/2006/relationships/notesSlide"/><Relationship Id="rId1" Target="../slideLayouts/slideLayout2.xml" Type="http://schemas.openxmlformats.org/officeDocument/2006/relationships/slideLayout"/></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arget="../media/image68.jpeg" Type="http://schemas.openxmlformats.org/officeDocument/2006/relationships/image"/><Relationship Id="rId2" Target="../notesSlides/notesSlide77.xml" Type="http://schemas.openxmlformats.org/officeDocument/2006/relationships/notesSlide"/><Relationship Id="rId1" Target="../slideLayouts/slideLayout2.xml" Type="http://schemas.openxmlformats.org/officeDocument/2006/relationships/slideLayout"/></Relationships>
</file>

<file path=ppt/slides/_rels/slide78.xml.rels><?xml version="1.0" encoding="UTF-8" standalone="yes" ?><Relationships xmlns="http://schemas.openxmlformats.org/package/2006/relationships"><Relationship Id="rId3" Target="../media/image69.jpeg" Type="http://schemas.openxmlformats.org/officeDocument/2006/relationships/image"/><Relationship Id="rId2" Target="../notesSlides/notesSlide78.xml" Type="http://schemas.openxmlformats.org/officeDocument/2006/relationships/notesSlide"/><Relationship Id="rId1" Target="../slideLayouts/slideLayout2.xml" Type="http://schemas.openxmlformats.org/officeDocument/2006/relationships/slideLayout"/></Relationships>
</file>

<file path=ppt/slides/_rels/slide79.xml.rels><?xml version="1.0" encoding="UTF-8" standalone="yes" ?><Relationships xmlns="http://schemas.openxmlformats.org/package/2006/relationships"><Relationship Id="rId3" Target="../media/image70.jpeg" Type="http://schemas.openxmlformats.org/officeDocument/2006/relationships/image"/><Relationship Id="rId2" Target="../notesSlides/notesSlide79.xml" Type="http://schemas.openxmlformats.org/officeDocument/2006/relationships/notesSlid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7.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arget="../media/image73.jpeg" Type="http://schemas.openxmlformats.org/officeDocument/2006/relationships/image"/><Relationship Id="rId2" Target="../notesSlides/notesSlide82.xml" Type="http://schemas.openxmlformats.org/officeDocument/2006/relationships/notesSlide"/><Relationship Id="rId1" Target="../slideLayouts/slideLayout2.xml" Type="http://schemas.openxmlformats.org/officeDocument/2006/relationships/slideLayout"/></Relationships>
</file>

<file path=ppt/slides/_rels/slide83.xml.rels><?xml version="1.0" encoding="UTF-8" standalone="yes" ?><Relationships xmlns="http://schemas.openxmlformats.org/package/2006/relationships"><Relationship Id="rId3" Target="../media/image74.jpeg" Type="http://schemas.openxmlformats.org/officeDocument/2006/relationships/image"/><Relationship Id="rId2" Target="../notesSlides/notesSlide83.xml" Type="http://schemas.openxmlformats.org/officeDocument/2006/relationships/notesSlide"/><Relationship Id="rId1" Target="../slideLayouts/slideLayout2.xml" Type="http://schemas.openxmlformats.org/officeDocument/2006/relationships/slideLayout"/></Relationships>
</file>

<file path=ppt/slides/_rels/slide84.xml.rels><?xml version="1.0" encoding="UTF-8" standalone="yes" ?><Relationships xmlns="http://schemas.openxmlformats.org/package/2006/relationships"><Relationship Id="rId3" Target="../media/image75.jpeg" Type="http://schemas.openxmlformats.org/officeDocument/2006/relationships/image"/><Relationship Id="rId2" Target="../notesSlides/notesSlide84.xml" Type="http://schemas.openxmlformats.org/officeDocument/2006/relationships/notesSlide"/><Relationship Id="rId1" Target="../slideLayouts/slideLayout2.xml" Type="http://schemas.openxmlformats.org/officeDocument/2006/relationships/slideLayout"/></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87.xml.rels><?xml version="1.0" encoding="UTF-8" standalone="yes" ?><Relationships xmlns="http://schemas.openxmlformats.org/package/2006/relationships"><Relationship Id="rId3" Target="../media/image79.jpeg" Type="http://schemas.openxmlformats.org/officeDocument/2006/relationships/image"/><Relationship Id="rId2" Target="../notesSlides/notesSlide87.xml" Type="http://schemas.openxmlformats.org/officeDocument/2006/relationships/notesSlide"/><Relationship Id="rId1" Target="../slideLayouts/slideLayout2.xml" Type="http://schemas.openxmlformats.org/officeDocument/2006/relationships/slideLayout"/><Relationship Id="rId4" Target="../media/image80.jpeg" Type="http://schemas.openxmlformats.org/officeDocument/2006/relationships/image"/></Relationships>
</file>

<file path=ppt/slides/_rels/slide88.xml.rels><?xml version="1.0" encoding="UTF-8" standalone="yes" ?><Relationships xmlns="http://schemas.openxmlformats.org/package/2006/relationships"><Relationship Id="rId3" Target="../media/image81.jpeg" Type="http://schemas.openxmlformats.org/officeDocument/2006/relationships/image"/><Relationship Id="rId2" Target="../notesSlides/notesSlide88.xml" Type="http://schemas.openxmlformats.org/officeDocument/2006/relationships/notesSlide"/><Relationship Id="rId1" Target="../slideLayouts/slideLayout2.xml" Type="http://schemas.openxmlformats.org/officeDocument/2006/relationships/slideLayout"/></Relationships>
</file>

<file path=ppt/slides/_rels/slide8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arget="../media/image7.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arget="../media/image84.jpeg" Type="http://schemas.openxmlformats.org/officeDocument/2006/relationships/image"/><Relationship Id="rId2" Target="../notesSlides/notesSlide92.xml" Type="http://schemas.openxmlformats.org/officeDocument/2006/relationships/notesSlide"/><Relationship Id="rId1" Target="../slideLayouts/slideLayout2.xml" Type="http://schemas.openxmlformats.org/officeDocument/2006/relationships/slideLayout"/></Relationships>
</file>

<file path=ppt/slides/_rels/slide9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arget="../media/image86.jpeg" Type="http://schemas.openxmlformats.org/officeDocument/2006/relationships/image"/><Relationship Id="rId2" Target="../notesSlides/notesSlide94.xml" Type="http://schemas.openxmlformats.org/officeDocument/2006/relationships/notesSlide"/><Relationship Id="rId1" Target="../slideLayouts/slideLayout2.xml" Type="http://schemas.openxmlformats.org/officeDocument/2006/relationships/slideLayout"/><Relationship Id="rId4" Target="../media/image87.jpeg" Type="http://schemas.openxmlformats.org/officeDocument/2006/relationships/image"/></Relationships>
</file>

<file path=ppt/slides/_rels/slide9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arget="../media/image89.jpeg" Type="http://schemas.openxmlformats.org/officeDocument/2006/relationships/image"/><Relationship Id="rId2" Target="../notesSlides/notesSlide96.xml" Type="http://schemas.openxmlformats.org/officeDocument/2006/relationships/notesSlide"/><Relationship Id="rId1" Target="../slideLayouts/slideLayout2.xml" Type="http://schemas.openxmlformats.org/officeDocument/2006/relationships/slideLayout"/></Relationships>
</file>

<file path=ppt/slides/_rels/slide97.xml.rels><?xml version="1.0" encoding="UTF-8" standalone="yes" ?><Relationships xmlns="http://schemas.openxmlformats.org/package/2006/relationships"><Relationship Id="rId3" Target="../media/image90.jpeg" Type="http://schemas.openxmlformats.org/officeDocument/2006/relationships/image"/><Relationship Id="rId2" Target="../notesSlides/notesSlide97.xml" Type="http://schemas.openxmlformats.org/officeDocument/2006/relationships/notesSlide"/><Relationship Id="rId1" Target="../slideLayouts/slideLayout2.xml" Type="http://schemas.openxmlformats.org/officeDocument/2006/relationships/slideLayout"/></Relationships>
</file>

<file path=ppt/slides/_rels/slide98.xml.rels><?xml version="1.0" encoding="UTF-8" standalone="yes" ?><Relationships xmlns="http://schemas.openxmlformats.org/package/2006/relationships"><Relationship Id="rId3" Target="../media/image91.jpeg" Type="http://schemas.openxmlformats.org/officeDocument/2006/relationships/image"/><Relationship Id="rId2" Target="../notesSlides/notesSlide98.xml" Type="http://schemas.openxmlformats.org/officeDocument/2006/relationships/notesSlide"/><Relationship Id="rId1" Target="../slideLayouts/slideLayout2.xml" Type="http://schemas.openxmlformats.org/officeDocument/2006/relationships/slideLayout"/></Relationships>
</file>

<file path=ppt/slides/_rels/slide9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22"/>
          <p:cNvSpPr txBox="1">
            <a:spLocks noGrp="1"/>
          </p:cNvSpPr>
          <p:nvPr>
            <p:ph type="ctrTitle"/>
          </p:nvPr>
        </p:nvSpPr>
        <p:spPr>
          <a:xfrm>
            <a:off x="426720" y="675640"/>
            <a:ext cx="11338559"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AAA7"/>
              </a:buClr>
              <a:buSzPts val="6000"/>
              <a:buFont typeface="Montserrat"/>
              <a:buNone/>
            </a:pPr>
            <a:r>
              <a:rPr lang="es-CO" sz="5400"/>
              <a:t>FISIOLOGÍA RESPIRATORIA: ESTRUCTURA Y FUNCIÓN</a:t>
            </a:r>
            <a:endParaRPr/>
          </a:p>
        </p:txBody>
      </p:sp>
      <p:sp>
        <p:nvSpPr>
          <p:cNvPr id="38" name="Google Shape;38;p122"/>
          <p:cNvSpPr txBox="1">
            <a:spLocks noGrp="1"/>
          </p:cNvSpPr>
          <p:nvPr>
            <p:ph type="subTitle" idx="1"/>
          </p:nvPr>
        </p:nvSpPr>
        <p:spPr>
          <a:xfrm>
            <a:off x="2781300" y="3267539"/>
            <a:ext cx="6629400" cy="1655762"/>
          </a:xfrm>
          <a:prstGeom prst="rect">
            <a:avLst/>
          </a:prstGeom>
          <a:noFill/>
          <a:ln>
            <a:noFill/>
          </a:ln>
        </p:spPr>
        <p:txBody>
          <a:bodyPr spcFirstLastPara="1" wrap="square" lIns="91425" tIns="45700" rIns="91425" bIns="45700" anchor="t" anchorCtr="0">
            <a:normAutofit/>
          </a:bodyPr>
          <a:lstStyle/>
          <a:p>
            <a:pPr marL="457200" lvl="0" indent="-355600" algn="ctr" rtl="0">
              <a:lnSpc>
                <a:spcPct val="90000"/>
              </a:lnSpc>
              <a:spcBef>
                <a:spcPts val="1000"/>
              </a:spcBef>
              <a:spcAft>
                <a:spcPts val="0"/>
              </a:spcAft>
              <a:buClr>
                <a:srgbClr val="152B48"/>
              </a:buClr>
              <a:buSzPts val="2400"/>
              <a:buNone/>
            </a:pPr>
            <a:r>
              <a:rPr lang="es-CO"/>
              <a:t>Por: Alejandro Cardona Palacio</a:t>
            </a:r>
            <a:endParaRPr/>
          </a:p>
          <a:p>
            <a:pPr marL="457200" lvl="0" indent="-355600" algn="ctr" rtl="0">
              <a:lnSpc>
                <a:spcPct val="90000"/>
              </a:lnSpc>
              <a:spcBef>
                <a:spcPts val="1000"/>
              </a:spcBef>
              <a:spcAft>
                <a:spcPts val="0"/>
              </a:spcAft>
              <a:buClr>
                <a:srgbClr val="152B48"/>
              </a:buClr>
              <a:buSzPts val="2400"/>
              <a:buNone/>
            </a:pPr>
            <a:r>
              <a:rPr lang="es-CO"/>
              <a:t>Residente de patología UdeA</a:t>
            </a:r>
            <a:endParaRPr/>
          </a:p>
          <a:p>
            <a:pPr marL="457200" lvl="0" indent="-355600" algn="ctr" rtl="0">
              <a:lnSpc>
                <a:spcPct val="90000"/>
              </a:lnSpc>
              <a:spcBef>
                <a:spcPts val="1000"/>
              </a:spcBef>
              <a:spcAft>
                <a:spcPts val="0"/>
              </a:spcAft>
              <a:buClr>
                <a:srgbClr val="152B48"/>
              </a:buClr>
              <a:buSzPts val="2400"/>
              <a:buNone/>
            </a:pPr>
            <a:r>
              <a:rPr lang="es-CO"/>
              <a:t>Médico general UPB</a:t>
            </a:r>
            <a:endParaRPr/>
          </a:p>
          <a:p>
            <a:pPr marL="457200" lvl="0" indent="-355600" algn="ctr" rtl="0">
              <a:lnSpc>
                <a:spcPct val="90000"/>
              </a:lnSpc>
              <a:spcBef>
                <a:spcPts val="1000"/>
              </a:spcBef>
              <a:spcAft>
                <a:spcPts val="0"/>
              </a:spcAft>
              <a:buClr>
                <a:srgbClr val="152B48"/>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31"/>
          <p:cNvSpPr txBox="1">
            <a:spLocks noGrp="1"/>
          </p:cNvSpPr>
          <p:nvPr>
            <p:ph type="title"/>
          </p:nvPr>
        </p:nvSpPr>
        <p:spPr>
          <a:xfrm>
            <a:off x="514643" y="471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Tráquea</a:t>
            </a:r>
            <a:endParaRPr/>
          </a:p>
        </p:txBody>
      </p:sp>
      <p:sp>
        <p:nvSpPr>
          <p:cNvPr id="118" name="Google Shape;118;p131"/>
          <p:cNvSpPr txBox="1">
            <a:spLocks noGrp="1"/>
          </p:cNvSpPr>
          <p:nvPr>
            <p:ph type="body" idx="1"/>
          </p:nvPr>
        </p:nvSpPr>
        <p:spPr>
          <a:xfrm>
            <a:off x="5673969" y="878773"/>
            <a:ext cx="6031548" cy="5304765"/>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1800"/>
              <a:buChar char="•"/>
            </a:pPr>
            <a:r>
              <a:rPr lang="es-CO" sz="1800"/>
              <a:t>Constituida por 15 a 20 anillos.</a:t>
            </a:r>
            <a:endParaRPr/>
          </a:p>
          <a:p>
            <a:pPr marL="228600" lvl="0" indent="-228600" algn="just" rtl="0">
              <a:lnSpc>
                <a:spcPct val="100000"/>
              </a:lnSpc>
              <a:spcBef>
                <a:spcPts val="1000"/>
              </a:spcBef>
              <a:spcAft>
                <a:spcPts val="0"/>
              </a:spcAft>
              <a:buClr>
                <a:srgbClr val="152B48"/>
              </a:buClr>
              <a:buSzPts val="1800"/>
              <a:buChar char="•"/>
            </a:pPr>
            <a:r>
              <a:rPr lang="es-CO" sz="1800"/>
              <a:t>Forma de herradura.</a:t>
            </a:r>
            <a:endParaRPr/>
          </a:p>
          <a:p>
            <a:pPr marL="228600" lvl="0" indent="-228600" algn="just" rtl="0">
              <a:lnSpc>
                <a:spcPct val="100000"/>
              </a:lnSpc>
              <a:spcBef>
                <a:spcPts val="1000"/>
              </a:spcBef>
              <a:spcAft>
                <a:spcPts val="0"/>
              </a:spcAft>
              <a:buClr>
                <a:srgbClr val="152B48"/>
              </a:buClr>
              <a:buSzPts val="1800"/>
              <a:buChar char="•"/>
            </a:pPr>
            <a:r>
              <a:rPr lang="es-CO" sz="1800"/>
              <a:t>Abiertos en su parte posterior 🡪 cierra músculo traqueal.</a:t>
            </a:r>
            <a:endParaRPr/>
          </a:p>
          <a:p>
            <a:pPr marL="228600" lvl="0" indent="-228600" algn="just" rtl="0">
              <a:lnSpc>
                <a:spcPct val="100000"/>
              </a:lnSpc>
              <a:spcBef>
                <a:spcPts val="1000"/>
              </a:spcBef>
              <a:spcAft>
                <a:spcPts val="0"/>
              </a:spcAft>
              <a:buClr>
                <a:srgbClr val="152B48"/>
              </a:buClr>
              <a:buSzPts val="1800"/>
              <a:buChar char="•"/>
            </a:pPr>
            <a:r>
              <a:rPr lang="es-CO" sz="1800"/>
              <a:t>Porciones:</a:t>
            </a:r>
            <a:endParaRPr/>
          </a:p>
          <a:p>
            <a:pPr marL="685800" lvl="1" indent="-228600" algn="just" rtl="0">
              <a:lnSpc>
                <a:spcPct val="100000"/>
              </a:lnSpc>
              <a:spcBef>
                <a:spcPts val="500"/>
              </a:spcBef>
              <a:spcAft>
                <a:spcPts val="0"/>
              </a:spcAft>
              <a:buClr>
                <a:srgbClr val="152B48"/>
              </a:buClr>
              <a:buSzPts val="1600"/>
              <a:buFont typeface="Noto Sans Symbols"/>
              <a:buChar char="▪"/>
            </a:pPr>
            <a:r>
              <a:rPr lang="es-CO" sz="1600" b="1"/>
              <a:t>Superior: </a:t>
            </a:r>
            <a:endParaRPr/>
          </a:p>
          <a:p>
            <a:pPr marL="1143000" lvl="2" indent="-228600" algn="just" rtl="0">
              <a:lnSpc>
                <a:spcPct val="100000"/>
              </a:lnSpc>
              <a:spcBef>
                <a:spcPts val="500"/>
              </a:spcBef>
              <a:spcAft>
                <a:spcPts val="0"/>
              </a:spcAft>
              <a:buClr>
                <a:srgbClr val="152B48"/>
              </a:buClr>
              <a:buSzPts val="1400"/>
              <a:buFont typeface="Courier New"/>
              <a:buChar char="o"/>
            </a:pPr>
            <a:r>
              <a:rPr lang="es-CO" sz="1400">
                <a:latin typeface="Montserrat"/>
                <a:ea typeface="Montserrat"/>
                <a:cs typeface="Montserrat"/>
                <a:sym typeface="Montserrat"/>
              </a:rPr>
              <a:t>S</a:t>
            </a:r>
            <a:r>
              <a:rPr lang="es-CO" sz="1400" b="0" i="0">
                <a:latin typeface="Montserrat"/>
                <a:ea typeface="Montserrat"/>
                <a:cs typeface="Montserrat"/>
                <a:sym typeface="Montserrat"/>
              </a:rPr>
              <a:t>ituada fuera de la cavidad torácica.</a:t>
            </a:r>
            <a:endParaRPr sz="14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600"/>
              <a:buFont typeface="Noto Sans Symbols"/>
              <a:buChar char="▪"/>
            </a:pPr>
            <a:r>
              <a:rPr lang="es-CO" sz="1600" b="1">
                <a:latin typeface="Montserrat"/>
                <a:ea typeface="Montserrat"/>
                <a:cs typeface="Montserrat"/>
                <a:sym typeface="Montserrat"/>
              </a:rPr>
              <a:t>Inferior:</a:t>
            </a:r>
            <a:endParaRPr/>
          </a:p>
          <a:p>
            <a:pPr marL="1143000" lvl="2" indent="-228600" algn="just" rtl="0">
              <a:lnSpc>
                <a:spcPct val="100000"/>
              </a:lnSpc>
              <a:spcBef>
                <a:spcPts val="500"/>
              </a:spcBef>
              <a:spcAft>
                <a:spcPts val="0"/>
              </a:spcAft>
              <a:buClr>
                <a:srgbClr val="152B48"/>
              </a:buClr>
              <a:buSzPts val="1400"/>
              <a:buFont typeface="Courier New"/>
              <a:buChar char="o"/>
            </a:pPr>
            <a:r>
              <a:rPr lang="es-CO" sz="1400">
                <a:latin typeface="Montserrat"/>
                <a:ea typeface="Montserrat"/>
                <a:cs typeface="Montserrat"/>
                <a:sym typeface="Montserrat"/>
              </a:rPr>
              <a:t>S</a:t>
            </a:r>
            <a:r>
              <a:rPr lang="es-CO" sz="1400" b="0" i="0">
                <a:latin typeface="Montserrat"/>
                <a:ea typeface="Montserrat"/>
                <a:cs typeface="Montserrat"/>
                <a:sym typeface="Montserrat"/>
              </a:rPr>
              <a:t>ituada en el interior de la cavidad.</a:t>
            </a:r>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La porción superior de la tráquea se mantiene abierta merced a su fijación al anillo cricoideo</a:t>
            </a:r>
            <a:r>
              <a:rPr lang="es-CO" sz="1800">
                <a:latin typeface="Montserrat"/>
                <a:ea typeface="Montserrat"/>
                <a:cs typeface="Montserrat"/>
                <a:sym typeface="Montserrat"/>
              </a:rPr>
              <a:t>:</a:t>
            </a:r>
            <a:endParaRPr sz="18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600"/>
              <a:buFont typeface="Noto Sans Symbols"/>
              <a:buChar char="▪"/>
            </a:pPr>
            <a:r>
              <a:rPr lang="es-CO" sz="1600" b="0" i="0">
                <a:latin typeface="Montserrat"/>
                <a:ea typeface="Montserrat"/>
                <a:cs typeface="Montserrat"/>
                <a:sym typeface="Montserrat"/>
              </a:rPr>
              <a:t>Sin esta fijación tendería a colapsarse durante la inspiración, al ser la presión intratraqueal menor que la presión atmosférica</a:t>
            </a:r>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La porción inferior de la tráquea se mantiene abierta merced a la presión negativa intrapleural, aunque tiende a colapsarse durante la espiración forzada.</a:t>
            </a:r>
            <a:endParaRPr sz="1800"/>
          </a:p>
        </p:txBody>
      </p:sp>
      <p:pic>
        <p:nvPicPr>
          <p:cNvPr id="119" name="Google Shape;119;p131" descr="Diagrama, Esquemátic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59371" y="292825"/>
            <a:ext cx="2216898" cy="340633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221"/>
          <p:cNvSpPr txBox="1">
            <a:spLocks noGrp="1"/>
          </p:cNvSpPr>
          <p:nvPr>
            <p:ph type="title"/>
          </p:nvPr>
        </p:nvSpPr>
        <p:spPr>
          <a:xfrm>
            <a:off x="515229" y="69573"/>
            <a:ext cx="1116154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Mecanismos para realizar hipoxemia</a:t>
            </a:r>
            <a:endParaRPr/>
          </a:p>
        </p:txBody>
      </p:sp>
      <p:sp>
        <p:nvSpPr>
          <p:cNvPr id="780" name="Google Shape;780;p221"/>
          <p:cNvSpPr txBox="1">
            <a:spLocks noGrp="1"/>
          </p:cNvSpPr>
          <p:nvPr>
            <p:ph type="body" idx="1"/>
          </p:nvPr>
        </p:nvSpPr>
        <p:spPr>
          <a:xfrm>
            <a:off x="5573439" y="2520730"/>
            <a:ext cx="6366854"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t>Hipoventilación.</a:t>
            </a:r>
            <a:endParaRPr/>
          </a:p>
          <a:p>
            <a:pPr marL="228600" lvl="0" indent="-228600" algn="just" rtl="0">
              <a:lnSpc>
                <a:spcPct val="100000"/>
              </a:lnSpc>
              <a:spcBef>
                <a:spcPts val="1000"/>
              </a:spcBef>
              <a:spcAft>
                <a:spcPts val="0"/>
              </a:spcAft>
              <a:buClr>
                <a:srgbClr val="152B48"/>
              </a:buClr>
              <a:buSzPts val="2000"/>
              <a:buChar char="•"/>
            </a:pPr>
            <a:r>
              <a:rPr lang="es-CO"/>
              <a:t>Alteraciones ventilación/perfusión.</a:t>
            </a:r>
            <a:endParaRPr/>
          </a:p>
          <a:p>
            <a:pPr marL="228600" lvl="0" indent="-228600" algn="just" rtl="0">
              <a:lnSpc>
                <a:spcPct val="100000"/>
              </a:lnSpc>
              <a:spcBef>
                <a:spcPts val="1000"/>
              </a:spcBef>
              <a:spcAft>
                <a:spcPts val="0"/>
              </a:spcAft>
              <a:buClr>
                <a:srgbClr val="152B48"/>
              </a:buClr>
              <a:buSzPts val="2000"/>
              <a:buChar char="•"/>
            </a:pPr>
            <a:r>
              <a:rPr lang="es-CO"/>
              <a:t>Cortocircuito Shunt:</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C</a:t>
            </a:r>
            <a:r>
              <a:rPr lang="es-CO" sz="1800" b="0" i="0">
                <a:latin typeface="Montserrat"/>
                <a:ea typeface="Montserrat"/>
                <a:cs typeface="Montserrat"/>
                <a:sym typeface="Montserrat"/>
              </a:rPr>
              <a:t>uando existe paso de sangre a la circulación sistémica sin que sea oxigenada en el pulmón.</a:t>
            </a:r>
            <a:endParaRPr sz="18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No responden a oxígeno.</a:t>
            </a:r>
            <a:endParaRPr/>
          </a:p>
          <a:p>
            <a:pPr marL="228600" lvl="0" indent="-228600" algn="just" rtl="0">
              <a:lnSpc>
                <a:spcPct val="100000"/>
              </a:lnSpc>
              <a:spcBef>
                <a:spcPts val="1000"/>
              </a:spcBef>
              <a:spcAft>
                <a:spcPts val="0"/>
              </a:spcAft>
              <a:buClr>
                <a:srgbClr val="152B48"/>
              </a:buClr>
              <a:buSzPts val="2000"/>
              <a:buChar char="•"/>
            </a:pPr>
            <a:r>
              <a:rPr lang="es-CO"/>
              <a:t>Alteraciones  en la difusión alveolo capilar.</a:t>
            </a:r>
            <a:endParaRPr/>
          </a:p>
        </p:txBody>
      </p:sp>
      <p:pic>
        <p:nvPicPr>
          <p:cNvPr id="781" name="Google Shape;781;p221"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2480" y="1181089"/>
            <a:ext cx="3763708" cy="2679357"/>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222"/>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6000"/>
              <a:buNone/>
            </a:pPr>
            <a:r>
              <a:rPr lang="es-CO"/>
              <a:t>EQUILIBRIO </a:t>
            </a:r>
            <a:br>
              <a:rPr lang="es-CO"/>
            </a:br>
            <a:r>
              <a:rPr lang="es-CO"/>
              <a:t>ÁCIDO-BASE</a:t>
            </a:r>
            <a:endParaRPr/>
          </a:p>
        </p:txBody>
      </p:sp>
      <p:sp>
        <p:nvSpPr>
          <p:cNvPr id="787" name="Google Shape;787;p222"/>
          <p:cNvSpPr txBox="1">
            <a:spLocks noGrp="1"/>
          </p:cNvSpPr>
          <p:nvPr>
            <p:ph type="subTitle" idx="1"/>
          </p:nvPr>
        </p:nvSpPr>
        <p:spPr>
          <a:xfrm>
            <a:off x="4669654" y="3787078"/>
            <a:ext cx="6629400" cy="1655762"/>
          </a:xfrm>
          <a:prstGeom prst="rect">
            <a:avLst/>
          </a:prstGeom>
          <a:noFill/>
          <a:ln>
            <a:noFill/>
          </a:ln>
        </p:spPr>
        <p:txBody>
          <a:bodyPr spcFirstLastPara="1" wrap="square" lIns="91425" tIns="45700" rIns="91425" bIns="45700" anchor="t" anchorCtr="0">
            <a:normAutofit/>
          </a:bodyPr>
          <a:lstStyle/>
          <a:p>
            <a:pPr marL="457200" lvl="0" indent="-355600" algn="ctr" rtl="0">
              <a:lnSpc>
                <a:spcPct val="90000"/>
              </a:lnSpc>
              <a:spcBef>
                <a:spcPts val="1000"/>
              </a:spcBef>
              <a:spcAft>
                <a:spcPts val="0"/>
              </a:spcAft>
              <a:buClr>
                <a:srgbClr val="152B48"/>
              </a:buClr>
              <a:buSzPts val="2400"/>
              <a:buNone/>
            </a:pPr>
            <a:r>
              <a:rPr lang="es-CO"/>
              <a:t>Por: Alejandro Cardona Palacio</a:t>
            </a:r>
            <a:endParaRPr/>
          </a:p>
          <a:p>
            <a:pPr marL="457200" lvl="0" indent="-355600" algn="ctr" rtl="0">
              <a:lnSpc>
                <a:spcPct val="90000"/>
              </a:lnSpc>
              <a:spcBef>
                <a:spcPts val="1000"/>
              </a:spcBef>
              <a:spcAft>
                <a:spcPts val="0"/>
              </a:spcAft>
              <a:buClr>
                <a:srgbClr val="152B48"/>
              </a:buClr>
              <a:buSzPts val="2400"/>
              <a:buNone/>
            </a:pPr>
            <a:r>
              <a:rPr lang="es-CO"/>
              <a:t>Residente de patología UdeA</a:t>
            </a:r>
            <a:endParaRPr/>
          </a:p>
          <a:p>
            <a:pPr marL="457200" lvl="0" indent="-355600" algn="ctr" rtl="0">
              <a:lnSpc>
                <a:spcPct val="90000"/>
              </a:lnSpc>
              <a:spcBef>
                <a:spcPts val="1000"/>
              </a:spcBef>
              <a:spcAft>
                <a:spcPts val="0"/>
              </a:spcAft>
              <a:buClr>
                <a:srgbClr val="152B48"/>
              </a:buClr>
              <a:buSzPts val="2400"/>
              <a:buNone/>
            </a:pPr>
            <a:r>
              <a:rPr lang="es-CO"/>
              <a:t>Médico general UPB</a:t>
            </a:r>
            <a:endParaRPr/>
          </a:p>
          <a:p>
            <a:pPr marL="457200" lvl="0" indent="-355600" algn="ctr" rtl="0">
              <a:lnSpc>
                <a:spcPct val="90000"/>
              </a:lnSpc>
              <a:spcBef>
                <a:spcPts val="1000"/>
              </a:spcBef>
              <a:spcAft>
                <a:spcPts val="0"/>
              </a:spcAft>
              <a:buClr>
                <a:srgbClr val="152B48"/>
              </a:buClr>
              <a:buSzPts val="2400"/>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223"/>
          <p:cNvSpPr txBox="1">
            <a:spLocks noGrp="1"/>
          </p:cNvSpPr>
          <p:nvPr>
            <p:ph type="title"/>
          </p:nvPr>
        </p:nvSpPr>
        <p:spPr>
          <a:xfrm>
            <a:off x="570914" y="27796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Generalidades</a:t>
            </a:r>
            <a:endParaRPr/>
          </a:p>
        </p:txBody>
      </p:sp>
      <p:sp>
        <p:nvSpPr>
          <p:cNvPr id="794" name="Google Shape;794;p223"/>
          <p:cNvSpPr txBox="1">
            <a:spLocks noGrp="1"/>
          </p:cNvSpPr>
          <p:nvPr>
            <p:ph type="body" idx="1"/>
          </p:nvPr>
        </p:nvSpPr>
        <p:spPr>
          <a:xfrm>
            <a:off x="4927158" y="1632834"/>
            <a:ext cx="6761922" cy="4544129"/>
          </a:xfrm>
          <a:prstGeom prst="rect">
            <a:avLst/>
          </a:prstGeom>
          <a:noFill/>
          <a:ln>
            <a:noFill/>
          </a:ln>
        </p:spPr>
        <p:txBody>
          <a:bodyPr spcFirstLastPara="1" wrap="square" lIns="91425" tIns="45700" rIns="91425" bIns="45700" anchor="t" anchorCtr="0">
            <a:normAutofit fontScale="85000" lnSpcReduction="20000"/>
          </a:bodyPr>
          <a:lstStyle/>
          <a:p>
            <a:pPr marL="228600" lvl="0" indent="-218122" algn="just" rtl="0">
              <a:lnSpc>
                <a:spcPct val="110000"/>
              </a:lnSpc>
              <a:spcBef>
                <a:spcPts val="0"/>
              </a:spcBef>
              <a:spcAft>
                <a:spcPts val="0"/>
              </a:spcAft>
              <a:buClr>
                <a:srgbClr val="152B48"/>
              </a:buClr>
              <a:buSzPct val="100000"/>
              <a:buChar char="•"/>
            </a:pPr>
            <a:r>
              <a:rPr lang="es-CO" sz="2200" b="0" i="0">
                <a:latin typeface="Montserrat"/>
                <a:ea typeface="Montserrat"/>
                <a:cs typeface="Montserrat"/>
                <a:sym typeface="Montserrat"/>
              </a:rPr>
              <a:t>Todas las células humanas viven inmersas en un medio acuoso.</a:t>
            </a:r>
            <a:endParaRPr/>
          </a:p>
          <a:p>
            <a:pPr marL="228600" lvl="0" indent="-218122" algn="just" rtl="0">
              <a:lnSpc>
                <a:spcPct val="110000"/>
              </a:lnSpc>
              <a:spcBef>
                <a:spcPts val="1000"/>
              </a:spcBef>
              <a:spcAft>
                <a:spcPts val="0"/>
              </a:spcAft>
              <a:buClr>
                <a:srgbClr val="152B48"/>
              </a:buClr>
              <a:buSzPct val="100000"/>
              <a:buChar char="•"/>
            </a:pPr>
            <a:r>
              <a:rPr lang="es-CO" sz="2200">
                <a:latin typeface="Montserrat"/>
                <a:ea typeface="Montserrat"/>
                <a:cs typeface="Montserrat"/>
                <a:sym typeface="Montserrat"/>
              </a:rPr>
              <a:t>O</a:t>
            </a:r>
            <a:r>
              <a:rPr lang="es-CO" sz="2200" b="0" i="0">
                <a:latin typeface="Montserrat"/>
                <a:ea typeface="Montserrat"/>
                <a:cs typeface="Montserrat"/>
                <a:sym typeface="Montserrat"/>
              </a:rPr>
              <a:t>curren reacciones de transferencia de protones (</a:t>
            </a:r>
            <a:r>
              <a:rPr lang="es-CO" sz="2200" b="0" i="1">
                <a:latin typeface="Montserrat"/>
                <a:ea typeface="Montserrat"/>
                <a:cs typeface="Montserrat"/>
                <a:sym typeface="Montserrat"/>
              </a:rPr>
              <a:t>ácido-base</a:t>
            </a:r>
            <a:r>
              <a:rPr lang="es-CO" sz="2200" b="0" i="0">
                <a:latin typeface="Montserrat"/>
                <a:ea typeface="Montserrat"/>
                <a:cs typeface="Montserrat"/>
                <a:sym typeface="Montserrat"/>
              </a:rPr>
              <a:t>) relacionadas con el metabolismo y la generación de compuestos que, al reaccionar con el agua, producen iones.</a:t>
            </a:r>
            <a:endParaRPr sz="2200"/>
          </a:p>
          <a:p>
            <a:pPr marL="228600" lvl="0" indent="-99377" algn="just" rtl="0">
              <a:lnSpc>
                <a:spcPct val="110000"/>
              </a:lnSpc>
              <a:spcBef>
                <a:spcPts val="1000"/>
              </a:spcBef>
              <a:spcAft>
                <a:spcPts val="0"/>
              </a:spcAft>
              <a:buClr>
                <a:srgbClr val="152B48"/>
              </a:buClr>
              <a:buSzPct val="100000"/>
              <a:buNone/>
            </a:pPr>
            <a:endParaRPr sz="2200"/>
          </a:p>
          <a:p>
            <a:pPr marL="228600" lvl="0" indent="-218122" algn="just" rtl="0">
              <a:lnSpc>
                <a:spcPct val="110000"/>
              </a:lnSpc>
              <a:spcBef>
                <a:spcPts val="1000"/>
              </a:spcBef>
              <a:spcAft>
                <a:spcPts val="0"/>
              </a:spcAft>
              <a:buClr>
                <a:srgbClr val="152B48"/>
              </a:buClr>
              <a:buSzPct val="100000"/>
              <a:buChar char="•"/>
            </a:pPr>
            <a:r>
              <a:rPr lang="es-CO" sz="2200"/>
              <a:t>Mantenimiento de la homeostasis.</a:t>
            </a:r>
            <a:endParaRPr/>
          </a:p>
          <a:p>
            <a:pPr marL="228600" lvl="0" indent="-99377" algn="just" rtl="0">
              <a:lnSpc>
                <a:spcPct val="110000"/>
              </a:lnSpc>
              <a:spcBef>
                <a:spcPts val="1000"/>
              </a:spcBef>
              <a:spcAft>
                <a:spcPts val="0"/>
              </a:spcAft>
              <a:buClr>
                <a:srgbClr val="152B48"/>
              </a:buClr>
              <a:buSzPct val="100000"/>
              <a:buNone/>
            </a:pPr>
            <a:endParaRPr sz="2200"/>
          </a:p>
          <a:p>
            <a:pPr marL="228600" lvl="0" indent="-218122" algn="just" rtl="0">
              <a:lnSpc>
                <a:spcPct val="110000"/>
              </a:lnSpc>
              <a:spcBef>
                <a:spcPts val="1000"/>
              </a:spcBef>
              <a:spcAft>
                <a:spcPts val="0"/>
              </a:spcAft>
              <a:buClr>
                <a:srgbClr val="152B48"/>
              </a:buClr>
              <a:buSzPct val="100000"/>
              <a:buChar char="•"/>
            </a:pPr>
            <a:r>
              <a:rPr lang="es-CO" sz="2200"/>
              <a:t>Requiere la interacción:</a:t>
            </a:r>
            <a:endParaRPr/>
          </a:p>
          <a:p>
            <a:pPr marL="685800" lvl="1" indent="-219583" algn="just" rtl="0">
              <a:lnSpc>
                <a:spcPct val="110000"/>
              </a:lnSpc>
              <a:spcBef>
                <a:spcPts val="500"/>
              </a:spcBef>
              <a:spcAft>
                <a:spcPts val="0"/>
              </a:spcAft>
              <a:buClr>
                <a:srgbClr val="152B48"/>
              </a:buClr>
              <a:buSzPct val="100000"/>
              <a:buFont typeface="Noto Sans Symbols"/>
              <a:buChar char="▪"/>
            </a:pPr>
            <a:r>
              <a:rPr lang="es-CO" sz="1900"/>
              <a:t>Pulmón.</a:t>
            </a:r>
            <a:endParaRPr/>
          </a:p>
          <a:p>
            <a:pPr marL="685800" lvl="1" indent="-219583" algn="just" rtl="0">
              <a:lnSpc>
                <a:spcPct val="110000"/>
              </a:lnSpc>
              <a:spcBef>
                <a:spcPts val="500"/>
              </a:spcBef>
              <a:spcAft>
                <a:spcPts val="0"/>
              </a:spcAft>
              <a:buClr>
                <a:srgbClr val="152B48"/>
              </a:buClr>
              <a:buSzPct val="100000"/>
              <a:buFont typeface="Noto Sans Symbols"/>
              <a:buChar char="▪"/>
            </a:pPr>
            <a:r>
              <a:rPr lang="es-CO" sz="1900"/>
              <a:t>Corazón.</a:t>
            </a:r>
            <a:endParaRPr/>
          </a:p>
          <a:p>
            <a:pPr marL="685800" lvl="1" indent="-219583" algn="just" rtl="0">
              <a:lnSpc>
                <a:spcPct val="110000"/>
              </a:lnSpc>
              <a:spcBef>
                <a:spcPts val="500"/>
              </a:spcBef>
              <a:spcAft>
                <a:spcPts val="0"/>
              </a:spcAft>
              <a:buClr>
                <a:srgbClr val="152B48"/>
              </a:buClr>
              <a:buSzPct val="100000"/>
              <a:buFont typeface="Noto Sans Symbols"/>
              <a:buChar char="▪"/>
            </a:pPr>
            <a:r>
              <a:rPr lang="es-CO" sz="1900"/>
              <a:t>Riñón.</a:t>
            </a:r>
            <a:endParaRPr/>
          </a:p>
          <a:p>
            <a:pPr marL="228600" lvl="0" indent="-111125" algn="just" rtl="0">
              <a:lnSpc>
                <a:spcPct val="110000"/>
              </a:lnSpc>
              <a:spcBef>
                <a:spcPts val="1000"/>
              </a:spcBef>
              <a:spcAft>
                <a:spcPts val="0"/>
              </a:spcAft>
              <a:buClr>
                <a:srgbClr val="152B48"/>
              </a:buClr>
              <a:buSzPct val="100000"/>
              <a:buNone/>
            </a:pPr>
            <a:endParaRPr/>
          </a:p>
        </p:txBody>
      </p:sp>
      <p:pic>
        <p:nvPicPr>
          <p:cNvPr id="795" name="Google Shape;795;p223"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726" y="1782568"/>
            <a:ext cx="3860358" cy="1646432"/>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24"/>
          <p:cNvSpPr txBox="1">
            <a:spLocks noGrp="1"/>
          </p:cNvSpPr>
          <p:nvPr>
            <p:ph type="title"/>
          </p:nvPr>
        </p:nvSpPr>
        <p:spPr>
          <a:xfrm>
            <a:off x="641252" y="2736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Agua</a:t>
            </a:r>
            <a:endParaRPr/>
          </a:p>
        </p:txBody>
      </p:sp>
      <p:sp>
        <p:nvSpPr>
          <p:cNvPr id="801" name="Google Shape;801;p224"/>
          <p:cNvSpPr txBox="1">
            <a:spLocks noGrp="1"/>
          </p:cNvSpPr>
          <p:nvPr>
            <p:ph type="body" idx="1"/>
          </p:nvPr>
        </p:nvSpPr>
        <p:spPr>
          <a:xfrm>
            <a:off x="5236348" y="1839693"/>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2000"/>
              <a:buChar char="•"/>
            </a:pPr>
            <a:r>
              <a:rPr lang="es-CO"/>
              <a:t>Propiedades:</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Anfolito.</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Disociación débilmente.</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Incolora, insabora y inodora.</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pH: 7.</a:t>
            </a:r>
            <a:endParaRPr/>
          </a:p>
          <a:p>
            <a:pPr marL="685800" lvl="1" indent="-101600" algn="l" rtl="0">
              <a:lnSpc>
                <a:spcPct val="100000"/>
              </a:lnSpc>
              <a:spcBef>
                <a:spcPts val="500"/>
              </a:spcBef>
              <a:spcAft>
                <a:spcPts val="0"/>
              </a:spcAft>
              <a:buClr>
                <a:srgbClr val="152B48"/>
              </a:buClr>
              <a:buSzPts val="2000"/>
              <a:buNone/>
            </a:pPr>
            <a:endParaRPr/>
          </a:p>
          <a:p>
            <a:pPr marL="228600" lvl="0" indent="-228600" algn="l" rtl="0">
              <a:lnSpc>
                <a:spcPct val="100000"/>
              </a:lnSpc>
              <a:spcBef>
                <a:spcPts val="1000"/>
              </a:spcBef>
              <a:spcAft>
                <a:spcPts val="0"/>
              </a:spcAft>
              <a:buClr>
                <a:srgbClr val="152B48"/>
              </a:buClr>
              <a:buSzPts val="2000"/>
              <a:buChar char="•"/>
            </a:pPr>
            <a:r>
              <a:rPr lang="es-CO"/>
              <a:t>Ácido: sustancia capaz de donar H+.</a:t>
            </a:r>
            <a:endParaRPr/>
          </a:p>
          <a:p>
            <a:pPr marL="228600" lvl="0" indent="-101600" algn="l" rtl="0">
              <a:lnSpc>
                <a:spcPct val="100000"/>
              </a:lnSpc>
              <a:spcBef>
                <a:spcPts val="1000"/>
              </a:spcBef>
              <a:spcAft>
                <a:spcPts val="0"/>
              </a:spcAft>
              <a:buClr>
                <a:srgbClr val="152B48"/>
              </a:buClr>
              <a:buSzPts val="2000"/>
              <a:buNone/>
            </a:pPr>
            <a:endParaRPr/>
          </a:p>
          <a:p>
            <a:pPr marL="228600" lvl="0" indent="-228600" algn="l" rtl="0">
              <a:lnSpc>
                <a:spcPct val="100000"/>
              </a:lnSpc>
              <a:spcBef>
                <a:spcPts val="1000"/>
              </a:spcBef>
              <a:spcAft>
                <a:spcPts val="0"/>
              </a:spcAft>
              <a:buClr>
                <a:srgbClr val="152B48"/>
              </a:buClr>
              <a:buSzPts val="2000"/>
              <a:buChar char="•"/>
            </a:pPr>
            <a:r>
              <a:rPr lang="es-CO"/>
              <a:t>Base: sustancia capaz de aceptar H+.</a:t>
            </a:r>
            <a:endParaRPr/>
          </a:p>
          <a:p>
            <a:pPr marL="228600" lvl="0" indent="-101600" algn="l" rtl="0">
              <a:lnSpc>
                <a:spcPct val="100000"/>
              </a:lnSpc>
              <a:spcBef>
                <a:spcPts val="1000"/>
              </a:spcBef>
              <a:spcAft>
                <a:spcPts val="0"/>
              </a:spcAft>
              <a:buClr>
                <a:srgbClr val="152B48"/>
              </a:buClr>
              <a:buSzPts val="2000"/>
              <a:buNone/>
            </a:pPr>
            <a:endParaRPr/>
          </a:p>
          <a:p>
            <a:pPr marL="228600" lvl="0" indent="-101600" algn="l" rtl="0">
              <a:lnSpc>
                <a:spcPct val="100000"/>
              </a:lnSpc>
              <a:spcBef>
                <a:spcPts val="1000"/>
              </a:spcBef>
              <a:spcAft>
                <a:spcPts val="0"/>
              </a:spcAft>
              <a:buClr>
                <a:srgbClr val="152B48"/>
              </a:buClr>
              <a:buSzPts val="2000"/>
              <a:buNone/>
            </a:pPr>
            <a:endParaRPr/>
          </a:p>
          <a:p>
            <a:pPr marL="228600" lvl="0" indent="-101600" algn="l" rtl="0">
              <a:lnSpc>
                <a:spcPct val="100000"/>
              </a:lnSpc>
              <a:spcBef>
                <a:spcPts val="1000"/>
              </a:spcBef>
              <a:spcAft>
                <a:spcPts val="0"/>
              </a:spcAft>
              <a:buClr>
                <a:srgbClr val="152B48"/>
              </a:buClr>
              <a:buSzPts val="2000"/>
              <a:buNone/>
            </a:pPr>
            <a:endParaRPr/>
          </a:p>
          <a:p>
            <a:pPr marL="228600" lvl="0" indent="-101600" algn="l" rtl="0">
              <a:lnSpc>
                <a:spcPct val="100000"/>
              </a:lnSpc>
              <a:spcBef>
                <a:spcPts val="1000"/>
              </a:spcBef>
              <a:spcAft>
                <a:spcPts val="0"/>
              </a:spcAft>
              <a:buClr>
                <a:srgbClr val="152B48"/>
              </a:buClr>
              <a:buSzPts val="2000"/>
              <a:buNone/>
            </a:pPr>
            <a:endParaRPr/>
          </a:p>
          <a:p>
            <a:pPr marL="685800" lvl="1" indent="-101600" algn="l" rtl="0">
              <a:lnSpc>
                <a:spcPct val="100000"/>
              </a:lnSpc>
              <a:spcBef>
                <a:spcPts val="500"/>
              </a:spcBef>
              <a:spcAft>
                <a:spcPts val="0"/>
              </a:spcAft>
              <a:buClr>
                <a:srgbClr val="152B48"/>
              </a:buClr>
              <a:buSzPts val="2000"/>
              <a:buNone/>
            </a:pPr>
            <a:endParaRPr/>
          </a:p>
        </p:txBody>
      </p:sp>
      <p:pic>
        <p:nvPicPr>
          <p:cNvPr id="802" name="Google Shape;802;p224" descr="💧El agua: propiedades Físicas y Químicas💥 [Fácil y Rápido] | FÍSICA |  QUÍMICA | - YouTu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5976" y="1599245"/>
            <a:ext cx="3753678" cy="2111444"/>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25"/>
          <p:cNvSpPr txBox="1">
            <a:spLocks noGrp="1"/>
          </p:cNvSpPr>
          <p:nvPr>
            <p:ph type="title"/>
          </p:nvPr>
        </p:nvSpPr>
        <p:spPr>
          <a:xfrm>
            <a:off x="725658"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pH</a:t>
            </a:r>
            <a:endParaRPr/>
          </a:p>
        </p:txBody>
      </p:sp>
      <p:sp>
        <p:nvSpPr>
          <p:cNvPr id="808" name="Google Shape;808;p225"/>
          <p:cNvSpPr txBox="1">
            <a:spLocks noGrp="1"/>
          </p:cNvSpPr>
          <p:nvPr>
            <p:ph type="body" idx="1"/>
          </p:nvPr>
        </p:nvSpPr>
        <p:spPr>
          <a:xfrm>
            <a:off x="5027977" y="1027270"/>
            <a:ext cx="6761922" cy="4803459"/>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2000"/>
              <a:buChar char="•"/>
            </a:pPr>
            <a:r>
              <a:rPr lang="es-CO"/>
              <a:t>El valor de hidrogeniones se expresa en unidades pH.</a:t>
            </a:r>
            <a:endParaRPr/>
          </a:p>
          <a:p>
            <a:pPr marL="228600" lvl="0" indent="-101600" algn="just" rtl="0">
              <a:lnSpc>
                <a:spcPct val="100000"/>
              </a:lnSpc>
              <a:spcBef>
                <a:spcPts val="1000"/>
              </a:spcBef>
              <a:spcAft>
                <a:spcPts val="0"/>
              </a:spcAft>
              <a:buClr>
                <a:srgbClr val="152B48"/>
              </a:buClr>
              <a:buSzPts val="2000"/>
              <a:buNone/>
            </a:pPr>
            <a:endParaRPr/>
          </a:p>
          <a:p>
            <a:pPr marL="228600" lvl="0" indent="-228600" algn="just" rtl="0">
              <a:lnSpc>
                <a:spcPct val="100000"/>
              </a:lnSpc>
              <a:spcBef>
                <a:spcPts val="1000"/>
              </a:spcBef>
              <a:spcAft>
                <a:spcPts val="0"/>
              </a:spcAft>
              <a:buClr>
                <a:srgbClr val="152B48"/>
              </a:buClr>
              <a:buSzPts val="2000"/>
              <a:buChar char="•"/>
            </a:pPr>
            <a:r>
              <a:rPr lang="es-CO"/>
              <a:t>Se calcula con el algoritmo negativo de la concentración de  hidrogeniones:</a:t>
            </a:r>
            <a:endParaRPr/>
          </a:p>
          <a:p>
            <a:pPr marL="685800" lvl="1" indent="-228600" algn="just" rtl="0">
              <a:lnSpc>
                <a:spcPct val="100000"/>
              </a:lnSpc>
              <a:spcBef>
                <a:spcPts val="500"/>
              </a:spcBef>
              <a:spcAft>
                <a:spcPts val="0"/>
              </a:spcAft>
              <a:buClr>
                <a:srgbClr val="152B48"/>
              </a:buClr>
              <a:buSzPts val="2000"/>
              <a:buFont typeface="Noto Sans Symbols"/>
              <a:buChar char="▪"/>
            </a:pPr>
            <a:r>
              <a:rPr lang="es-CO" b="0" i="0">
                <a:latin typeface="Montserrat"/>
                <a:ea typeface="Montserrat"/>
                <a:cs typeface="Montserrat"/>
                <a:sym typeface="Montserrat"/>
              </a:rPr>
              <a:t>pH = −log [H</a:t>
            </a:r>
            <a:r>
              <a:rPr lang="es-CO" b="0" i="0" baseline="30000">
                <a:latin typeface="Montserrat"/>
                <a:ea typeface="Montserrat"/>
                <a:cs typeface="Montserrat"/>
                <a:sym typeface="Montserrat"/>
              </a:rPr>
              <a:t>+</a:t>
            </a:r>
            <a:r>
              <a:rPr lang="es-CO" b="0" i="0">
                <a:latin typeface="Montserrat"/>
                <a:ea typeface="Montserrat"/>
                <a:cs typeface="Montserrat"/>
                <a:sym typeface="Montserrat"/>
              </a:rPr>
              <a:t>].</a:t>
            </a:r>
            <a:endParaRPr/>
          </a:p>
          <a:p>
            <a:pPr marL="228600" lvl="0" indent="-101600" algn="just" rtl="0">
              <a:lnSpc>
                <a:spcPct val="100000"/>
              </a:lnSpc>
              <a:spcBef>
                <a:spcPts val="1000"/>
              </a:spcBef>
              <a:spcAft>
                <a:spcPts val="0"/>
              </a:spcAft>
              <a:buClr>
                <a:srgbClr val="152B48"/>
              </a:buClr>
              <a:buSzPts val="2000"/>
              <a:buNone/>
            </a:pPr>
            <a:endParaRPr/>
          </a:p>
          <a:p>
            <a:pPr marL="228600" lvl="0" indent="-228600" algn="just" rtl="0">
              <a:lnSpc>
                <a:spcPct val="100000"/>
              </a:lnSpc>
              <a:spcBef>
                <a:spcPts val="1000"/>
              </a:spcBef>
              <a:spcAft>
                <a:spcPts val="0"/>
              </a:spcAft>
              <a:buClr>
                <a:srgbClr val="152B48"/>
              </a:buClr>
              <a:buSzPts val="2000"/>
              <a:buChar char="•"/>
            </a:pPr>
            <a:r>
              <a:rPr lang="es-CO"/>
              <a:t>Un valor normal de  H de  40 nEq/l le corresponde un pH de 7,4.</a:t>
            </a:r>
            <a:endParaRPr/>
          </a:p>
          <a:p>
            <a:pPr marL="228600" lvl="0" indent="-101600" algn="just" rtl="0">
              <a:lnSpc>
                <a:spcPct val="100000"/>
              </a:lnSpc>
              <a:spcBef>
                <a:spcPts val="1000"/>
              </a:spcBef>
              <a:spcAft>
                <a:spcPts val="0"/>
              </a:spcAft>
              <a:buClr>
                <a:srgbClr val="152B48"/>
              </a:buClr>
              <a:buSzPts val="2000"/>
              <a:buNone/>
            </a:pPr>
            <a:endParaRPr/>
          </a:p>
          <a:p>
            <a:pPr marL="228600" lvl="0" indent="-228600" algn="just" rtl="0">
              <a:lnSpc>
                <a:spcPct val="100000"/>
              </a:lnSpc>
              <a:spcBef>
                <a:spcPts val="1000"/>
              </a:spcBef>
              <a:spcAft>
                <a:spcPts val="0"/>
              </a:spcAft>
              <a:buClr>
                <a:srgbClr val="152B48"/>
              </a:buClr>
              <a:buSzPts val="2000"/>
              <a:buChar char="•"/>
            </a:pPr>
            <a:r>
              <a:rPr lang="es-CO"/>
              <a:t>PCO2:  35-45 mmHg.</a:t>
            </a:r>
            <a:endParaRPr/>
          </a:p>
          <a:p>
            <a:pPr marL="228600" lvl="0" indent="-101600" algn="just" rtl="0">
              <a:lnSpc>
                <a:spcPct val="100000"/>
              </a:lnSpc>
              <a:spcBef>
                <a:spcPts val="1000"/>
              </a:spcBef>
              <a:spcAft>
                <a:spcPts val="0"/>
              </a:spcAft>
              <a:buClr>
                <a:srgbClr val="152B48"/>
              </a:buClr>
              <a:buSzPts val="2000"/>
              <a:buNone/>
            </a:pPr>
            <a:endParaRPr/>
          </a:p>
          <a:p>
            <a:pPr marL="228600" lvl="0" indent="-228600" algn="just" rtl="0">
              <a:lnSpc>
                <a:spcPct val="100000"/>
              </a:lnSpc>
              <a:spcBef>
                <a:spcPts val="1000"/>
              </a:spcBef>
              <a:spcAft>
                <a:spcPts val="0"/>
              </a:spcAft>
              <a:buClr>
                <a:srgbClr val="152B48"/>
              </a:buClr>
              <a:buSzPts val="2000"/>
              <a:buChar char="•"/>
            </a:pPr>
            <a:r>
              <a:rPr lang="es-CO"/>
              <a:t>HCO3:  22-26 mmHg.</a:t>
            </a:r>
            <a:endParaRPr/>
          </a:p>
        </p:txBody>
      </p:sp>
      <p:pic>
        <p:nvPicPr>
          <p:cNvPr id="809" name="Google Shape;809;p225" descr="Texto&#10;&#10;Descripción generada automáticamente"/>
          <p:cNvPicPr preferRelativeResize="0"/>
          <p:nvPr/>
        </p:nvPicPr>
        <p:blipFill rotWithShape="1">
          <a:blip r:embed="rId3">
            <a:alphaModFix/>
          </a:blip>
          <a:srcRect/>
          <a:stretch/>
        </p:blipFill>
        <p:spPr>
          <a:xfrm>
            <a:off x="1103492" y="1364567"/>
            <a:ext cx="3714519" cy="2422512"/>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26"/>
          <p:cNvSpPr txBox="1">
            <a:spLocks noGrp="1"/>
          </p:cNvSpPr>
          <p:nvPr>
            <p:ph type="title"/>
          </p:nvPr>
        </p:nvSpPr>
        <p:spPr>
          <a:xfrm>
            <a:off x="627185" y="1146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Anhidrasa carbónica</a:t>
            </a:r>
            <a:endParaRPr/>
          </a:p>
        </p:txBody>
      </p:sp>
      <p:sp>
        <p:nvSpPr>
          <p:cNvPr id="815" name="Google Shape;815;p226"/>
          <p:cNvSpPr txBox="1">
            <a:spLocks noGrp="1"/>
          </p:cNvSpPr>
          <p:nvPr>
            <p:ph type="body" idx="1"/>
          </p:nvPr>
        </p:nvSpPr>
        <p:spPr>
          <a:xfrm>
            <a:off x="5323398" y="1867828"/>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2000"/>
              <a:buChar char="•"/>
            </a:pPr>
            <a:r>
              <a:rPr lang="es-CO"/>
              <a:t>CO2 + H2O ----- H2CO3------ H+ + HCO3.</a:t>
            </a:r>
            <a:endParaRPr/>
          </a:p>
          <a:p>
            <a:pPr marL="228600" lvl="0" indent="-101600" algn="l" rtl="0">
              <a:lnSpc>
                <a:spcPct val="100000"/>
              </a:lnSpc>
              <a:spcBef>
                <a:spcPts val="1000"/>
              </a:spcBef>
              <a:spcAft>
                <a:spcPts val="0"/>
              </a:spcAft>
              <a:buClr>
                <a:srgbClr val="152B48"/>
              </a:buClr>
              <a:buSzPts val="2000"/>
              <a:buNone/>
            </a:pPr>
            <a:endParaRPr/>
          </a:p>
          <a:p>
            <a:pPr marL="228600" lvl="0" indent="-228600" algn="l" rtl="0">
              <a:lnSpc>
                <a:spcPct val="100000"/>
              </a:lnSpc>
              <a:spcBef>
                <a:spcPts val="1000"/>
              </a:spcBef>
              <a:spcAft>
                <a:spcPts val="0"/>
              </a:spcAft>
              <a:buClr>
                <a:srgbClr val="152B48"/>
              </a:buClr>
              <a:buSzPts val="2000"/>
              <a:buChar char="•"/>
            </a:pPr>
            <a:r>
              <a:rPr lang="es-CO"/>
              <a:t>Producción de ácidos:</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Fijos:</a:t>
            </a:r>
            <a:endParaRPr/>
          </a:p>
          <a:p>
            <a:pPr marL="1143000" lvl="2" indent="-228600" algn="l" rtl="0">
              <a:lnSpc>
                <a:spcPct val="100000"/>
              </a:lnSpc>
              <a:spcBef>
                <a:spcPts val="500"/>
              </a:spcBef>
              <a:spcAft>
                <a:spcPts val="0"/>
              </a:spcAft>
              <a:buClr>
                <a:srgbClr val="152B48"/>
              </a:buClr>
              <a:buSzPts val="1600"/>
              <a:buFont typeface="Courier New"/>
              <a:buChar char="o"/>
            </a:pPr>
            <a:r>
              <a:rPr lang="es-CO" sz="1600"/>
              <a:t>Metabolismo de aminoácidos.</a:t>
            </a:r>
            <a:endParaRPr/>
          </a:p>
          <a:p>
            <a:pPr marL="1143000" lvl="2" indent="-228600" algn="l" rtl="0">
              <a:lnSpc>
                <a:spcPct val="100000"/>
              </a:lnSpc>
              <a:spcBef>
                <a:spcPts val="500"/>
              </a:spcBef>
              <a:spcAft>
                <a:spcPts val="0"/>
              </a:spcAft>
              <a:buClr>
                <a:srgbClr val="152B48"/>
              </a:buClr>
              <a:buSzPts val="1600"/>
              <a:buFont typeface="Courier New"/>
              <a:buChar char="o"/>
            </a:pPr>
            <a:r>
              <a:rPr lang="es-CO" sz="1600"/>
              <a:t>Hidratos de carbono y lípidos.</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Volátiles: </a:t>
            </a:r>
            <a:endParaRPr/>
          </a:p>
          <a:p>
            <a:pPr marL="1143000" lvl="2" indent="-228600" algn="l" rtl="0">
              <a:lnSpc>
                <a:spcPct val="100000"/>
              </a:lnSpc>
              <a:spcBef>
                <a:spcPts val="500"/>
              </a:spcBef>
              <a:spcAft>
                <a:spcPts val="0"/>
              </a:spcAft>
              <a:buClr>
                <a:srgbClr val="152B48"/>
              </a:buClr>
              <a:buSzPts val="1600"/>
              <a:buFont typeface="Courier New"/>
              <a:buChar char="o"/>
            </a:pPr>
            <a:r>
              <a:rPr lang="es-CO" sz="1600"/>
              <a:t>Ácidos en forma de CO2.</a:t>
            </a:r>
            <a:endParaRPr/>
          </a:p>
        </p:txBody>
      </p:sp>
      <p:pic>
        <p:nvPicPr>
          <p:cNvPr id="816" name="Google Shape;816;p226"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9892" y="1354349"/>
            <a:ext cx="3242500" cy="2518593"/>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227"/>
          <p:cNvSpPr txBox="1">
            <a:spLocks noGrp="1"/>
          </p:cNvSpPr>
          <p:nvPr>
            <p:ph type="title"/>
          </p:nvPr>
        </p:nvSpPr>
        <p:spPr>
          <a:xfrm>
            <a:off x="627184" y="2987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Regulación </a:t>
            </a:r>
            <a:endParaRPr/>
          </a:p>
        </p:txBody>
      </p:sp>
      <p:pic>
        <p:nvPicPr>
          <p:cNvPr id="822" name="Google Shape;822;p227"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29001" y="681036"/>
            <a:ext cx="4837847" cy="3610091"/>
          </a:xfrm>
          <a:prstGeom prst="rect">
            <a:avLst/>
          </a:prstGeom>
          <a:noFill/>
          <a:ln>
            <a:noFill/>
          </a:ln>
        </p:spPr>
      </p:pic>
      <p:grpSp>
        <p:nvGrpSpPr>
          <p:cNvPr id="823" name="Google Shape;823;p227"/>
          <p:cNvGrpSpPr/>
          <p:nvPr/>
        </p:nvGrpSpPr>
        <p:grpSpPr>
          <a:xfrm>
            <a:off x="8422318" y="3355794"/>
            <a:ext cx="3482711" cy="3202625"/>
            <a:chOff x="699622" y="863"/>
            <a:chExt cx="3482711" cy="3202625"/>
          </a:xfrm>
        </p:grpSpPr>
        <p:sp>
          <p:nvSpPr>
            <p:cNvPr id="824" name="Google Shape;824;p227"/>
            <p:cNvSpPr/>
            <p:nvPr/>
          </p:nvSpPr>
          <p:spPr>
            <a:xfrm>
              <a:off x="1744917" y="863"/>
              <a:ext cx="1392120" cy="139212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7"/>
            <p:cNvSpPr txBox="1"/>
            <p:nvPr/>
          </p:nvSpPr>
          <p:spPr>
            <a:xfrm>
              <a:off x="1948788" y="204734"/>
              <a:ext cx="984378" cy="98437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s-CO" sz="1300" b="0" i="0" u="none" strike="noStrike" cap="none">
                  <a:solidFill>
                    <a:schemeClr val="lt1"/>
                  </a:solidFill>
                  <a:latin typeface="Montserrat"/>
                  <a:ea typeface="Montserrat"/>
                  <a:cs typeface="Montserrat"/>
                  <a:sym typeface="Montserrat"/>
                </a:rPr>
                <a:t>Buffer</a:t>
              </a:r>
              <a:endParaRPr/>
            </a:p>
          </p:txBody>
        </p:sp>
        <p:sp>
          <p:nvSpPr>
            <p:cNvPr id="826" name="Google Shape;826;p227"/>
            <p:cNvSpPr/>
            <p:nvPr/>
          </p:nvSpPr>
          <p:spPr>
            <a:xfrm rot="3600000">
              <a:off x="2773292" y="1358182"/>
              <a:ext cx="370189" cy="46984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7"/>
            <p:cNvSpPr txBox="1"/>
            <p:nvPr/>
          </p:nvSpPr>
          <p:spPr>
            <a:xfrm rot="3600000">
              <a:off x="2801056" y="1404061"/>
              <a:ext cx="259132" cy="28190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Montserrat"/>
                <a:ea typeface="Montserrat"/>
                <a:cs typeface="Montserrat"/>
                <a:sym typeface="Montserrat"/>
              </a:endParaRPr>
            </a:p>
          </p:txBody>
        </p:sp>
        <p:sp>
          <p:nvSpPr>
            <p:cNvPr id="828" name="Google Shape;828;p227"/>
            <p:cNvSpPr/>
            <p:nvPr/>
          </p:nvSpPr>
          <p:spPr>
            <a:xfrm>
              <a:off x="2790213" y="1811368"/>
              <a:ext cx="1392120" cy="139212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7"/>
            <p:cNvSpPr txBox="1"/>
            <p:nvPr/>
          </p:nvSpPr>
          <p:spPr>
            <a:xfrm>
              <a:off x="2994084" y="2015239"/>
              <a:ext cx="984378" cy="98437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s-CO" sz="1300" b="0" i="0" u="none" strike="noStrike" cap="none">
                  <a:solidFill>
                    <a:schemeClr val="lt1"/>
                  </a:solidFill>
                  <a:latin typeface="Montserrat"/>
                  <a:ea typeface="Montserrat"/>
                  <a:cs typeface="Montserrat"/>
                  <a:sym typeface="Montserrat"/>
                </a:rPr>
                <a:t>Regulación respiratoria</a:t>
              </a:r>
              <a:endParaRPr/>
            </a:p>
          </p:txBody>
        </p:sp>
        <p:sp>
          <p:nvSpPr>
            <p:cNvPr id="830" name="Google Shape;830;p227"/>
            <p:cNvSpPr/>
            <p:nvPr/>
          </p:nvSpPr>
          <p:spPr>
            <a:xfrm rot="10800000">
              <a:off x="2266360" y="2272507"/>
              <a:ext cx="370189" cy="46984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7"/>
            <p:cNvSpPr txBox="1"/>
            <p:nvPr/>
          </p:nvSpPr>
          <p:spPr>
            <a:xfrm>
              <a:off x="2377417" y="2366475"/>
              <a:ext cx="259132" cy="28190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Montserrat"/>
                <a:ea typeface="Montserrat"/>
                <a:cs typeface="Montserrat"/>
                <a:sym typeface="Montserrat"/>
              </a:endParaRPr>
            </a:p>
          </p:txBody>
        </p:sp>
        <p:sp>
          <p:nvSpPr>
            <p:cNvPr id="832" name="Google Shape;832;p227"/>
            <p:cNvSpPr/>
            <p:nvPr/>
          </p:nvSpPr>
          <p:spPr>
            <a:xfrm>
              <a:off x="699622" y="1811368"/>
              <a:ext cx="1392120" cy="139212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7"/>
            <p:cNvSpPr txBox="1"/>
            <p:nvPr/>
          </p:nvSpPr>
          <p:spPr>
            <a:xfrm>
              <a:off x="903493" y="2015239"/>
              <a:ext cx="984378" cy="984378"/>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s-CO" sz="1300" b="0" i="0" u="none" strike="noStrike" cap="none">
                  <a:solidFill>
                    <a:schemeClr val="lt1"/>
                  </a:solidFill>
                  <a:latin typeface="Montserrat"/>
                  <a:ea typeface="Montserrat"/>
                  <a:cs typeface="Montserrat"/>
                  <a:sym typeface="Montserrat"/>
                </a:rPr>
                <a:t>Regulación renal</a:t>
              </a:r>
              <a:endParaRPr/>
            </a:p>
          </p:txBody>
        </p:sp>
        <p:sp>
          <p:nvSpPr>
            <p:cNvPr id="834" name="Google Shape;834;p227"/>
            <p:cNvSpPr/>
            <p:nvPr/>
          </p:nvSpPr>
          <p:spPr>
            <a:xfrm rot="-3600000">
              <a:off x="1727997" y="1376329"/>
              <a:ext cx="370189" cy="46984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7"/>
            <p:cNvSpPr txBox="1"/>
            <p:nvPr/>
          </p:nvSpPr>
          <p:spPr>
            <a:xfrm rot="-3600000">
              <a:off x="1755761" y="1518386"/>
              <a:ext cx="259132" cy="28190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Montserrat"/>
                <a:ea typeface="Montserrat"/>
                <a:cs typeface="Montserrat"/>
                <a:sym typeface="Montserrat"/>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28"/>
          <p:cNvSpPr txBox="1">
            <a:spLocks noGrp="1"/>
          </p:cNvSpPr>
          <p:nvPr>
            <p:ph type="title"/>
          </p:nvPr>
        </p:nvSpPr>
        <p:spPr>
          <a:xfrm>
            <a:off x="570914"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Amortiguador</a:t>
            </a:r>
            <a:endParaRPr/>
          </a:p>
        </p:txBody>
      </p:sp>
      <p:sp>
        <p:nvSpPr>
          <p:cNvPr id="841" name="Google Shape;841;p228"/>
          <p:cNvSpPr txBox="1">
            <a:spLocks noGrp="1"/>
          </p:cNvSpPr>
          <p:nvPr>
            <p:ph type="body" idx="1"/>
          </p:nvPr>
        </p:nvSpPr>
        <p:spPr>
          <a:xfrm>
            <a:off x="914400" y="1104972"/>
            <a:ext cx="10172114"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2000"/>
              <a:buChar char="•"/>
            </a:pPr>
            <a:r>
              <a:rPr lang="es-CO"/>
              <a:t>Sistema formado por un ácido  débil y una base  conjugada.</a:t>
            </a:r>
            <a:endParaRPr/>
          </a:p>
          <a:p>
            <a:pPr marL="228600" lvl="0" indent="-228600" algn="just" rtl="0">
              <a:lnSpc>
                <a:spcPct val="100000"/>
              </a:lnSpc>
              <a:spcBef>
                <a:spcPts val="1000"/>
              </a:spcBef>
              <a:spcAft>
                <a:spcPts val="0"/>
              </a:spcAft>
              <a:buClr>
                <a:srgbClr val="152B48"/>
              </a:buClr>
              <a:buSzPts val="2000"/>
              <a:buChar char="•"/>
            </a:pPr>
            <a:r>
              <a:rPr lang="es-CO"/>
              <a:t>Un amortiguador disminuye los cambios en PH:</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Bicarbonato: 75%.</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Hemoglobina.</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Fosfato disódico.</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t>Orina.</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t>Controlado por hormona  paratiroides: </a:t>
            </a:r>
            <a:r>
              <a:rPr lang="es-CO" sz="1600" b="0" i="0" u="none" strike="noStrike">
                <a:latin typeface="Montserrat"/>
                <a:ea typeface="Montserrat"/>
                <a:cs typeface="Montserrat"/>
                <a:sym typeface="Montserrat"/>
              </a:rPr>
              <a:t>pH=6.1+log ([HCO−3]/0.03 ⋅ PCO2).</a:t>
            </a:r>
            <a:br>
              <a:rPr lang="es-CO"/>
            </a:br>
            <a:endParaRPr/>
          </a:p>
        </p:txBody>
      </p:sp>
      <p:pic>
        <p:nvPicPr>
          <p:cNvPr id="842" name="Google Shape;842;p228" descr="Gráfico, Histo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47857" y="3773010"/>
            <a:ext cx="2572897" cy="2772346"/>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229"/>
          <p:cNvSpPr txBox="1">
            <a:spLocks noGrp="1"/>
          </p:cNvSpPr>
          <p:nvPr>
            <p:ph type="title"/>
          </p:nvPr>
        </p:nvSpPr>
        <p:spPr>
          <a:xfrm>
            <a:off x="584982"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Equilibrio ácido-base</a:t>
            </a:r>
            <a:endParaRPr/>
          </a:p>
        </p:txBody>
      </p:sp>
      <p:sp>
        <p:nvSpPr>
          <p:cNvPr id="848" name="Google Shape;848;p229"/>
          <p:cNvSpPr txBox="1">
            <a:spLocks noGrp="1"/>
          </p:cNvSpPr>
          <p:nvPr>
            <p:ph type="body" idx="1"/>
          </p:nvPr>
        </p:nvSpPr>
        <p:spPr>
          <a:xfrm>
            <a:off x="5154585" y="1825625"/>
            <a:ext cx="6761922"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152B48"/>
              </a:buClr>
              <a:buSzPts val="2000"/>
              <a:buNone/>
            </a:pPr>
            <a:r>
              <a:rPr lang="es-CO"/>
              <a:t>Amortigua  la  acidez y alcalinidad:</a:t>
            </a:r>
            <a:endParaRPr/>
          </a:p>
          <a:p>
            <a:pPr marL="0" lvl="0" indent="0" algn="l" rtl="0">
              <a:lnSpc>
                <a:spcPct val="100000"/>
              </a:lnSpc>
              <a:spcBef>
                <a:spcPts val="1000"/>
              </a:spcBef>
              <a:spcAft>
                <a:spcPts val="0"/>
              </a:spcAft>
              <a:buClr>
                <a:srgbClr val="152B48"/>
              </a:buClr>
              <a:buSzPts val="2000"/>
              <a:buNone/>
            </a:pPr>
            <a:endParaRPr/>
          </a:p>
          <a:p>
            <a:pPr marL="685800" lvl="1" indent="-228600" algn="l" rtl="0">
              <a:lnSpc>
                <a:spcPct val="100000"/>
              </a:lnSpc>
              <a:spcBef>
                <a:spcPts val="500"/>
              </a:spcBef>
              <a:spcAft>
                <a:spcPts val="0"/>
              </a:spcAft>
              <a:buClr>
                <a:srgbClr val="152B48"/>
              </a:buClr>
              <a:buSzPts val="1800"/>
              <a:buChar char="•"/>
            </a:pPr>
            <a:r>
              <a:rPr lang="es-CO" sz="1800"/>
              <a:t>Eliminando o reteniendo CO2.</a:t>
            </a:r>
            <a:endParaRPr/>
          </a:p>
          <a:p>
            <a:pPr marL="685800" lvl="1" indent="-114300" algn="l" rtl="0">
              <a:lnSpc>
                <a:spcPct val="100000"/>
              </a:lnSpc>
              <a:spcBef>
                <a:spcPts val="500"/>
              </a:spcBef>
              <a:spcAft>
                <a:spcPts val="0"/>
              </a:spcAft>
              <a:buClr>
                <a:srgbClr val="152B48"/>
              </a:buClr>
              <a:buSzPts val="1800"/>
              <a:buNone/>
            </a:pPr>
            <a:endParaRPr sz="1800"/>
          </a:p>
          <a:p>
            <a:pPr marL="685800" lvl="1" indent="-228600" algn="l" rtl="0">
              <a:lnSpc>
                <a:spcPct val="100000"/>
              </a:lnSpc>
              <a:spcBef>
                <a:spcPts val="500"/>
              </a:spcBef>
              <a:spcAft>
                <a:spcPts val="0"/>
              </a:spcAft>
              <a:buClr>
                <a:srgbClr val="152B48"/>
              </a:buClr>
              <a:buSzPts val="1800"/>
              <a:buChar char="•"/>
            </a:pPr>
            <a:r>
              <a:rPr lang="es-CO" sz="1800"/>
              <a:t>Aumentando el ácido carbónico.</a:t>
            </a:r>
            <a:endParaRPr/>
          </a:p>
          <a:p>
            <a:pPr marL="685800" lvl="1" indent="-114300" algn="l" rtl="0">
              <a:lnSpc>
                <a:spcPct val="100000"/>
              </a:lnSpc>
              <a:spcBef>
                <a:spcPts val="500"/>
              </a:spcBef>
              <a:spcAft>
                <a:spcPts val="0"/>
              </a:spcAft>
              <a:buClr>
                <a:srgbClr val="152B48"/>
              </a:buClr>
              <a:buSzPts val="1800"/>
              <a:buNone/>
            </a:pPr>
            <a:endParaRPr sz="1800"/>
          </a:p>
          <a:p>
            <a:pPr marL="685800" lvl="1" indent="-228600" algn="l" rtl="0">
              <a:lnSpc>
                <a:spcPct val="100000"/>
              </a:lnSpc>
              <a:spcBef>
                <a:spcPts val="500"/>
              </a:spcBef>
              <a:spcAft>
                <a:spcPts val="0"/>
              </a:spcAft>
              <a:buClr>
                <a:srgbClr val="152B48"/>
              </a:buClr>
              <a:buSzPts val="1800"/>
              <a:buChar char="•"/>
            </a:pPr>
            <a:r>
              <a:rPr lang="es-CO" sz="1800"/>
              <a:t>Compensación: </a:t>
            </a:r>
            <a:endParaRPr/>
          </a:p>
          <a:p>
            <a:pPr marL="1143000" lvl="2" indent="-228600" algn="l" rtl="0">
              <a:lnSpc>
                <a:spcPct val="100000"/>
              </a:lnSpc>
              <a:spcBef>
                <a:spcPts val="500"/>
              </a:spcBef>
              <a:spcAft>
                <a:spcPts val="0"/>
              </a:spcAft>
              <a:buClr>
                <a:srgbClr val="152B48"/>
              </a:buClr>
              <a:buSzPts val="1600"/>
              <a:buFont typeface="Noto Sans Symbols"/>
              <a:buChar char="▪"/>
            </a:pPr>
            <a:r>
              <a:rPr lang="es-CO" sz="1600" b="1"/>
              <a:t>Acidosis metabólica: </a:t>
            </a:r>
            <a:r>
              <a:rPr lang="es-CO" sz="1600"/>
              <a:t>estimula quimiorreceptores 🡪 hiperventilación 🡪 disminución de pCO2.</a:t>
            </a:r>
            <a:endParaRPr/>
          </a:p>
          <a:p>
            <a:pPr marL="1143000" lvl="2" indent="-228600" algn="l" rtl="0">
              <a:lnSpc>
                <a:spcPct val="100000"/>
              </a:lnSpc>
              <a:spcBef>
                <a:spcPts val="500"/>
              </a:spcBef>
              <a:spcAft>
                <a:spcPts val="0"/>
              </a:spcAft>
              <a:buClr>
                <a:srgbClr val="152B48"/>
              </a:buClr>
              <a:buSzPts val="1600"/>
              <a:buFont typeface="Noto Sans Symbols"/>
              <a:buChar char="▪"/>
            </a:pPr>
            <a:r>
              <a:rPr lang="es-CO" sz="1600" b="1"/>
              <a:t>Alcalosis</a:t>
            </a:r>
            <a:r>
              <a:rPr lang="es-CO" sz="1600"/>
              <a:t>:  anula quimiorreceptores con descenso de la ventilación 🡪 aumento de la pCO2.</a:t>
            </a:r>
            <a:endParaRPr/>
          </a:p>
        </p:txBody>
      </p:sp>
      <p:pic>
        <p:nvPicPr>
          <p:cNvPr id="849" name="Google Shape;849;p229" descr="Imagen que contiene Logotip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9554" y="1507680"/>
            <a:ext cx="3640902" cy="2119212"/>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230"/>
          <p:cNvSpPr txBox="1">
            <a:spLocks noGrp="1"/>
          </p:cNvSpPr>
          <p:nvPr>
            <p:ph type="title"/>
          </p:nvPr>
        </p:nvSpPr>
        <p:spPr>
          <a:xfrm>
            <a:off x="614172" y="13147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Acidosis</a:t>
            </a:r>
            <a:endParaRPr/>
          </a:p>
        </p:txBody>
      </p:sp>
      <p:sp>
        <p:nvSpPr>
          <p:cNvPr id="855" name="Google Shape;855;p230"/>
          <p:cNvSpPr/>
          <p:nvPr/>
        </p:nvSpPr>
        <p:spPr>
          <a:xfrm>
            <a:off x="2586345" y="1596469"/>
            <a:ext cx="2532888" cy="1069848"/>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H2CO3</a:t>
            </a:r>
            <a:endParaRPr/>
          </a:p>
        </p:txBody>
      </p:sp>
      <p:sp>
        <p:nvSpPr>
          <p:cNvPr id="856" name="Google Shape;856;p230"/>
          <p:cNvSpPr/>
          <p:nvPr/>
        </p:nvSpPr>
        <p:spPr>
          <a:xfrm>
            <a:off x="9108037" y="1596469"/>
            <a:ext cx="2532888" cy="1069848"/>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CO2 eliminado por el pulmón</a:t>
            </a:r>
            <a:endParaRPr/>
          </a:p>
        </p:txBody>
      </p:sp>
      <p:sp>
        <p:nvSpPr>
          <p:cNvPr id="857" name="Google Shape;857;p230"/>
          <p:cNvSpPr/>
          <p:nvPr/>
        </p:nvSpPr>
        <p:spPr>
          <a:xfrm>
            <a:off x="5798567" y="1596469"/>
            <a:ext cx="2532888" cy="1069848"/>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H20 + CO2</a:t>
            </a:r>
            <a:endParaRPr/>
          </a:p>
        </p:txBody>
      </p:sp>
      <p:sp>
        <p:nvSpPr>
          <p:cNvPr id="858" name="Google Shape;858;p230"/>
          <p:cNvSpPr/>
          <p:nvPr/>
        </p:nvSpPr>
        <p:spPr>
          <a:xfrm>
            <a:off x="4406001" y="3201399"/>
            <a:ext cx="1426464" cy="1325563"/>
          </a:xfrm>
          <a:prstGeom prst="upArrow">
            <a:avLst>
              <a:gd name="adj1" fmla="val 50000"/>
              <a:gd name="adj2" fmla="val 50000"/>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859" name="Google Shape;859;p230"/>
          <p:cNvSpPr/>
          <p:nvPr/>
        </p:nvSpPr>
        <p:spPr>
          <a:xfrm>
            <a:off x="6267092" y="3529949"/>
            <a:ext cx="2246376" cy="997013"/>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Co2</a:t>
            </a:r>
            <a:endParaRPr/>
          </a:p>
        </p:txBody>
      </p:sp>
      <p:sp>
        <p:nvSpPr>
          <p:cNvPr id="860" name="Google Shape;860;p230"/>
          <p:cNvSpPr/>
          <p:nvPr/>
        </p:nvSpPr>
        <p:spPr>
          <a:xfrm>
            <a:off x="8946259" y="3529949"/>
            <a:ext cx="2246376" cy="997013"/>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H2CO3 Menor PH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32"/>
          <p:cNvSpPr txBox="1">
            <a:spLocks noGrp="1"/>
          </p:cNvSpPr>
          <p:nvPr>
            <p:ph type="title"/>
          </p:nvPr>
        </p:nvSpPr>
        <p:spPr>
          <a:xfrm>
            <a:off x="564566" y="2543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br>
              <a:rPr lang="es-CO"/>
            </a:br>
            <a:r>
              <a:rPr lang="es-CO"/>
              <a:t>Ramificación bronquial</a:t>
            </a:r>
            <a:endParaRPr/>
          </a:p>
        </p:txBody>
      </p:sp>
      <p:sp>
        <p:nvSpPr>
          <p:cNvPr id="125" name="Google Shape;125;p132"/>
          <p:cNvSpPr txBox="1">
            <a:spLocks noGrp="1"/>
          </p:cNvSpPr>
          <p:nvPr>
            <p:ph type="body" idx="1"/>
          </p:nvPr>
        </p:nvSpPr>
        <p:spPr>
          <a:xfrm>
            <a:off x="4957638" y="1867828"/>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ramificación de la vía aérea se produce por dicotomía irregular</a:t>
            </a:r>
            <a:r>
              <a:rPr lang="es-CO">
                <a:latin typeface="Montserrat"/>
                <a:ea typeface="Montserrat"/>
                <a:cs typeface="Montserrat"/>
                <a:sym typeface="Montserrat"/>
              </a:rPr>
              <a:t>. E</a:t>
            </a:r>
            <a:r>
              <a:rPr lang="es-CO" b="0" i="0">
                <a:latin typeface="Montserrat"/>
                <a:ea typeface="Montserrat"/>
                <a:cs typeface="Montserrat"/>
                <a:sym typeface="Montserrat"/>
              </a:rPr>
              <a:t>s decir, cada rama se divide en otras dos, que pueden diferir en diámetro o longitud.</a:t>
            </a:r>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Total 23 ramificaciones.</a:t>
            </a:r>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C</a:t>
            </a:r>
            <a:r>
              <a:rPr lang="es-CO" b="0" i="0">
                <a:latin typeface="Montserrat"/>
                <a:ea typeface="Montserrat"/>
                <a:cs typeface="Montserrat"/>
                <a:sym typeface="Montserrat"/>
              </a:rPr>
              <a:t>ada ramificación constituye una generación de la vía aérea.</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Los dos bronquios principales forman la primera generación, los lobares la segunda, los segmentarios la tercera, y así sucesivamente.</a:t>
            </a:r>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Al inicio de la zona de conducción, las vías aéreas son de tipo cartilaginoso.</a:t>
            </a:r>
            <a:endParaRPr/>
          </a:p>
        </p:txBody>
      </p:sp>
      <p:pic>
        <p:nvPicPr>
          <p:cNvPr id="126" name="Google Shape;126;p132" descr="Gráfico, 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7790" y="1592437"/>
            <a:ext cx="3519753" cy="1953196"/>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231"/>
          <p:cNvSpPr txBox="1">
            <a:spLocks noGrp="1"/>
          </p:cNvSpPr>
          <p:nvPr>
            <p:ph type="title"/>
          </p:nvPr>
        </p:nvSpPr>
        <p:spPr>
          <a:xfrm>
            <a:off x="556845" y="5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br>
              <a:rPr lang="es-CO"/>
            </a:br>
            <a:r>
              <a:rPr lang="es-CO"/>
              <a:t>Aniones y cationes</a:t>
            </a:r>
            <a:endParaRPr/>
          </a:p>
        </p:txBody>
      </p:sp>
      <p:pic>
        <p:nvPicPr>
          <p:cNvPr id="866" name="Google Shape;866;p231" descr="Gráfico, Gráfico en cascada&#10;&#10;Descripción generada automáticamente"/>
          <p:cNvPicPr preferRelativeResize="0"/>
          <p:nvPr/>
        </p:nvPicPr>
        <p:blipFill rotWithShape="1">
          <a:blip r:embed="rId3">
            <a:alphaModFix/>
          </a:blip>
          <a:srcRect/>
          <a:stretch/>
        </p:blipFill>
        <p:spPr>
          <a:xfrm>
            <a:off x="6096000" y="2103436"/>
            <a:ext cx="5543550" cy="4086225"/>
          </a:xfrm>
          <a:prstGeom prst="rect">
            <a:avLst/>
          </a:prstGeom>
          <a:noFill/>
          <a:ln>
            <a:noFill/>
          </a:ln>
        </p:spPr>
      </p:pic>
      <p:sp>
        <p:nvSpPr>
          <p:cNvPr id="867" name="Google Shape;867;p231"/>
          <p:cNvSpPr/>
          <p:nvPr/>
        </p:nvSpPr>
        <p:spPr>
          <a:xfrm>
            <a:off x="713553" y="2103436"/>
            <a:ext cx="2039112" cy="1325563"/>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Anión: ion con carga negativa.</a:t>
            </a:r>
            <a:endParaRPr/>
          </a:p>
        </p:txBody>
      </p:sp>
      <p:sp>
        <p:nvSpPr>
          <p:cNvPr id="868" name="Google Shape;868;p231"/>
          <p:cNvSpPr/>
          <p:nvPr/>
        </p:nvSpPr>
        <p:spPr>
          <a:xfrm>
            <a:off x="3275171" y="2103437"/>
            <a:ext cx="2039112" cy="1325563"/>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Catión: ion con carga positiva.</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232"/>
          <p:cNvSpPr txBox="1">
            <a:spLocks noGrp="1"/>
          </p:cNvSpPr>
          <p:nvPr>
            <p:ph type="title"/>
          </p:nvPr>
        </p:nvSpPr>
        <p:spPr>
          <a:xfrm>
            <a:off x="570914" y="2739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Anión GAP</a:t>
            </a:r>
            <a:endParaRPr/>
          </a:p>
        </p:txBody>
      </p:sp>
      <p:sp>
        <p:nvSpPr>
          <p:cNvPr id="874" name="Google Shape;874;p232"/>
          <p:cNvSpPr txBox="1">
            <a:spLocks noGrp="1"/>
          </p:cNvSpPr>
          <p:nvPr>
            <p:ph type="body" idx="1"/>
          </p:nvPr>
        </p:nvSpPr>
        <p:spPr>
          <a:xfrm>
            <a:off x="1020924" y="1352962"/>
            <a:ext cx="1079593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43536"/>
              </a:buClr>
              <a:buSzPts val="2000"/>
              <a:buChar char="•"/>
            </a:pPr>
            <a:r>
              <a:rPr lang="es-CO" b="0" i="0">
                <a:solidFill>
                  <a:srgbClr val="343536"/>
                </a:solidFill>
                <a:latin typeface="Montserrat"/>
                <a:ea typeface="Montserrat"/>
                <a:cs typeface="Montserrat"/>
                <a:sym typeface="Montserrat"/>
              </a:rPr>
              <a:t>Diferencia entre las cargas de los cationes y de los aniones.</a:t>
            </a:r>
            <a:endParaRPr b="0" i="0" u="none" strike="noStrike">
              <a:solidFill>
                <a:srgbClr val="333333"/>
              </a:solidFill>
              <a:latin typeface="Montserrat"/>
              <a:ea typeface="Montserrat"/>
              <a:cs typeface="Montserrat"/>
              <a:sym typeface="Montserrat"/>
            </a:endParaRPr>
          </a:p>
          <a:p>
            <a:pPr marL="228600" lvl="0" indent="-101600" algn="l" rtl="0">
              <a:lnSpc>
                <a:spcPct val="90000"/>
              </a:lnSpc>
              <a:spcBef>
                <a:spcPts val="1000"/>
              </a:spcBef>
              <a:spcAft>
                <a:spcPts val="0"/>
              </a:spcAft>
              <a:buClr>
                <a:srgbClr val="152B48"/>
              </a:buClr>
              <a:buSzPts val="2000"/>
              <a:buNone/>
            </a:pPr>
            <a:endParaRPr>
              <a:solidFill>
                <a:srgbClr val="333333"/>
              </a:solidFill>
              <a:latin typeface="Montserrat"/>
              <a:ea typeface="Montserrat"/>
              <a:cs typeface="Montserrat"/>
              <a:sym typeface="Montserrat"/>
            </a:endParaRPr>
          </a:p>
          <a:p>
            <a:pPr marL="228600" lvl="0" indent="-228600" algn="l" rtl="0">
              <a:lnSpc>
                <a:spcPct val="90000"/>
              </a:lnSpc>
              <a:spcBef>
                <a:spcPts val="1000"/>
              </a:spcBef>
              <a:spcAft>
                <a:spcPts val="0"/>
              </a:spcAft>
              <a:buClr>
                <a:srgbClr val="333333"/>
              </a:buClr>
              <a:buSzPts val="2000"/>
              <a:buChar char="•"/>
            </a:pPr>
            <a:r>
              <a:rPr lang="es-CO" b="0" i="0" u="none" strike="noStrike">
                <a:solidFill>
                  <a:srgbClr val="333333"/>
                </a:solidFill>
                <a:latin typeface="Montserrat"/>
                <a:ea typeface="Montserrat"/>
                <a:cs typeface="Montserrat"/>
                <a:sym typeface="Montserrat"/>
              </a:rPr>
              <a:t>AG=([Na+]+[K+])−([Cl−]+[HCO−3]).</a:t>
            </a:r>
            <a:endParaRPr/>
          </a:p>
          <a:p>
            <a:pPr marL="0" lvl="0" indent="0" algn="l" rtl="0">
              <a:lnSpc>
                <a:spcPct val="90000"/>
              </a:lnSpc>
              <a:spcBef>
                <a:spcPts val="1000"/>
              </a:spcBef>
              <a:spcAft>
                <a:spcPts val="0"/>
              </a:spcAft>
              <a:buClr>
                <a:srgbClr val="343536"/>
              </a:buClr>
              <a:buSzPts val="2000"/>
              <a:buNone/>
            </a:pPr>
            <a:r>
              <a:rPr lang="es-CO" b="0" i="0">
                <a:solidFill>
                  <a:srgbClr val="343536"/>
                </a:solidFill>
                <a:latin typeface="Montserrat"/>
                <a:ea typeface="Montserrat"/>
                <a:cs typeface="Montserrat"/>
                <a:sym typeface="Montserrat"/>
              </a:rPr>
              <a:t> </a:t>
            </a:r>
            <a:endParaRPr/>
          </a:p>
          <a:p>
            <a:pPr marL="228600" lvl="0" indent="-228600" algn="l" rtl="0">
              <a:lnSpc>
                <a:spcPct val="90000"/>
              </a:lnSpc>
              <a:spcBef>
                <a:spcPts val="1000"/>
              </a:spcBef>
              <a:spcAft>
                <a:spcPts val="0"/>
              </a:spcAft>
              <a:buClr>
                <a:srgbClr val="343536"/>
              </a:buClr>
              <a:buSzPts val="2000"/>
              <a:buChar char="•"/>
            </a:pPr>
            <a:r>
              <a:rPr lang="es-CO" b="0" i="0">
                <a:solidFill>
                  <a:srgbClr val="343536"/>
                </a:solidFill>
                <a:latin typeface="Montserrat"/>
                <a:ea typeface="Montserrat"/>
                <a:cs typeface="Montserrat"/>
                <a:sym typeface="Montserrat"/>
              </a:rPr>
              <a:t>Diferencia entre las cargas de los cationes y de los aniones.</a:t>
            </a:r>
            <a:endParaRPr>
              <a:solidFill>
                <a:srgbClr val="333333"/>
              </a:solidFill>
              <a:latin typeface="Montserrat"/>
              <a:ea typeface="Montserrat"/>
              <a:cs typeface="Montserrat"/>
              <a:sym typeface="Montserrat"/>
            </a:endParaRPr>
          </a:p>
          <a:p>
            <a:pPr marL="228600" lvl="0" indent="-101600" algn="l" rtl="0">
              <a:lnSpc>
                <a:spcPct val="90000"/>
              </a:lnSpc>
              <a:spcBef>
                <a:spcPts val="1000"/>
              </a:spcBef>
              <a:spcAft>
                <a:spcPts val="0"/>
              </a:spcAft>
              <a:buClr>
                <a:srgbClr val="152B48"/>
              </a:buClr>
              <a:buSzPts val="2000"/>
              <a:buNone/>
            </a:pPr>
            <a:endParaRPr b="0" i="0">
              <a:solidFill>
                <a:srgbClr val="343536"/>
              </a:solidFill>
              <a:latin typeface="Montserrat"/>
              <a:ea typeface="Montserrat"/>
              <a:cs typeface="Montserrat"/>
              <a:sym typeface="Montserrat"/>
            </a:endParaRPr>
          </a:p>
          <a:p>
            <a:pPr marL="0" lvl="0" indent="0" algn="l" rtl="0">
              <a:lnSpc>
                <a:spcPct val="90000"/>
              </a:lnSpc>
              <a:spcBef>
                <a:spcPts val="1000"/>
              </a:spcBef>
              <a:spcAft>
                <a:spcPts val="0"/>
              </a:spcAft>
              <a:buClr>
                <a:srgbClr val="152B48"/>
              </a:buClr>
              <a:buSzPts val="2000"/>
              <a:buNone/>
            </a:pPr>
            <a:br>
              <a:rPr lang="es-CO"/>
            </a:br>
            <a:endParaRPr/>
          </a:p>
        </p:txBody>
      </p:sp>
      <p:graphicFrame>
        <p:nvGraphicFramePr>
          <p:cNvPr id="875" name="Google Shape;875;p232"/>
          <p:cNvGraphicFramePr/>
          <p:nvPr/>
        </p:nvGraphicFramePr>
        <p:xfrm>
          <a:off x="8282811" y="4243881"/>
          <a:ext cx="3000000" cy="3000000"/>
        </p:xfrm>
        <a:graphic>
          <a:graphicData uri="http://schemas.openxmlformats.org/drawingml/2006/table">
            <a:tbl>
              <a:tblPr firstRow="1" bandRow="1">
                <a:noFill/>
                <a:tableStyleId>{A0421699-E868-4CCA-8EF5-4176CD3BE825}</a:tableStyleId>
              </a:tblPr>
              <a:tblGrid>
                <a:gridCol w="3710425">
                  <a:extLst>
                    <a:ext uri="{9D8B030D-6E8A-4147-A177-3AD203B41FA5}">
                      <a16:colId xmlns:a16="http://schemas.microsoft.com/office/drawing/2014/main" val="20000"/>
                    </a:ext>
                  </a:extLst>
                </a:gridCol>
              </a:tblGrid>
              <a:tr h="194500">
                <a:tc>
                  <a:txBody>
                    <a:bodyPr/>
                    <a:lstStyle/>
                    <a:p>
                      <a:pPr marL="0" marR="0" lvl="0" indent="0" algn="l" rtl="0">
                        <a:spcBef>
                          <a:spcPts val="0"/>
                        </a:spcBef>
                        <a:spcAft>
                          <a:spcPts val="0"/>
                        </a:spcAft>
                        <a:buNone/>
                      </a:pPr>
                      <a:r>
                        <a:rPr lang="es-CO" sz="1800" u="none" strike="noStrike" cap="none">
                          <a:latin typeface="Montserrat"/>
                          <a:ea typeface="Montserrat"/>
                          <a:cs typeface="Montserrat"/>
                          <a:sym typeface="Montserrat"/>
                        </a:rPr>
                        <a:t>AG  elevado</a:t>
                      </a:r>
                      <a:endParaRPr/>
                    </a:p>
                  </a:txBody>
                  <a:tcPr marL="91450" marR="91450" marT="45725" marB="45725"/>
                </a:tc>
                <a:extLst>
                  <a:ext uri="{0D108BD9-81ED-4DB2-BD59-A6C34878D82A}">
                    <a16:rowId xmlns:a16="http://schemas.microsoft.com/office/drawing/2014/main" val="10000"/>
                  </a:ext>
                </a:extLst>
              </a:tr>
              <a:tr h="265125">
                <a:tc>
                  <a:txBody>
                    <a:bodyPr/>
                    <a:lstStyle/>
                    <a:p>
                      <a:pPr marL="0" marR="0" lvl="0" indent="0" algn="l" rtl="0">
                        <a:spcBef>
                          <a:spcPts val="0"/>
                        </a:spcBef>
                        <a:spcAft>
                          <a:spcPts val="0"/>
                        </a:spcAft>
                        <a:buNone/>
                      </a:pPr>
                      <a:r>
                        <a:rPr lang="es-CO" sz="1800">
                          <a:latin typeface="Montserrat"/>
                          <a:ea typeface="Montserrat"/>
                          <a:cs typeface="Montserrat"/>
                          <a:sym typeface="Montserrat"/>
                        </a:rPr>
                        <a:t>Acidosis láctica.</a:t>
                      </a:r>
                      <a:endParaRPr/>
                    </a:p>
                  </a:txBody>
                  <a:tcPr marL="91450" marR="91450" marT="45725" marB="45725"/>
                </a:tc>
                <a:extLst>
                  <a:ext uri="{0D108BD9-81ED-4DB2-BD59-A6C34878D82A}">
                    <a16:rowId xmlns:a16="http://schemas.microsoft.com/office/drawing/2014/main" val="10001"/>
                  </a:ext>
                </a:extLst>
              </a:tr>
              <a:tr h="265125">
                <a:tc>
                  <a:txBody>
                    <a:bodyPr/>
                    <a:lstStyle/>
                    <a:p>
                      <a:pPr marL="0" marR="0" lvl="0" indent="0" algn="l" rtl="0">
                        <a:spcBef>
                          <a:spcPts val="0"/>
                        </a:spcBef>
                        <a:spcAft>
                          <a:spcPts val="0"/>
                        </a:spcAft>
                        <a:buNone/>
                      </a:pPr>
                      <a:r>
                        <a:rPr lang="es-CO" sz="1800">
                          <a:latin typeface="Montserrat"/>
                          <a:ea typeface="Montserrat"/>
                          <a:cs typeface="Montserrat"/>
                          <a:sym typeface="Montserrat"/>
                        </a:rPr>
                        <a:t>Cetoacidosis diabética.</a:t>
                      </a:r>
                      <a:endParaRPr/>
                    </a:p>
                  </a:txBody>
                  <a:tcPr marL="91450" marR="91450" marT="45725" marB="45725"/>
                </a:tc>
                <a:extLst>
                  <a:ext uri="{0D108BD9-81ED-4DB2-BD59-A6C34878D82A}">
                    <a16:rowId xmlns:a16="http://schemas.microsoft.com/office/drawing/2014/main" val="10002"/>
                  </a:ext>
                </a:extLst>
              </a:tr>
              <a:tr h="265125">
                <a:tc>
                  <a:txBody>
                    <a:bodyPr/>
                    <a:lstStyle/>
                    <a:p>
                      <a:pPr marL="0" marR="0" lvl="0" indent="0" algn="l" rtl="0">
                        <a:spcBef>
                          <a:spcPts val="0"/>
                        </a:spcBef>
                        <a:spcAft>
                          <a:spcPts val="0"/>
                        </a:spcAft>
                        <a:buNone/>
                      </a:pPr>
                      <a:r>
                        <a:rPr lang="es-CO" sz="1800">
                          <a:latin typeface="Montserrat"/>
                          <a:ea typeface="Montserrat"/>
                          <a:cs typeface="Montserrat"/>
                          <a:sym typeface="Montserrat"/>
                        </a:rPr>
                        <a:t>Intoxicación: salicilatos.</a:t>
                      </a:r>
                      <a:endParaRPr/>
                    </a:p>
                  </a:txBody>
                  <a:tcPr marL="91450" marR="91450" marT="45725" marB="45725"/>
                </a:tc>
                <a:extLst>
                  <a:ext uri="{0D108BD9-81ED-4DB2-BD59-A6C34878D82A}">
                    <a16:rowId xmlns:a16="http://schemas.microsoft.com/office/drawing/2014/main" val="10003"/>
                  </a:ext>
                </a:extLst>
              </a:tr>
              <a:tr h="265125">
                <a:tc>
                  <a:txBody>
                    <a:bodyPr/>
                    <a:lstStyle/>
                    <a:p>
                      <a:pPr marL="0" marR="0" lvl="0" indent="0" algn="l" rtl="0">
                        <a:spcBef>
                          <a:spcPts val="0"/>
                        </a:spcBef>
                        <a:spcAft>
                          <a:spcPts val="0"/>
                        </a:spcAft>
                        <a:buNone/>
                      </a:pPr>
                      <a:r>
                        <a:rPr lang="es-CO" sz="1800">
                          <a:latin typeface="Montserrat"/>
                          <a:ea typeface="Montserrat"/>
                          <a:cs typeface="Montserrat"/>
                          <a:sym typeface="Montserrat"/>
                        </a:rPr>
                        <a:t>Rabdomiólisis.</a:t>
                      </a:r>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876" name="Google Shape;876;p232"/>
          <p:cNvGraphicFramePr/>
          <p:nvPr/>
        </p:nvGraphicFramePr>
        <p:xfrm>
          <a:off x="4711857" y="4243881"/>
          <a:ext cx="3000000" cy="3000000"/>
        </p:xfrm>
        <a:graphic>
          <a:graphicData uri="http://schemas.openxmlformats.org/drawingml/2006/table">
            <a:tbl>
              <a:tblPr firstRow="1" bandRow="1">
                <a:noFill/>
                <a:tableStyleId>{A0421699-E868-4CCA-8EF5-4176CD3BE825}</a:tableStyleId>
              </a:tblPr>
              <a:tblGrid>
                <a:gridCol w="3394575">
                  <a:extLst>
                    <a:ext uri="{9D8B030D-6E8A-4147-A177-3AD203B41FA5}">
                      <a16:colId xmlns:a16="http://schemas.microsoft.com/office/drawing/2014/main" val="20000"/>
                    </a:ext>
                  </a:extLst>
                </a:gridCol>
              </a:tblGrid>
              <a:tr h="282275">
                <a:tc>
                  <a:txBody>
                    <a:bodyPr/>
                    <a:lstStyle/>
                    <a:p>
                      <a:pPr marL="0" marR="0" lvl="0" indent="0" algn="l" rtl="0">
                        <a:spcBef>
                          <a:spcPts val="0"/>
                        </a:spcBef>
                        <a:spcAft>
                          <a:spcPts val="0"/>
                        </a:spcAft>
                        <a:buNone/>
                      </a:pPr>
                      <a:r>
                        <a:rPr lang="es-CO" sz="1800">
                          <a:latin typeface="Montserrat"/>
                          <a:ea typeface="Montserrat"/>
                          <a:cs typeface="Montserrat"/>
                          <a:sym typeface="Montserrat"/>
                        </a:rPr>
                        <a:t>Anión GAP normal</a:t>
                      </a:r>
                      <a:endParaRPr/>
                    </a:p>
                  </a:txBody>
                  <a:tcPr marL="91450" marR="91450" marT="45725" marB="45725"/>
                </a:tc>
                <a:extLst>
                  <a:ext uri="{0D108BD9-81ED-4DB2-BD59-A6C34878D82A}">
                    <a16:rowId xmlns:a16="http://schemas.microsoft.com/office/drawing/2014/main" val="10000"/>
                  </a:ext>
                </a:extLst>
              </a:tr>
              <a:tr h="282275">
                <a:tc>
                  <a:txBody>
                    <a:bodyPr/>
                    <a:lstStyle/>
                    <a:p>
                      <a:pPr marL="0" marR="0" lvl="0" indent="0" algn="l" rtl="0">
                        <a:spcBef>
                          <a:spcPts val="0"/>
                        </a:spcBef>
                        <a:spcAft>
                          <a:spcPts val="0"/>
                        </a:spcAft>
                        <a:buNone/>
                      </a:pPr>
                      <a:r>
                        <a:rPr lang="es-CO" sz="1800">
                          <a:latin typeface="Montserrat"/>
                          <a:ea typeface="Montserrat"/>
                          <a:cs typeface="Montserrat"/>
                          <a:sym typeface="Montserrat"/>
                        </a:rPr>
                        <a:t>Pérdida de HCO3.</a:t>
                      </a:r>
                      <a:endParaRPr/>
                    </a:p>
                  </a:txBody>
                  <a:tcPr marL="91450" marR="91450" marT="45725" marB="45725"/>
                </a:tc>
                <a:extLst>
                  <a:ext uri="{0D108BD9-81ED-4DB2-BD59-A6C34878D82A}">
                    <a16:rowId xmlns:a16="http://schemas.microsoft.com/office/drawing/2014/main" val="10001"/>
                  </a:ext>
                </a:extLst>
              </a:tr>
              <a:tr h="282275">
                <a:tc>
                  <a:txBody>
                    <a:bodyPr/>
                    <a:lstStyle/>
                    <a:p>
                      <a:pPr marL="0" marR="0" lvl="0" indent="0" algn="l" rtl="0">
                        <a:spcBef>
                          <a:spcPts val="0"/>
                        </a:spcBef>
                        <a:spcAft>
                          <a:spcPts val="0"/>
                        </a:spcAft>
                        <a:buNone/>
                      </a:pPr>
                      <a:r>
                        <a:rPr lang="es-CO" sz="1800">
                          <a:latin typeface="Montserrat"/>
                          <a:ea typeface="Montserrat"/>
                          <a:cs typeface="Montserrat"/>
                          <a:sym typeface="Montserrat"/>
                        </a:rPr>
                        <a:t>Diarrea.</a:t>
                      </a:r>
                      <a:endParaRPr/>
                    </a:p>
                  </a:txBody>
                  <a:tcPr marL="91450" marR="91450" marT="45725" marB="45725"/>
                </a:tc>
                <a:extLst>
                  <a:ext uri="{0D108BD9-81ED-4DB2-BD59-A6C34878D82A}">
                    <a16:rowId xmlns:a16="http://schemas.microsoft.com/office/drawing/2014/main" val="10002"/>
                  </a:ext>
                </a:extLst>
              </a:tr>
              <a:tr h="282275">
                <a:tc>
                  <a:txBody>
                    <a:bodyPr/>
                    <a:lstStyle/>
                    <a:p>
                      <a:pPr marL="0" marR="0" lvl="0" indent="0" algn="l" rtl="0">
                        <a:spcBef>
                          <a:spcPts val="0"/>
                        </a:spcBef>
                        <a:spcAft>
                          <a:spcPts val="0"/>
                        </a:spcAft>
                        <a:buNone/>
                      </a:pPr>
                      <a:r>
                        <a:rPr lang="es-CO" sz="1800">
                          <a:latin typeface="Montserrat"/>
                          <a:ea typeface="Montserrat"/>
                          <a:cs typeface="Montserrat"/>
                          <a:sym typeface="Montserrat"/>
                        </a:rPr>
                        <a:t>Insuficiencia renal crónica.</a:t>
                      </a:r>
                      <a:endParaRPr/>
                    </a:p>
                  </a:txBody>
                  <a:tcPr marL="91450" marR="91450" marT="45725" marB="45725"/>
                </a:tc>
                <a:extLst>
                  <a:ext uri="{0D108BD9-81ED-4DB2-BD59-A6C34878D82A}">
                    <a16:rowId xmlns:a16="http://schemas.microsoft.com/office/drawing/2014/main" val="10003"/>
                  </a:ext>
                </a:extLst>
              </a:tr>
              <a:tr h="278400">
                <a:tc>
                  <a:txBody>
                    <a:bodyPr/>
                    <a:lstStyle/>
                    <a:p>
                      <a:pPr marL="0" marR="0" lvl="0" indent="0" algn="l" rtl="0">
                        <a:spcBef>
                          <a:spcPts val="0"/>
                        </a:spcBef>
                        <a:spcAft>
                          <a:spcPts val="0"/>
                        </a:spcAft>
                        <a:buNone/>
                      </a:pPr>
                      <a:r>
                        <a:rPr lang="es-CO" sz="1800">
                          <a:latin typeface="Montserrat"/>
                          <a:ea typeface="Montserrat"/>
                          <a:cs typeface="Montserrat"/>
                          <a:sym typeface="Montserrat"/>
                        </a:rPr>
                        <a:t>Hiperaldosteronismo.</a:t>
                      </a:r>
                      <a:endParaRPr sz="18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233"/>
          <p:cNvSpPr txBox="1">
            <a:spLocks noGrp="1"/>
          </p:cNvSpPr>
          <p:nvPr>
            <p:ph type="title"/>
          </p:nvPr>
        </p:nvSpPr>
        <p:spPr>
          <a:xfrm>
            <a:off x="584982" y="3813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Exceso de bases</a:t>
            </a:r>
            <a:endParaRPr/>
          </a:p>
        </p:txBody>
      </p:sp>
      <p:sp>
        <p:nvSpPr>
          <p:cNvPr id="882" name="Google Shape;882;p233"/>
          <p:cNvSpPr txBox="1">
            <a:spLocks noGrp="1"/>
          </p:cNvSpPr>
          <p:nvPr>
            <p:ph type="body" idx="1"/>
          </p:nvPr>
        </p:nvSpPr>
        <p:spPr>
          <a:xfrm>
            <a:off x="5365601" y="1462147"/>
            <a:ext cx="6127704" cy="5014474"/>
          </a:xfrm>
          <a:prstGeom prst="rect">
            <a:avLst/>
          </a:prstGeom>
          <a:noFill/>
          <a:ln>
            <a:noFill/>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Clr>
                <a:srgbClr val="152B48"/>
              </a:buClr>
              <a:buSzPts val="1600"/>
              <a:buChar char="•"/>
            </a:pPr>
            <a:r>
              <a:rPr lang="es-CO" sz="1600" b="0" i="0">
                <a:latin typeface="Montserrat"/>
                <a:ea typeface="Montserrat"/>
                <a:cs typeface="Montserrat"/>
                <a:sym typeface="Montserrat"/>
              </a:rPr>
              <a:t>1950–1959, Astrup, Siggaard-Andersen.</a:t>
            </a:r>
            <a:endParaRPr/>
          </a:p>
          <a:p>
            <a:pPr marL="228600" lvl="0" indent="-127000" algn="just" rtl="0">
              <a:lnSpc>
                <a:spcPct val="110000"/>
              </a:lnSpc>
              <a:spcBef>
                <a:spcPts val="1000"/>
              </a:spcBef>
              <a:spcAft>
                <a:spcPts val="0"/>
              </a:spcAft>
              <a:buClr>
                <a:srgbClr val="152B48"/>
              </a:buClr>
              <a:buSzPts val="1600"/>
              <a:buNone/>
            </a:pPr>
            <a:endParaRPr sz="16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600"/>
              <a:buChar char="•"/>
            </a:pPr>
            <a:r>
              <a:rPr lang="es-CO" sz="1600">
                <a:latin typeface="Montserrat"/>
                <a:ea typeface="Montserrat"/>
                <a:cs typeface="Montserrat"/>
                <a:sym typeface="Montserrat"/>
              </a:rPr>
              <a:t>S</a:t>
            </a:r>
            <a:r>
              <a:rPr lang="es-CO" sz="1600" b="0" i="0">
                <a:latin typeface="Montserrat"/>
                <a:ea typeface="Montserrat"/>
                <a:cs typeface="Montserrat"/>
                <a:sym typeface="Montserrat"/>
              </a:rPr>
              <a:t>e determina empíricamente y representa la cantidad de ácido (BE positivo) o base (BE negativo) fuerte que debe ser añadida a la sangre </a:t>
            </a:r>
            <a:r>
              <a:rPr lang="es-CO" sz="1600" b="0" i="1">
                <a:latin typeface="Montserrat"/>
                <a:ea typeface="Montserrat"/>
                <a:cs typeface="Montserrat"/>
                <a:sym typeface="Montserrat"/>
              </a:rPr>
              <a:t>in vitro</a:t>
            </a:r>
            <a:r>
              <a:rPr lang="es-CO" sz="1600" b="0" i="0">
                <a:latin typeface="Montserrat"/>
                <a:ea typeface="Montserrat"/>
                <a:cs typeface="Montserrat"/>
                <a:sym typeface="Montserrat"/>
              </a:rPr>
              <a:t> para ajustar el pH a 7.4 en condiciones controladas: PCO</a:t>
            </a:r>
            <a:r>
              <a:rPr lang="es-CO" sz="1600" b="0" i="0" baseline="-25000">
                <a:latin typeface="Montserrat"/>
                <a:ea typeface="Montserrat"/>
                <a:cs typeface="Montserrat"/>
                <a:sym typeface="Montserrat"/>
              </a:rPr>
              <a:t>2</a:t>
            </a:r>
            <a:r>
              <a:rPr lang="es-CO" sz="1600" b="0" i="0">
                <a:latin typeface="Montserrat"/>
                <a:ea typeface="Montserrat"/>
                <a:cs typeface="Montserrat"/>
                <a:sym typeface="Montserrat"/>
              </a:rPr>
              <a:t> = 40 mmHg (5.33 kPa), 37 °C y [O</a:t>
            </a:r>
            <a:r>
              <a:rPr lang="es-CO" sz="1600" b="0" i="0" baseline="-25000">
                <a:latin typeface="Montserrat"/>
                <a:ea typeface="Montserrat"/>
                <a:cs typeface="Montserrat"/>
                <a:sym typeface="Montserrat"/>
              </a:rPr>
              <a:t>2</a:t>
            </a:r>
            <a:r>
              <a:rPr lang="es-CO" sz="1600" b="0" i="0">
                <a:latin typeface="Montserrat"/>
                <a:ea typeface="Montserrat"/>
                <a:cs typeface="Montserrat"/>
                <a:sym typeface="Montserrat"/>
              </a:rPr>
              <a:t>] constante.</a:t>
            </a:r>
            <a:endParaRPr sz="1600" b="0" i="0">
              <a:latin typeface="Montserrat"/>
              <a:ea typeface="Montserrat"/>
              <a:cs typeface="Montserrat"/>
              <a:sym typeface="Montserrat"/>
            </a:endParaRPr>
          </a:p>
          <a:p>
            <a:pPr marL="228600" lvl="0" indent="-127000" algn="just" rtl="0">
              <a:lnSpc>
                <a:spcPct val="110000"/>
              </a:lnSpc>
              <a:spcBef>
                <a:spcPts val="1000"/>
              </a:spcBef>
              <a:spcAft>
                <a:spcPts val="0"/>
              </a:spcAft>
              <a:buClr>
                <a:srgbClr val="152B48"/>
              </a:buClr>
              <a:buSzPts val="1600"/>
              <a:buNone/>
            </a:pPr>
            <a:endParaRPr sz="16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600"/>
              <a:buChar char="•"/>
            </a:pPr>
            <a:r>
              <a:rPr lang="es-CO" sz="1600" b="0" i="0">
                <a:latin typeface="Montserrat"/>
                <a:ea typeface="Montserrat"/>
                <a:cs typeface="Montserrat"/>
                <a:sym typeface="Montserrat"/>
              </a:rPr>
              <a:t>BE permite estimar la cuantía del tratamiento necesario para corregir una alteración metabólica del pH.</a:t>
            </a:r>
            <a:endParaRPr sz="1600" b="0" i="0">
              <a:latin typeface="Montserrat"/>
              <a:ea typeface="Montserrat"/>
              <a:cs typeface="Montserrat"/>
              <a:sym typeface="Montserrat"/>
            </a:endParaRPr>
          </a:p>
          <a:p>
            <a:pPr marL="228600" lvl="0" indent="-127000" algn="just" rtl="0">
              <a:lnSpc>
                <a:spcPct val="110000"/>
              </a:lnSpc>
              <a:spcBef>
                <a:spcPts val="1000"/>
              </a:spcBef>
              <a:spcAft>
                <a:spcPts val="0"/>
              </a:spcAft>
              <a:buClr>
                <a:srgbClr val="152B48"/>
              </a:buClr>
              <a:buSzPts val="1600"/>
              <a:buNone/>
            </a:pPr>
            <a:endParaRPr sz="16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600"/>
              <a:buChar char="•"/>
            </a:pPr>
            <a:r>
              <a:rPr lang="es-CO" sz="1600">
                <a:latin typeface="Montserrat"/>
                <a:ea typeface="Montserrat"/>
                <a:cs typeface="Montserrat"/>
                <a:sym typeface="Montserrat"/>
              </a:rPr>
              <a:t>Valor negativo: déficit de bases 🡪 acidosis metabólica.</a:t>
            </a:r>
            <a:endParaRPr/>
          </a:p>
          <a:p>
            <a:pPr marL="228600" lvl="0" indent="-228600" algn="just" rtl="0">
              <a:lnSpc>
                <a:spcPct val="110000"/>
              </a:lnSpc>
              <a:spcBef>
                <a:spcPts val="1000"/>
              </a:spcBef>
              <a:spcAft>
                <a:spcPts val="0"/>
              </a:spcAft>
              <a:buClr>
                <a:srgbClr val="152B48"/>
              </a:buClr>
              <a:buSzPts val="1600"/>
              <a:buChar char="•"/>
            </a:pPr>
            <a:r>
              <a:rPr lang="es-CO" sz="1600">
                <a:latin typeface="Montserrat"/>
                <a:ea typeface="Montserrat"/>
                <a:cs typeface="Montserrat"/>
                <a:sym typeface="Montserrat"/>
              </a:rPr>
              <a:t>Valor positivo:  exceso de bases 🡪 alcalosis metabólica.</a:t>
            </a:r>
            <a:endParaRPr sz="16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34"/>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sz="5400"/>
              <a:t>Ventilación pulmonar</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235"/>
          <p:cNvSpPr txBox="1">
            <a:spLocks noGrp="1"/>
          </p:cNvSpPr>
          <p:nvPr>
            <p:ph type="title"/>
          </p:nvPr>
        </p:nvSpPr>
        <p:spPr>
          <a:xfrm>
            <a:off x="542778"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Generalidades</a:t>
            </a:r>
            <a:endParaRPr/>
          </a:p>
        </p:txBody>
      </p:sp>
      <p:sp>
        <p:nvSpPr>
          <p:cNvPr id="893" name="Google Shape;893;p235"/>
          <p:cNvSpPr txBox="1">
            <a:spLocks noGrp="1"/>
          </p:cNvSpPr>
          <p:nvPr>
            <p:ph type="body" idx="1"/>
          </p:nvPr>
        </p:nvSpPr>
        <p:spPr>
          <a:xfrm>
            <a:off x="5260498" y="1343818"/>
            <a:ext cx="6345348" cy="4819077"/>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10000"/>
              </a:lnSpc>
              <a:spcBef>
                <a:spcPts val="0"/>
              </a:spcBef>
              <a:spcAft>
                <a:spcPts val="0"/>
              </a:spcAft>
              <a:buClr>
                <a:srgbClr val="152B48"/>
              </a:buClr>
              <a:buSzPts val="2000"/>
              <a:buNone/>
            </a:pPr>
            <a:r>
              <a:rPr lang="es-CO" b="0" i="0">
                <a:latin typeface="Montserrat"/>
                <a:ea typeface="Montserrat"/>
                <a:cs typeface="Montserrat"/>
                <a:sym typeface="Montserrat"/>
              </a:rPr>
              <a:t>El objetivo principal de la respiración consiste en mantener valores apropiados de los gases sanguíneos, de forma que pueda cubrir las demandas metabólicas del 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del organismo y eliminar el 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tóxico generado por las células:</a:t>
            </a: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Font typeface="Calibri"/>
              <a:buAutoNum type="arabicPeriod"/>
            </a:pPr>
            <a:r>
              <a:rPr lang="es-CO" b="0" i="0">
                <a:latin typeface="Montserrat"/>
                <a:ea typeface="Montserrat"/>
                <a:cs typeface="Montserrat"/>
                <a:sym typeface="Montserrat"/>
              </a:rPr>
              <a:t>Sensores que captan distintos estímulos.</a:t>
            </a:r>
            <a:endParaRPr/>
          </a:p>
          <a:p>
            <a:pPr marL="228600" lvl="0" indent="-228600" algn="just" rtl="0">
              <a:lnSpc>
                <a:spcPct val="110000"/>
              </a:lnSpc>
              <a:spcBef>
                <a:spcPts val="1000"/>
              </a:spcBef>
              <a:spcAft>
                <a:spcPts val="0"/>
              </a:spcAft>
              <a:buClr>
                <a:srgbClr val="152B48"/>
              </a:buClr>
              <a:buSzPts val="2000"/>
              <a:buFont typeface="Calibri"/>
              <a:buAutoNum type="arabicPeriod"/>
            </a:pPr>
            <a:r>
              <a:rPr lang="es-CO" b="0" i="0">
                <a:latin typeface="Montserrat"/>
                <a:ea typeface="Montserrat"/>
                <a:cs typeface="Montserrat"/>
                <a:sym typeface="Montserrat"/>
              </a:rPr>
              <a:t>Sistema de regulación central, que genera el ritmo respiratorio e integra la información remitida desde los sensores, modificando de manera adecuada los impulsos hacia los músculos respiratorios.</a:t>
            </a:r>
            <a:endParaRPr/>
          </a:p>
          <a:p>
            <a:pPr marL="228600" lvl="0" indent="-228600" algn="just" rtl="0">
              <a:lnSpc>
                <a:spcPct val="110000"/>
              </a:lnSpc>
              <a:spcBef>
                <a:spcPts val="1000"/>
              </a:spcBef>
              <a:spcAft>
                <a:spcPts val="0"/>
              </a:spcAft>
              <a:buClr>
                <a:srgbClr val="152B48"/>
              </a:buClr>
              <a:buSzPts val="2000"/>
              <a:buFont typeface="Calibri"/>
              <a:buAutoNum type="arabicPeriod"/>
            </a:pPr>
            <a:r>
              <a:rPr lang="es-CO" b="0" i="0">
                <a:latin typeface="Montserrat"/>
                <a:ea typeface="Montserrat"/>
                <a:cs typeface="Montserrat"/>
                <a:sym typeface="Montserrat"/>
              </a:rPr>
              <a:t>Músculos respiratorios, que dan lugar a la ventilación.</a:t>
            </a:r>
            <a:endParaRPr/>
          </a:p>
          <a:p>
            <a:pPr marL="228600" lvl="0" indent="-101600" algn="just" rtl="0">
              <a:lnSpc>
                <a:spcPct val="110000"/>
              </a:lnSpc>
              <a:spcBef>
                <a:spcPts val="1000"/>
              </a:spcBef>
              <a:spcAft>
                <a:spcPts val="0"/>
              </a:spcAft>
              <a:buClr>
                <a:srgbClr val="152B48"/>
              </a:buClr>
              <a:buSzPts val="2000"/>
              <a:buNone/>
            </a:pPr>
            <a:endParaRPr/>
          </a:p>
        </p:txBody>
      </p:sp>
      <p:pic>
        <p:nvPicPr>
          <p:cNvPr id="894" name="Google Shape;894;p235"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3622" y="1220078"/>
            <a:ext cx="3054765" cy="2651407"/>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236"/>
          <p:cNvSpPr txBox="1">
            <a:spLocks noGrp="1"/>
          </p:cNvSpPr>
          <p:nvPr>
            <p:ph type="title"/>
          </p:nvPr>
        </p:nvSpPr>
        <p:spPr>
          <a:xfrm>
            <a:off x="669388"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Cuerpos carotídeos</a:t>
            </a:r>
            <a:endParaRPr/>
          </a:p>
        </p:txBody>
      </p:sp>
      <p:sp>
        <p:nvSpPr>
          <p:cNvPr id="900" name="Google Shape;900;p236"/>
          <p:cNvSpPr txBox="1">
            <a:spLocks noGrp="1"/>
          </p:cNvSpPr>
          <p:nvPr>
            <p:ph type="body" idx="1"/>
          </p:nvPr>
        </p:nvSpPr>
        <p:spPr>
          <a:xfrm>
            <a:off x="5140518" y="1793148"/>
            <a:ext cx="6761922" cy="488273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110000"/>
              </a:lnSpc>
              <a:spcBef>
                <a:spcPts val="0"/>
              </a:spcBef>
              <a:spcAft>
                <a:spcPts val="0"/>
              </a:spcAft>
              <a:buClr>
                <a:srgbClr val="152B48"/>
              </a:buClr>
              <a:buSzPct val="100000"/>
              <a:buChar char="•"/>
            </a:pPr>
            <a:r>
              <a:rPr lang="es-CO">
                <a:latin typeface="Montserrat"/>
                <a:ea typeface="Montserrat"/>
                <a:cs typeface="Montserrat"/>
                <a:sym typeface="Montserrat"/>
              </a:rPr>
              <a:t>L</a:t>
            </a:r>
            <a:r>
              <a:rPr lang="es-CO" b="0" i="0">
                <a:latin typeface="Montserrat"/>
                <a:ea typeface="Montserrat"/>
                <a:cs typeface="Montserrat"/>
                <a:sym typeface="Montserrat"/>
              </a:rPr>
              <a:t>ocalizados bilateralmente en el cuello, en la unión entre la arteria carótida interna y la externa.</a:t>
            </a:r>
            <a:endParaRPr/>
          </a:p>
          <a:p>
            <a:pPr marL="228600" lvl="0" indent="-111125"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b="0" i="0">
                <a:latin typeface="Montserrat"/>
                <a:ea typeface="Montserrat"/>
                <a:cs typeface="Montserrat"/>
                <a:sym typeface="Montserrat"/>
              </a:rPr>
              <a:t>Los cuerpos carotídeos son estructuras de 11 mm</a:t>
            </a:r>
            <a:r>
              <a:rPr lang="es-CO" b="0" i="0" baseline="30000">
                <a:latin typeface="Montserrat"/>
                <a:ea typeface="Montserrat"/>
                <a:cs typeface="Montserrat"/>
                <a:sym typeface="Montserrat"/>
              </a:rPr>
              <a:t>3</a:t>
            </a:r>
            <a:r>
              <a:rPr lang="es-CO" b="0" i="0">
                <a:latin typeface="Montserrat"/>
                <a:ea typeface="Montserrat"/>
                <a:cs typeface="Montserrat"/>
                <a:sym typeface="Montserrat"/>
              </a:rPr>
              <a:t> y 11 mg de peso cada uno.</a:t>
            </a:r>
            <a:endParaRPr/>
          </a:p>
          <a:p>
            <a:pPr marL="228600" lvl="0" indent="-111125"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a:latin typeface="Montserrat"/>
                <a:ea typeface="Montserrat"/>
                <a:cs typeface="Montserrat"/>
                <a:sym typeface="Montserrat"/>
              </a:rPr>
              <a:t>Células:</a:t>
            </a:r>
            <a:endParaRPr/>
          </a:p>
          <a:p>
            <a:pPr marL="685800" lvl="1" indent="-228600" algn="just" rtl="0">
              <a:lnSpc>
                <a:spcPct val="110000"/>
              </a:lnSpc>
              <a:spcBef>
                <a:spcPts val="500"/>
              </a:spcBef>
              <a:spcAft>
                <a:spcPts val="0"/>
              </a:spcAft>
              <a:buClr>
                <a:srgbClr val="152B48"/>
              </a:buClr>
              <a:buSzPct val="100000"/>
              <a:buFont typeface="Noto Sans Symbols"/>
              <a:buChar char="▪"/>
            </a:pPr>
            <a:r>
              <a:rPr lang="es-CO" sz="1800">
                <a:latin typeface="Montserrat"/>
                <a:ea typeface="Montserrat"/>
                <a:cs typeface="Montserrat"/>
                <a:sym typeface="Montserrat"/>
              </a:rPr>
              <a:t>Tipo I: </a:t>
            </a:r>
            <a:r>
              <a:rPr lang="es-CO" sz="1800" b="0" i="0">
                <a:latin typeface="Montserrat"/>
                <a:ea typeface="Montserrat"/>
                <a:cs typeface="Montserrat"/>
                <a:sym typeface="Montserrat"/>
              </a:rPr>
              <a:t> producción de acetilcolina y dopamina.</a:t>
            </a:r>
            <a:endParaRPr/>
          </a:p>
          <a:p>
            <a:pPr marL="685800" lvl="1" indent="-228600" algn="just" rtl="0">
              <a:lnSpc>
                <a:spcPct val="110000"/>
              </a:lnSpc>
              <a:spcBef>
                <a:spcPts val="500"/>
              </a:spcBef>
              <a:spcAft>
                <a:spcPts val="0"/>
              </a:spcAft>
              <a:buClr>
                <a:srgbClr val="152B48"/>
              </a:buClr>
              <a:buSzPct val="100000"/>
              <a:buFont typeface="Noto Sans Symbols"/>
              <a:buChar char="▪"/>
            </a:pPr>
            <a:r>
              <a:rPr lang="es-CO" sz="1800">
                <a:latin typeface="Montserrat"/>
                <a:ea typeface="Montserrat"/>
                <a:cs typeface="Montserrat"/>
                <a:sym typeface="Montserrat"/>
              </a:rPr>
              <a:t>Tipo II: sostén.</a:t>
            </a:r>
            <a:endParaRPr/>
          </a:p>
          <a:p>
            <a:pPr marL="685800" lvl="1" indent="-111125" algn="just" rtl="0">
              <a:lnSpc>
                <a:spcPct val="110000"/>
              </a:lnSpc>
              <a:spcBef>
                <a:spcPts val="5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b="0" i="0">
                <a:latin typeface="Montserrat"/>
                <a:ea typeface="Montserrat"/>
                <a:cs typeface="Montserrat"/>
                <a:sym typeface="Montserrat"/>
              </a:rPr>
              <a:t>Los cuerpos carotídeos reciben un elevado aporte de sangre arterial (2 L/min/100 mg, unas 20 veces el peso de los propios cuerpos carotídeos en cada minuto).</a:t>
            </a:r>
            <a:endParaRPr/>
          </a:p>
        </p:txBody>
      </p:sp>
      <p:pic>
        <p:nvPicPr>
          <p:cNvPr id="901" name="Google Shape;901;p236"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5528" y="1507680"/>
            <a:ext cx="3566350" cy="1995011"/>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237"/>
          <p:cNvSpPr txBox="1">
            <a:spLocks noGrp="1"/>
          </p:cNvSpPr>
          <p:nvPr>
            <p:ph type="title"/>
          </p:nvPr>
        </p:nvSpPr>
        <p:spPr>
          <a:xfrm>
            <a:off x="641252" y="7346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Fisiología </a:t>
            </a:r>
            <a:endParaRPr/>
          </a:p>
        </p:txBody>
      </p:sp>
      <p:sp>
        <p:nvSpPr>
          <p:cNvPr id="907" name="Google Shape;907;p237"/>
          <p:cNvSpPr txBox="1">
            <a:spLocks noGrp="1"/>
          </p:cNvSpPr>
          <p:nvPr>
            <p:ph type="body" idx="1"/>
          </p:nvPr>
        </p:nvSpPr>
        <p:spPr>
          <a:xfrm>
            <a:off x="885654" y="1253331"/>
            <a:ext cx="10790322"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152B48"/>
              </a:buClr>
              <a:buSzPts val="2000"/>
              <a:buNone/>
            </a:pPr>
            <a:r>
              <a:rPr lang="es-CO" b="0" i="0">
                <a:latin typeface="Montserrat"/>
                <a:ea typeface="Montserrat"/>
                <a:cs typeface="Montserrat"/>
                <a:sym typeface="Montserrat"/>
              </a:rPr>
              <a:t>PaO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es la principal señal captada por los cuerpos carotídeos: </a:t>
            </a:r>
            <a:endParaRPr/>
          </a:p>
          <a:p>
            <a:pPr marL="685800" lvl="1" indent="-228600" algn="just"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L</a:t>
            </a:r>
            <a:r>
              <a:rPr lang="es-CO" sz="1800" b="0" i="0">
                <a:latin typeface="Montserrat"/>
                <a:ea typeface="Montserrat"/>
                <a:cs typeface="Montserrat"/>
                <a:sym typeface="Montserrat"/>
              </a:rPr>
              <a:t>os descensos en la PaO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se conducen mediante reacciones vehiculadas por un grupo de moléculas conocidas como factor inducible por la hipoxia (HIF).</a:t>
            </a:r>
            <a:endParaRPr/>
          </a:p>
          <a:p>
            <a:pPr marL="685800" lvl="1" indent="-228600" algn="just" rtl="0">
              <a:lnSpc>
                <a:spcPct val="90000"/>
              </a:lnSpc>
              <a:spcBef>
                <a:spcPts val="500"/>
              </a:spcBef>
              <a:spcAft>
                <a:spcPts val="0"/>
              </a:spcAft>
              <a:buClr>
                <a:srgbClr val="152B48"/>
              </a:buClr>
              <a:buSzPts val="1800"/>
              <a:buChar char="•"/>
            </a:pPr>
            <a:r>
              <a:rPr lang="es-CO" sz="1800">
                <a:latin typeface="Montserrat"/>
                <a:ea typeface="Montserrat"/>
                <a:cs typeface="Montserrat"/>
                <a:sym typeface="Montserrat"/>
              </a:rPr>
              <a:t>L</a:t>
            </a:r>
            <a:r>
              <a:rPr lang="es-CO" sz="1800" b="0" i="0">
                <a:latin typeface="Montserrat"/>
                <a:ea typeface="Montserrat"/>
                <a:cs typeface="Montserrat"/>
                <a:sym typeface="Montserrat"/>
              </a:rPr>
              <a:t>iberación de neurotransmisores por las células tipo I, que estimulan las terminaciones nerviosas del nervio del seno carotídeo.</a:t>
            </a:r>
            <a:endParaRPr/>
          </a:p>
          <a:p>
            <a:pPr marL="685800" lvl="1" indent="-228600" algn="just" rtl="0">
              <a:lnSpc>
                <a:spcPct val="90000"/>
              </a:lnSpc>
              <a:spcBef>
                <a:spcPts val="500"/>
              </a:spcBef>
              <a:spcAft>
                <a:spcPts val="0"/>
              </a:spcAft>
              <a:buClr>
                <a:srgbClr val="152B48"/>
              </a:buClr>
              <a:buSzPts val="1800"/>
              <a:buChar char="•"/>
            </a:pPr>
            <a:r>
              <a:rPr lang="es-CO" sz="1800" b="0" i="0">
                <a:latin typeface="Montserrat"/>
                <a:ea typeface="Montserrat"/>
                <a:cs typeface="Montserrat"/>
                <a:sym typeface="Montserrat"/>
              </a:rPr>
              <a:t>Este nervio conduce la señal hasta el sistema nervioso central, donde producirá un incremento de la ventilación.</a:t>
            </a:r>
            <a:endParaRPr sz="1800"/>
          </a:p>
        </p:txBody>
      </p:sp>
      <p:pic>
        <p:nvPicPr>
          <p:cNvPr id="908" name="Google Shape;908;p237"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91975" y="3247510"/>
            <a:ext cx="2483220" cy="3399360"/>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238"/>
          <p:cNvSpPr txBox="1">
            <a:spLocks noGrp="1"/>
          </p:cNvSpPr>
          <p:nvPr>
            <p:ph type="title"/>
          </p:nvPr>
        </p:nvSpPr>
        <p:spPr>
          <a:xfrm>
            <a:off x="584981"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Quimiorreceptores centrales</a:t>
            </a:r>
            <a:endParaRPr/>
          </a:p>
        </p:txBody>
      </p:sp>
      <p:sp>
        <p:nvSpPr>
          <p:cNvPr id="915" name="Google Shape;915;p238"/>
          <p:cNvSpPr txBox="1">
            <a:spLocks noGrp="1"/>
          </p:cNvSpPr>
          <p:nvPr>
            <p:ph type="body" idx="1"/>
          </p:nvPr>
        </p:nvSpPr>
        <p:spPr>
          <a:xfrm>
            <a:off x="5394909" y="1611409"/>
            <a:ext cx="6254313"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2000"/>
              <a:buChar char="•"/>
            </a:pPr>
            <a:r>
              <a:rPr lang="es-CO"/>
              <a:t>Ubicación:</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Bulbo.</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Hipotálamo.</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Cerebelo.</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Mesencéfalo.</a:t>
            </a:r>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Estos quimiorreceptores responden a los cambios químicos en la concentración de H</a:t>
            </a:r>
            <a:r>
              <a:rPr lang="es-CO" b="0" i="0" baseline="30000">
                <a:latin typeface="Montserrat"/>
                <a:ea typeface="Montserrat"/>
                <a:cs typeface="Montserrat"/>
                <a:sym typeface="Montserrat"/>
              </a:rPr>
              <a:t>+</a:t>
            </a:r>
            <a:r>
              <a:rPr lang="es-CO" b="0" i="0">
                <a:latin typeface="Montserrat"/>
                <a:ea typeface="Montserrat"/>
                <a:cs typeface="Montserrat"/>
                <a:sym typeface="Montserrat"/>
              </a:rPr>
              <a:t> del líquido extracelular.</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Un aumento en la concentración de H</a:t>
            </a:r>
            <a:r>
              <a:rPr lang="es-CO" b="0" i="0" baseline="30000">
                <a:latin typeface="Montserrat"/>
                <a:ea typeface="Montserrat"/>
                <a:cs typeface="Montserrat"/>
                <a:sym typeface="Montserrat"/>
              </a:rPr>
              <a:t>+</a:t>
            </a:r>
            <a:r>
              <a:rPr lang="es-CO" b="0" i="0">
                <a:latin typeface="Montserrat"/>
                <a:ea typeface="Montserrat"/>
                <a:cs typeface="Montserrat"/>
                <a:sym typeface="Montserrat"/>
              </a:rPr>
              <a:t>, es decir, una disminución del pH o acidosis, incrementará la ventilación.</a:t>
            </a:r>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 barrera hematoencefálica es más permeable al 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que la atraviesa de forma instantánea.</a:t>
            </a:r>
            <a:endParaRPr/>
          </a:p>
        </p:txBody>
      </p:sp>
      <p:pic>
        <p:nvPicPr>
          <p:cNvPr id="916" name="Google Shape;916;p238" descr="Gráfico, Gráfico de líneas&#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8430" y="1476597"/>
            <a:ext cx="3738372" cy="1952403"/>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239"/>
          <p:cNvSpPr txBox="1">
            <a:spLocks noGrp="1"/>
          </p:cNvSpPr>
          <p:nvPr>
            <p:ph type="title"/>
          </p:nvPr>
        </p:nvSpPr>
        <p:spPr>
          <a:xfrm>
            <a:off x="559720" y="1100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Receptores pulmonares</a:t>
            </a:r>
            <a:endParaRPr/>
          </a:p>
        </p:txBody>
      </p:sp>
      <p:sp>
        <p:nvSpPr>
          <p:cNvPr id="922" name="Google Shape;922;p239"/>
          <p:cNvSpPr txBox="1">
            <a:spLocks noGrp="1"/>
          </p:cNvSpPr>
          <p:nvPr>
            <p:ph type="body" idx="1"/>
          </p:nvPr>
        </p:nvSpPr>
        <p:spPr>
          <a:xfrm>
            <a:off x="5022344" y="1713083"/>
            <a:ext cx="6761922"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just" rtl="0">
              <a:lnSpc>
                <a:spcPct val="110000"/>
              </a:lnSpc>
              <a:spcBef>
                <a:spcPts val="0"/>
              </a:spcBef>
              <a:spcAft>
                <a:spcPts val="0"/>
              </a:spcAft>
              <a:buClr>
                <a:srgbClr val="152B48"/>
              </a:buClr>
              <a:buSzPct val="100000"/>
              <a:buChar char="•"/>
            </a:pPr>
            <a:r>
              <a:rPr lang="es-CO" sz="2100" b="1" i="0">
                <a:latin typeface="Montserrat"/>
                <a:ea typeface="Montserrat"/>
                <a:cs typeface="Montserrat"/>
                <a:sym typeface="Montserrat"/>
              </a:rPr>
              <a:t>Receptores de estiramiento o de adaptación lenta:</a:t>
            </a:r>
            <a:endParaRPr/>
          </a:p>
          <a:p>
            <a:pPr marL="685800" lvl="1" indent="-228600" algn="just" rtl="0">
              <a:lnSpc>
                <a:spcPct val="110000"/>
              </a:lnSpc>
              <a:spcBef>
                <a:spcPts val="500"/>
              </a:spcBef>
              <a:spcAft>
                <a:spcPts val="0"/>
              </a:spcAft>
              <a:buClr>
                <a:srgbClr val="152B48"/>
              </a:buClr>
              <a:buSzPct val="100000"/>
              <a:buFont typeface="Noto Sans Symbols"/>
              <a:buChar char="▪"/>
            </a:pPr>
            <a:r>
              <a:rPr lang="es-CO" sz="1900" b="0" i="0">
                <a:latin typeface="Montserrat"/>
                <a:ea typeface="Montserrat"/>
                <a:cs typeface="Montserrat"/>
                <a:sym typeface="Montserrat"/>
              </a:rPr>
              <a:t>Se sitúan entre las fibras musculares lisas de las vías aéreas, especialmente en la tráquea y los bronquios de gran calibre</a:t>
            </a:r>
            <a:endParaRPr sz="1900" b="1">
              <a:latin typeface="Montserrat"/>
              <a:ea typeface="Montserrat"/>
              <a:cs typeface="Montserrat"/>
              <a:sym typeface="Montserrat"/>
            </a:endParaRPr>
          </a:p>
          <a:p>
            <a:pPr marL="685800" lvl="1" indent="-228600" algn="just" rtl="0">
              <a:lnSpc>
                <a:spcPct val="110000"/>
              </a:lnSpc>
              <a:spcBef>
                <a:spcPts val="500"/>
              </a:spcBef>
              <a:spcAft>
                <a:spcPts val="0"/>
              </a:spcAft>
              <a:buClr>
                <a:srgbClr val="152B48"/>
              </a:buClr>
              <a:buSzPct val="100000"/>
              <a:buFont typeface="Noto Sans Symbols"/>
              <a:buChar char="▪"/>
            </a:pPr>
            <a:r>
              <a:rPr lang="es-CO" sz="1900" b="0" i="0">
                <a:latin typeface="Montserrat"/>
                <a:ea typeface="Montserrat"/>
                <a:cs typeface="Montserrat"/>
                <a:sym typeface="Montserrat"/>
              </a:rPr>
              <a:t>Su estimulación por la insuflación pulmonar condiciona el llamado reflejo de Hering-Breuer de insuflación, consistente en el cese de la inspiración.</a:t>
            </a:r>
            <a:endParaRPr sz="1900" b="1" i="0">
              <a:latin typeface="Montserrat"/>
              <a:ea typeface="Montserrat"/>
              <a:cs typeface="Montserrat"/>
              <a:sym typeface="Montserrat"/>
            </a:endParaRPr>
          </a:p>
          <a:p>
            <a:pPr marL="685800" lvl="1" indent="-126047" algn="just" rtl="0">
              <a:lnSpc>
                <a:spcPct val="110000"/>
              </a:lnSpc>
              <a:spcBef>
                <a:spcPts val="500"/>
              </a:spcBef>
              <a:spcAft>
                <a:spcPts val="0"/>
              </a:spcAft>
              <a:buClr>
                <a:srgbClr val="152B48"/>
              </a:buClr>
              <a:buSzPct val="100000"/>
              <a:buNone/>
            </a:pPr>
            <a:endParaRPr sz="1900" b="1">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sz="2100" b="1" i="0">
                <a:latin typeface="Montserrat"/>
                <a:ea typeface="Montserrat"/>
                <a:cs typeface="Montserrat"/>
                <a:sym typeface="Montserrat"/>
              </a:rPr>
              <a:t>Receptores de irritación o de adaptación rápida:</a:t>
            </a:r>
            <a:endParaRPr sz="2100" b="1" i="0">
              <a:latin typeface="Montserrat"/>
              <a:ea typeface="Montserrat"/>
              <a:cs typeface="Montserrat"/>
              <a:sym typeface="Montserrat"/>
            </a:endParaRPr>
          </a:p>
          <a:p>
            <a:pPr marL="685800" lvl="1" indent="-228600" algn="just" rtl="0">
              <a:lnSpc>
                <a:spcPct val="110000"/>
              </a:lnSpc>
              <a:spcBef>
                <a:spcPts val="500"/>
              </a:spcBef>
              <a:spcAft>
                <a:spcPts val="0"/>
              </a:spcAft>
              <a:buClr>
                <a:srgbClr val="152B48"/>
              </a:buClr>
              <a:buSzPct val="100000"/>
              <a:buFont typeface="Noto Sans Symbols"/>
              <a:buChar char="▪"/>
            </a:pPr>
            <a:r>
              <a:rPr lang="es-CO" sz="1900" b="0" i="0">
                <a:latin typeface="Montserrat"/>
                <a:ea typeface="Montserrat"/>
                <a:cs typeface="Montserrat"/>
                <a:sym typeface="Montserrat"/>
              </a:rPr>
              <a:t>Se encuentran constituidos por terminaciones nerviosas libres y están situados, como los receptores de estiramiento, sobre todo en las grandes vías aéreas, en su epitelio y submucosa.</a:t>
            </a:r>
            <a:endParaRPr sz="1900" b="1">
              <a:latin typeface="Montserrat"/>
              <a:ea typeface="Montserrat"/>
              <a:cs typeface="Montserrat"/>
              <a:sym typeface="Montserrat"/>
            </a:endParaRPr>
          </a:p>
          <a:p>
            <a:pPr marL="685800" lvl="1" indent="-228600" algn="just" rtl="0">
              <a:lnSpc>
                <a:spcPct val="110000"/>
              </a:lnSpc>
              <a:spcBef>
                <a:spcPts val="500"/>
              </a:spcBef>
              <a:spcAft>
                <a:spcPts val="0"/>
              </a:spcAft>
              <a:buClr>
                <a:srgbClr val="152B48"/>
              </a:buClr>
              <a:buSzPct val="100000"/>
              <a:buFont typeface="Noto Sans Symbols"/>
              <a:buChar char="▪"/>
            </a:pPr>
            <a:r>
              <a:rPr lang="es-CO" sz="1900"/>
              <a:t>Irritantes químicos.</a:t>
            </a:r>
            <a:endParaRPr/>
          </a:p>
          <a:p>
            <a:pPr marL="685800" lvl="1" indent="-228600" algn="just" rtl="0">
              <a:lnSpc>
                <a:spcPct val="110000"/>
              </a:lnSpc>
              <a:spcBef>
                <a:spcPts val="500"/>
              </a:spcBef>
              <a:spcAft>
                <a:spcPts val="0"/>
              </a:spcAft>
              <a:buClr>
                <a:srgbClr val="152B48"/>
              </a:buClr>
              <a:buSzPct val="100000"/>
              <a:buFont typeface="Noto Sans Symbols"/>
              <a:buChar char="▪"/>
            </a:pPr>
            <a:r>
              <a:rPr lang="es-CO" sz="1900"/>
              <a:t>Broncoconstricción.</a:t>
            </a:r>
            <a:endParaRPr/>
          </a:p>
        </p:txBody>
      </p:sp>
      <p:pic>
        <p:nvPicPr>
          <p:cNvPr id="923" name="Google Shape;923;p239" descr="Sistema de control de la respiración - Wikipedia, la enciclopedia lib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253" y="1264480"/>
            <a:ext cx="1956765" cy="2522598"/>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240"/>
          <p:cNvSpPr txBox="1">
            <a:spLocks noGrp="1"/>
          </p:cNvSpPr>
          <p:nvPr>
            <p:ph type="title"/>
          </p:nvPr>
        </p:nvSpPr>
        <p:spPr>
          <a:xfrm>
            <a:off x="542778" y="1139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Mecanorreceptores</a:t>
            </a:r>
            <a:endParaRPr/>
          </a:p>
        </p:txBody>
      </p:sp>
      <p:sp>
        <p:nvSpPr>
          <p:cNvPr id="929" name="Google Shape;929;p240"/>
          <p:cNvSpPr txBox="1">
            <a:spLocks noGrp="1"/>
          </p:cNvSpPr>
          <p:nvPr>
            <p:ph type="body" idx="1"/>
          </p:nvPr>
        </p:nvSpPr>
        <p:spPr>
          <a:xfrm>
            <a:off x="5144378" y="1710531"/>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Font typeface="Calibri"/>
              <a:buAutoNum type="alphaLcPeriod"/>
            </a:pPr>
            <a:r>
              <a:rPr lang="es-CO" b="1" i="0">
                <a:latin typeface="Montserrat"/>
                <a:ea typeface="Montserrat"/>
                <a:cs typeface="Montserrat"/>
                <a:sym typeface="Montserrat"/>
              </a:rPr>
              <a:t>Husos musculares</a:t>
            </a:r>
            <a:r>
              <a:rPr lang="es-CO" b="1">
                <a:latin typeface="Montserrat"/>
                <a:ea typeface="Montserrat"/>
                <a:cs typeface="Montserrat"/>
                <a:sym typeface="Montserrat"/>
              </a:rPr>
              <a:t>: </a:t>
            </a:r>
            <a:r>
              <a:rPr lang="es-CO">
                <a:latin typeface="Montserrat"/>
                <a:ea typeface="Montserrat"/>
                <a:cs typeface="Montserrat"/>
                <a:sym typeface="Montserrat"/>
              </a:rPr>
              <a:t>r</a:t>
            </a:r>
            <a:r>
              <a:rPr lang="es-CO" b="0" i="0">
                <a:latin typeface="Montserrat"/>
                <a:ea typeface="Montserrat"/>
                <a:cs typeface="Montserrat"/>
                <a:sym typeface="Montserrat"/>
              </a:rPr>
              <a:t>esponden ante los cambios en la longitud del músculo, y son responsables de la contracción muscular que refleja al estiramiento. Son más abundantes en los músculos intercostales que en el diafragma.</a:t>
            </a:r>
            <a:endParaRPr/>
          </a:p>
          <a:p>
            <a:pPr marL="228600" lvl="0" indent="-228600" algn="just" rtl="0">
              <a:lnSpc>
                <a:spcPct val="100000"/>
              </a:lnSpc>
              <a:spcBef>
                <a:spcPts val="1000"/>
              </a:spcBef>
              <a:spcAft>
                <a:spcPts val="0"/>
              </a:spcAft>
              <a:buClr>
                <a:srgbClr val="152B48"/>
              </a:buClr>
              <a:buSzPts val="2000"/>
              <a:buFont typeface="Calibri"/>
              <a:buAutoNum type="alphaLcPeriod"/>
            </a:pPr>
            <a:r>
              <a:rPr lang="es-CO" b="1" i="0">
                <a:latin typeface="Montserrat"/>
                <a:ea typeface="Montserrat"/>
                <a:cs typeface="Montserrat"/>
                <a:sym typeface="Montserrat"/>
              </a:rPr>
              <a:t>Órganos tendinosos de Golgi</a:t>
            </a:r>
            <a:r>
              <a:rPr lang="es-CO" b="1">
                <a:latin typeface="Montserrat"/>
                <a:ea typeface="Montserrat"/>
                <a:cs typeface="Montserrat"/>
                <a:sym typeface="Montserrat"/>
              </a:rPr>
              <a:t>: </a:t>
            </a:r>
            <a:r>
              <a:rPr lang="es-CO">
                <a:latin typeface="Montserrat"/>
                <a:ea typeface="Montserrat"/>
                <a:cs typeface="Montserrat"/>
                <a:sym typeface="Montserrat"/>
              </a:rPr>
              <a:t>s</a:t>
            </a:r>
            <a:r>
              <a:rPr lang="es-CO" b="0" i="0">
                <a:latin typeface="Montserrat"/>
                <a:ea typeface="Montserrat"/>
                <a:cs typeface="Montserrat"/>
                <a:sym typeface="Montserrat"/>
              </a:rPr>
              <a:t>e encuentran en el punto de inserción de las fibras musculares con su tendón. Detectan la fuerza de la contracción muscular ejercida por los músculos de la respiración.</a:t>
            </a:r>
            <a:endParaRPr/>
          </a:p>
          <a:p>
            <a:pPr marL="228600" lvl="0" indent="-228600" algn="just" rtl="0">
              <a:lnSpc>
                <a:spcPct val="100000"/>
              </a:lnSpc>
              <a:spcBef>
                <a:spcPts val="1000"/>
              </a:spcBef>
              <a:spcAft>
                <a:spcPts val="0"/>
              </a:spcAft>
              <a:buClr>
                <a:srgbClr val="152B48"/>
              </a:buClr>
              <a:buSzPts val="2000"/>
              <a:buFont typeface="Calibri"/>
              <a:buAutoNum type="alphaLcPeriod"/>
            </a:pPr>
            <a:r>
              <a:rPr lang="es-CO" b="1" i="0">
                <a:latin typeface="Montserrat"/>
                <a:ea typeface="Montserrat"/>
                <a:cs typeface="Montserrat"/>
                <a:sym typeface="Montserrat"/>
              </a:rPr>
              <a:t>Propioceptores articulares</a:t>
            </a:r>
            <a:r>
              <a:rPr lang="es-CO" b="1">
                <a:latin typeface="Montserrat"/>
                <a:ea typeface="Montserrat"/>
                <a:cs typeface="Montserrat"/>
                <a:sym typeface="Montserrat"/>
              </a:rPr>
              <a:t>: </a:t>
            </a:r>
            <a:r>
              <a:rPr lang="es-CO">
                <a:latin typeface="Montserrat"/>
                <a:ea typeface="Montserrat"/>
                <a:cs typeface="Montserrat"/>
                <a:sym typeface="Montserrat"/>
              </a:rPr>
              <a:t>c</a:t>
            </a:r>
            <a:r>
              <a:rPr lang="es-CO" b="0" i="0">
                <a:latin typeface="Montserrat"/>
                <a:ea typeface="Montserrat"/>
                <a:cs typeface="Montserrat"/>
                <a:sym typeface="Montserrat"/>
              </a:rPr>
              <a:t>aptan los movimientos torácicos inducidos por la respiración.</a:t>
            </a:r>
            <a:endParaRPr/>
          </a:p>
          <a:p>
            <a:pPr marL="228600" lvl="0" indent="-101600" algn="just" rtl="0">
              <a:lnSpc>
                <a:spcPct val="100000"/>
              </a:lnSpc>
              <a:spcBef>
                <a:spcPts val="1000"/>
              </a:spcBef>
              <a:spcAft>
                <a:spcPts val="0"/>
              </a:spcAft>
              <a:buClr>
                <a:srgbClr val="152B48"/>
              </a:buClr>
              <a:buSzPts val="2000"/>
              <a:buNone/>
            </a:pPr>
            <a:endParaRPr/>
          </a:p>
        </p:txBody>
      </p:sp>
      <p:sp>
        <p:nvSpPr>
          <p:cNvPr id="930" name="Google Shape;930;p240" descr="Unidad 2.2 Neuropsicologia Infantil | Instituto Superior d"/>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240" descr="Unidad 2.2 Neuropsicologia Infantil | Instituto Superior d"/>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240" descr="Unidad 2.2 Neuropsicologia Infantil | Instituto Superior d"/>
          <p:cNvSpPr/>
          <p:nvPr/>
        </p:nvSpPr>
        <p:spPr>
          <a:xfrm>
            <a:off x="6248400" y="35814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240" descr="Unidad 2.2 Neuropsicologia Infantil | Instituto Superior d"/>
          <p:cNvSpPr/>
          <p:nvPr/>
        </p:nvSpPr>
        <p:spPr>
          <a:xfrm>
            <a:off x="6400800" y="37338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240" descr="Unidad 2.2 Neuropsicologia Infantil | Instituto Superior d"/>
          <p:cNvSpPr/>
          <p:nvPr/>
        </p:nvSpPr>
        <p:spPr>
          <a:xfrm>
            <a:off x="6553200" y="38862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240" descr="Unidad 2.2 Neuropsicologia Infantil | Instituto Superior d"/>
          <p:cNvSpPr/>
          <p:nvPr/>
        </p:nvSpPr>
        <p:spPr>
          <a:xfrm>
            <a:off x="6705600" y="4038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36" name="Google Shape;936;p240"/>
          <p:cNvPicPr preferRelativeResize="0"/>
          <p:nvPr/>
        </p:nvPicPr>
        <p:blipFill rotWithShape="1">
          <a:blip r:embed="rId3">
            <a:alphaModFix/>
          </a:blip>
          <a:srcRect/>
          <a:stretch/>
        </p:blipFill>
        <p:spPr>
          <a:xfrm>
            <a:off x="1748563" y="1385680"/>
            <a:ext cx="1485900" cy="2105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33"/>
          <p:cNvSpPr txBox="1">
            <a:spLocks noGrp="1"/>
          </p:cNvSpPr>
          <p:nvPr>
            <p:ph type="title"/>
          </p:nvPr>
        </p:nvSpPr>
        <p:spPr>
          <a:xfrm>
            <a:off x="500575"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Bronquios</a:t>
            </a:r>
            <a:endParaRPr/>
          </a:p>
        </p:txBody>
      </p:sp>
      <p:sp>
        <p:nvSpPr>
          <p:cNvPr id="132" name="Google Shape;132;p133"/>
          <p:cNvSpPr txBox="1">
            <a:spLocks noGrp="1"/>
          </p:cNvSpPr>
          <p:nvPr>
            <p:ph type="body" idx="1"/>
          </p:nvPr>
        </p:nvSpPr>
        <p:spPr>
          <a:xfrm>
            <a:off x="4993278" y="1068898"/>
            <a:ext cx="6761922" cy="505054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L</a:t>
            </a:r>
            <a:r>
              <a:rPr lang="es-CO" b="0" i="0">
                <a:latin typeface="Montserrat"/>
                <a:ea typeface="Montserrat"/>
                <a:cs typeface="Montserrat"/>
                <a:sym typeface="Montserrat"/>
              </a:rPr>
              <a:t>os bronquios principales van reduciéndose de tamaño, persistiendo solo algunas placas cartilaginosas, hasta el nivel de los bronquios segmentarios.</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A partir de la </a:t>
            </a:r>
            <a:r>
              <a:rPr lang="es-CO" b="1" i="0">
                <a:latin typeface="Montserrat"/>
                <a:ea typeface="Montserrat"/>
                <a:cs typeface="Montserrat"/>
                <a:sym typeface="Montserrat"/>
              </a:rPr>
              <a:t>10</a:t>
            </a:r>
            <a:r>
              <a:rPr lang="es-CO" b="1" i="0" baseline="30000">
                <a:latin typeface="Montserrat"/>
                <a:ea typeface="Montserrat"/>
                <a:cs typeface="Montserrat"/>
                <a:sym typeface="Montserrat"/>
              </a:rPr>
              <a:t>a</a:t>
            </a:r>
            <a:r>
              <a:rPr lang="es-CO" b="1" i="0">
                <a:latin typeface="Montserrat"/>
                <a:ea typeface="Montserrat"/>
                <a:cs typeface="Montserrat"/>
                <a:sym typeface="Montserrat"/>
              </a:rPr>
              <a:t> generación</a:t>
            </a:r>
            <a:r>
              <a:rPr lang="es-CO" b="0" i="0">
                <a:latin typeface="Montserrat"/>
                <a:ea typeface="Montserrat"/>
                <a:cs typeface="Montserrat"/>
                <a:sym typeface="Montserrat"/>
              </a:rPr>
              <a:t>, las vías aéreas son de tipo no cartilaginoso, y se mantienen abiertas por la tracción que los septos alveolares ejercen sobre las paredes bronquiolares.</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A partir de los bronquiolos terminales, </a:t>
            </a:r>
            <a:r>
              <a:rPr lang="es-CO" b="1" i="0">
                <a:latin typeface="Montserrat"/>
                <a:ea typeface="Montserrat"/>
                <a:cs typeface="Montserrat"/>
                <a:sym typeface="Montserrat"/>
              </a:rPr>
              <a:t>16</a:t>
            </a:r>
            <a:r>
              <a:rPr lang="es-CO" b="1" i="0" baseline="30000">
                <a:latin typeface="Montserrat"/>
                <a:ea typeface="Montserrat"/>
                <a:cs typeface="Montserrat"/>
                <a:sym typeface="Montserrat"/>
              </a:rPr>
              <a:t>a</a:t>
            </a:r>
            <a:r>
              <a:rPr lang="es-CO" b="1" i="0">
                <a:latin typeface="Montserrat"/>
                <a:ea typeface="Montserrat"/>
                <a:cs typeface="Montserrat"/>
                <a:sym typeface="Montserrat"/>
              </a:rPr>
              <a:t> generación, </a:t>
            </a:r>
            <a:r>
              <a:rPr lang="es-CO" b="0" i="0">
                <a:latin typeface="Montserrat"/>
                <a:ea typeface="Montserrat"/>
                <a:cs typeface="Montserrat"/>
                <a:sym typeface="Montserrat"/>
              </a:rPr>
              <a:t>empieza la zona respiratoria, en la que la pared está constituida parcial o totalmente por epitelio alveolar:</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Produce el intercambio pulmonar de gases.</a:t>
            </a:r>
            <a:endParaRPr sz="1800"/>
          </a:p>
        </p:txBody>
      </p:sp>
      <p:pic>
        <p:nvPicPr>
          <p:cNvPr id="133" name="Google Shape;133;p1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01935" y="1068898"/>
            <a:ext cx="2335386" cy="2746316"/>
          </a:xfrm>
          <a:prstGeom prst="rect">
            <a:avLst/>
          </a:prstGeom>
          <a:noFill/>
          <a:ln>
            <a:noFill/>
          </a:ln>
        </p:spPr>
      </p:pic>
      <p:sp>
        <p:nvSpPr>
          <p:cNvPr id="134" name="Google Shape;134;p133"/>
          <p:cNvSpPr/>
          <p:nvPr/>
        </p:nvSpPr>
        <p:spPr>
          <a:xfrm>
            <a:off x="705643" y="1984856"/>
            <a:ext cx="1491225" cy="457200"/>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Sección total de la vía aérea</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241"/>
          <p:cNvSpPr txBox="1">
            <a:spLocks noGrp="1"/>
          </p:cNvSpPr>
          <p:nvPr>
            <p:ph type="title"/>
          </p:nvPr>
        </p:nvSpPr>
        <p:spPr>
          <a:xfrm>
            <a:off x="556846" y="2815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Integración</a:t>
            </a:r>
            <a:endParaRPr/>
          </a:p>
        </p:txBody>
      </p:sp>
      <p:pic>
        <p:nvPicPr>
          <p:cNvPr id="942" name="Google Shape;942;p241" descr="Diagrama&#10;&#10;Descripción generada automáticamente"/>
          <p:cNvPicPr preferRelativeResize="0"/>
          <p:nvPr/>
        </p:nvPicPr>
        <p:blipFill rotWithShape="1">
          <a:blip r:embed="rId3">
            <a:alphaModFix/>
          </a:blip>
          <a:srcRect/>
          <a:stretch/>
        </p:blipFill>
        <p:spPr>
          <a:xfrm>
            <a:off x="5599644" y="709769"/>
            <a:ext cx="5937036" cy="5620802"/>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2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Hormonas</a:t>
            </a:r>
            <a:endParaRPr/>
          </a:p>
        </p:txBody>
      </p:sp>
      <p:sp>
        <p:nvSpPr>
          <p:cNvPr id="948" name="Google Shape;948;p242"/>
          <p:cNvSpPr txBox="1">
            <a:spLocks noGrp="1"/>
          </p:cNvSpPr>
          <p:nvPr>
            <p:ph type="body" idx="1"/>
          </p:nvPr>
        </p:nvSpPr>
        <p:spPr>
          <a:xfrm>
            <a:off x="4943570" y="1479673"/>
            <a:ext cx="6761922" cy="435133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00000"/>
              </a:lnSpc>
              <a:spcBef>
                <a:spcPts val="0"/>
              </a:spcBef>
              <a:spcAft>
                <a:spcPts val="0"/>
              </a:spcAft>
              <a:buClr>
                <a:srgbClr val="152B48"/>
              </a:buClr>
              <a:buSzPts val="2000"/>
              <a:buChar char="•"/>
            </a:pPr>
            <a:r>
              <a:rPr lang="es-CO"/>
              <a:t>Progesterona: </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T</a:t>
            </a:r>
            <a:r>
              <a:rPr lang="es-CO" sz="1800" b="0" i="0">
                <a:latin typeface="Montserrat"/>
                <a:ea typeface="Montserrat"/>
                <a:cs typeface="Montserrat"/>
                <a:sym typeface="Montserrat"/>
              </a:rPr>
              <a:t>iene un efecto estimulante de la respiración, quizá a través de un incremento de la sensibilidad al CO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de los quimiorreceptores centrales y periféricos.</a:t>
            </a:r>
            <a:endParaRPr sz="18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Esto explica la hiperventilación y el descenso de la PaCO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observados en la mujer durante el embarazo.</a:t>
            </a:r>
            <a:endParaRPr/>
          </a:p>
          <a:p>
            <a:pPr marL="685800" lvl="1" indent="-114300" algn="just" rtl="0">
              <a:lnSpc>
                <a:spcPct val="100000"/>
              </a:lnSpc>
              <a:spcBef>
                <a:spcPts val="500"/>
              </a:spcBef>
              <a:spcAft>
                <a:spcPts val="0"/>
              </a:spcAft>
              <a:buClr>
                <a:srgbClr val="152B48"/>
              </a:buClr>
              <a:buSzPts val="1800"/>
              <a:buFont typeface="Noto Sans Symbols"/>
              <a:buNone/>
            </a:pP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Hormonas tiroideas: </a:t>
            </a:r>
            <a:endParaRPr/>
          </a:p>
          <a:p>
            <a:pPr marL="685800" lvl="1" indent="-228600" algn="just" rtl="0">
              <a:lnSpc>
                <a:spcPct val="100000"/>
              </a:lnSpc>
              <a:spcBef>
                <a:spcPts val="500"/>
              </a:spcBef>
              <a:spcAft>
                <a:spcPts val="0"/>
              </a:spcAft>
              <a:buClr>
                <a:srgbClr val="152B48"/>
              </a:buClr>
              <a:buSzPts val="1800"/>
              <a:buChar char="•"/>
            </a:pPr>
            <a:r>
              <a:rPr lang="es-CO" sz="1800">
                <a:latin typeface="Montserrat"/>
                <a:ea typeface="Montserrat"/>
                <a:cs typeface="Montserrat"/>
                <a:sym typeface="Montserrat"/>
              </a:rPr>
              <a:t>S</a:t>
            </a:r>
            <a:r>
              <a:rPr lang="es-CO" sz="1800" b="0" i="0">
                <a:latin typeface="Montserrat"/>
                <a:ea typeface="Montserrat"/>
                <a:cs typeface="Montserrat"/>
                <a:sym typeface="Montserrat"/>
              </a:rPr>
              <a:t>obre la respiración se observa de forma clara en las enfermedades tiroideas que implican su producción excesiva o deficitaria</a:t>
            </a:r>
            <a:endParaRPr sz="18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Char char="•"/>
            </a:pPr>
            <a:r>
              <a:rPr lang="es-CO" sz="1800" b="0" i="0">
                <a:latin typeface="Montserrat"/>
                <a:ea typeface="Montserrat"/>
                <a:cs typeface="Montserrat"/>
                <a:sym typeface="Montserrat"/>
              </a:rPr>
              <a:t>En los pacientes hipotiroideos se produce hipoventilación.</a:t>
            </a:r>
            <a:endParaRPr sz="180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243"/>
          <p:cNvSpPr txBox="1">
            <a:spLocks noGrp="1"/>
          </p:cNvSpPr>
          <p:nvPr>
            <p:ph type="ctrTitle"/>
          </p:nvPr>
        </p:nvSpPr>
        <p:spPr>
          <a:xfrm>
            <a:off x="1524000" y="1877122"/>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AAA7"/>
              </a:buClr>
              <a:buSzPct val="111111"/>
              <a:buFont typeface="Montserrat"/>
              <a:buNone/>
            </a:pPr>
            <a:r>
              <a:rPr lang="es-CO"/>
              <a:t>Fisiología aplicada a la respiración</a:t>
            </a:r>
            <a:br>
              <a:rPr lang="es-CO"/>
            </a:b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244"/>
          <p:cNvSpPr txBox="1">
            <a:spLocks noGrp="1"/>
          </p:cNvSpPr>
          <p:nvPr>
            <p:ph type="title"/>
          </p:nvPr>
        </p:nvSpPr>
        <p:spPr>
          <a:xfrm>
            <a:off x="65532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Espirometría</a:t>
            </a:r>
            <a:endParaRPr/>
          </a:p>
        </p:txBody>
      </p:sp>
      <p:sp>
        <p:nvSpPr>
          <p:cNvPr id="959" name="Google Shape;959;p244"/>
          <p:cNvSpPr txBox="1">
            <a:spLocks noGrp="1"/>
          </p:cNvSpPr>
          <p:nvPr>
            <p:ph type="body" idx="1"/>
          </p:nvPr>
        </p:nvSpPr>
        <p:spPr>
          <a:xfrm>
            <a:off x="4985774" y="1611409"/>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espirometría es una técnica que, por medio de un espirómetro, analiza los distintos volúmenes de aire que el pulmón es capaz de movilizar</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Fo</a:t>
            </a:r>
            <a:r>
              <a:rPr lang="es-CO" b="0" i="0">
                <a:latin typeface="Montserrat"/>
                <a:ea typeface="Montserrat"/>
                <a:cs typeface="Montserrat"/>
                <a:sym typeface="Montserrat"/>
              </a:rPr>
              <a:t>rmado por una campana introducida en un recipiente cilíndrico y sellada con agua.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Los cambios de volumen en la campana producidos cuando se respira a través de un tubo conectado a la misma, se trasladan a un registrador gráfico o a un microordenado.</a:t>
            </a:r>
            <a:endParaRPr/>
          </a:p>
        </p:txBody>
      </p:sp>
      <p:pic>
        <p:nvPicPr>
          <p:cNvPr id="960" name="Google Shape;960;p244" descr="Espirometría - Wikipedia, la enciclopedia lib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8235" y="1343817"/>
            <a:ext cx="3233689" cy="2341917"/>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245"/>
          <p:cNvSpPr txBox="1">
            <a:spLocks noGrp="1"/>
          </p:cNvSpPr>
          <p:nvPr>
            <p:ph type="title"/>
          </p:nvPr>
        </p:nvSpPr>
        <p:spPr>
          <a:xfrm>
            <a:off x="500575"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Términos	</a:t>
            </a:r>
            <a:endParaRPr/>
          </a:p>
        </p:txBody>
      </p:sp>
      <p:sp>
        <p:nvSpPr>
          <p:cNvPr id="966" name="Google Shape;966;p245"/>
          <p:cNvSpPr txBox="1">
            <a:spLocks noGrp="1"/>
          </p:cNvSpPr>
          <p:nvPr>
            <p:ph type="body" idx="1"/>
          </p:nvPr>
        </p:nvSpPr>
        <p:spPr>
          <a:xfrm>
            <a:off x="5447722" y="1454120"/>
            <a:ext cx="6155839" cy="4783665"/>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110000"/>
              </a:lnSpc>
              <a:spcBef>
                <a:spcPts val="0"/>
              </a:spcBef>
              <a:spcAft>
                <a:spcPts val="0"/>
              </a:spcAft>
              <a:buClr>
                <a:srgbClr val="152B48"/>
              </a:buClr>
              <a:buSzPct val="100000"/>
              <a:buChar char="•"/>
            </a:pPr>
            <a:r>
              <a:rPr lang="es-CO" b="1"/>
              <a:t>Volumen corriente</a:t>
            </a:r>
            <a:r>
              <a:rPr lang="es-CO"/>
              <a:t>: es </a:t>
            </a:r>
            <a:r>
              <a:rPr lang="es-CO">
                <a:latin typeface="Montserrat"/>
                <a:ea typeface="Montserrat"/>
                <a:cs typeface="Montserrat"/>
                <a:sym typeface="Montserrat"/>
              </a:rPr>
              <a:t>e</a:t>
            </a:r>
            <a:r>
              <a:rPr lang="es-CO" b="0" i="0">
                <a:latin typeface="Montserrat"/>
                <a:ea typeface="Montserrat"/>
                <a:cs typeface="Montserrat"/>
                <a:sym typeface="Montserrat"/>
              </a:rPr>
              <a:t>l volumen de aire inspirado o espirado en cada respiración.</a:t>
            </a:r>
            <a:endParaRPr/>
          </a:p>
          <a:p>
            <a:pPr marL="228600" lvl="0" indent="-228600" algn="just" rtl="0">
              <a:lnSpc>
                <a:spcPct val="110000"/>
              </a:lnSpc>
              <a:spcBef>
                <a:spcPts val="1000"/>
              </a:spcBef>
              <a:spcAft>
                <a:spcPts val="0"/>
              </a:spcAft>
              <a:buClr>
                <a:srgbClr val="152B48"/>
              </a:buClr>
              <a:buSzPct val="100000"/>
              <a:buChar char="•"/>
            </a:pPr>
            <a:r>
              <a:rPr lang="es-CO" b="1">
                <a:latin typeface="Montserrat"/>
                <a:ea typeface="Montserrat"/>
                <a:cs typeface="Montserrat"/>
                <a:sym typeface="Montserrat"/>
              </a:rPr>
              <a:t>Volumen de reserva inspiratorio:</a:t>
            </a:r>
            <a:r>
              <a:rPr lang="es-CO">
                <a:latin typeface="Montserrat"/>
                <a:ea typeface="Montserrat"/>
                <a:cs typeface="Montserrat"/>
                <a:sym typeface="Montserrat"/>
              </a:rPr>
              <a:t> es e</a:t>
            </a:r>
            <a:r>
              <a:rPr lang="es-CO" b="0" i="0">
                <a:latin typeface="Montserrat"/>
                <a:ea typeface="Montserrat"/>
                <a:cs typeface="Montserrat"/>
                <a:sym typeface="Montserrat"/>
              </a:rPr>
              <a:t>l volumen máximo de gas que puede ser inspirado a partir del V</a:t>
            </a:r>
            <a:r>
              <a:rPr lang="es-CO" b="0" i="0" baseline="-25000">
                <a:latin typeface="Montserrat"/>
                <a:ea typeface="Montserrat"/>
                <a:cs typeface="Montserrat"/>
                <a:sym typeface="Montserrat"/>
              </a:rPr>
              <a:t>T</a:t>
            </a:r>
            <a:r>
              <a:rPr lang="es-CO" baseline="-25000">
                <a:latin typeface="Montserrat"/>
                <a:ea typeface="Montserrat"/>
                <a:cs typeface="Montserrat"/>
                <a:sym typeface="Montserrat"/>
              </a:rPr>
              <a:t>.</a:t>
            </a:r>
            <a:endParaRPr b="0" i="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b="1" i="0">
                <a:latin typeface="Montserrat"/>
                <a:ea typeface="Montserrat"/>
                <a:cs typeface="Montserrat"/>
                <a:sym typeface="Montserrat"/>
              </a:rPr>
              <a:t>Volumen de reserva espiratorio</a:t>
            </a:r>
            <a:r>
              <a:rPr lang="es-CO" b="0" i="0">
                <a:latin typeface="Montserrat"/>
                <a:ea typeface="Montserrat"/>
                <a:cs typeface="Montserrat"/>
                <a:sym typeface="Montserrat"/>
              </a:rPr>
              <a:t>: el volumen máximo de gas que puede ser espirado a partir del V</a:t>
            </a:r>
            <a:r>
              <a:rPr lang="es-CO" b="0" i="0" baseline="-25000">
                <a:latin typeface="Montserrat"/>
                <a:ea typeface="Montserrat"/>
                <a:cs typeface="Montserrat"/>
                <a:sym typeface="Montserrat"/>
              </a:rPr>
              <a:t>T.</a:t>
            </a:r>
            <a:endParaRPr/>
          </a:p>
          <a:p>
            <a:pPr marL="228600" lvl="0" indent="-228600" algn="just" rtl="0">
              <a:lnSpc>
                <a:spcPct val="110000"/>
              </a:lnSpc>
              <a:spcBef>
                <a:spcPts val="1000"/>
              </a:spcBef>
              <a:spcAft>
                <a:spcPts val="0"/>
              </a:spcAft>
              <a:buClr>
                <a:srgbClr val="152B48"/>
              </a:buClr>
              <a:buSzPct val="100000"/>
              <a:buChar char="•"/>
            </a:pPr>
            <a:r>
              <a:rPr lang="es-CO" b="1"/>
              <a:t>Capacidad vital</a:t>
            </a:r>
            <a:r>
              <a:rPr lang="es-CO"/>
              <a:t>: es </a:t>
            </a:r>
            <a:r>
              <a:rPr lang="es-CO">
                <a:latin typeface="Montserrat"/>
                <a:ea typeface="Montserrat"/>
                <a:cs typeface="Montserrat"/>
                <a:sym typeface="Montserrat"/>
              </a:rPr>
              <a:t>e</a:t>
            </a:r>
            <a:r>
              <a:rPr lang="es-CO" b="0" i="0">
                <a:latin typeface="Montserrat"/>
                <a:ea typeface="Montserrat"/>
                <a:cs typeface="Montserrat"/>
                <a:sym typeface="Montserrat"/>
              </a:rPr>
              <a:t>l volumen máximo de gas capaz de ser movilizado por los pulmones.</a:t>
            </a:r>
            <a:endParaRPr/>
          </a:p>
          <a:p>
            <a:pPr marL="228600" lvl="0" indent="-228600" algn="just" rtl="0">
              <a:lnSpc>
                <a:spcPct val="110000"/>
              </a:lnSpc>
              <a:spcBef>
                <a:spcPts val="1000"/>
              </a:spcBef>
              <a:spcAft>
                <a:spcPts val="0"/>
              </a:spcAft>
              <a:buClr>
                <a:srgbClr val="152B48"/>
              </a:buClr>
              <a:buSzPct val="100000"/>
              <a:buChar char="•"/>
            </a:pPr>
            <a:r>
              <a:rPr lang="es-CO" b="1">
                <a:latin typeface="Montserrat"/>
                <a:ea typeface="Montserrat"/>
                <a:cs typeface="Montserrat"/>
                <a:sym typeface="Montserrat"/>
              </a:rPr>
              <a:t>Volumen residual: </a:t>
            </a:r>
            <a:r>
              <a:rPr lang="es-CO">
                <a:latin typeface="Montserrat"/>
                <a:ea typeface="Montserrat"/>
                <a:cs typeface="Montserrat"/>
                <a:sym typeface="Montserrat"/>
              </a:rPr>
              <a:t>es e</a:t>
            </a:r>
            <a:r>
              <a:rPr lang="es-CO" b="0" i="0">
                <a:latin typeface="Montserrat"/>
                <a:ea typeface="Montserrat"/>
                <a:cs typeface="Montserrat"/>
                <a:sym typeface="Montserrat"/>
              </a:rPr>
              <a:t>l volumen de gas que queda en el pulmón después de una espiración máxima.</a:t>
            </a:r>
            <a:endParaRPr/>
          </a:p>
        </p:txBody>
      </p:sp>
      <p:pic>
        <p:nvPicPr>
          <p:cNvPr id="967" name="Google Shape;967;p245" descr="Diagram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8068" y="1130520"/>
            <a:ext cx="3813810" cy="2715433"/>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46"/>
          <p:cNvSpPr txBox="1">
            <a:spLocks noGrp="1"/>
          </p:cNvSpPr>
          <p:nvPr>
            <p:ph type="title"/>
          </p:nvPr>
        </p:nvSpPr>
        <p:spPr>
          <a:xfrm>
            <a:off x="725659" y="2397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Términos</a:t>
            </a:r>
            <a:endParaRPr/>
          </a:p>
        </p:txBody>
      </p:sp>
      <p:sp>
        <p:nvSpPr>
          <p:cNvPr id="973" name="Google Shape;973;p246"/>
          <p:cNvSpPr txBox="1">
            <a:spLocks noGrp="1"/>
          </p:cNvSpPr>
          <p:nvPr>
            <p:ph type="body" idx="1"/>
          </p:nvPr>
        </p:nvSpPr>
        <p:spPr>
          <a:xfrm>
            <a:off x="1187495" y="1389527"/>
            <a:ext cx="1027884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C</a:t>
            </a:r>
            <a:r>
              <a:rPr lang="es-CO" b="0" i="0">
                <a:latin typeface="Montserrat"/>
                <a:ea typeface="Montserrat"/>
                <a:cs typeface="Montserrat"/>
                <a:sym typeface="Montserrat"/>
              </a:rPr>
              <a:t>apacidad vital forzada:  </a:t>
            </a:r>
            <a:r>
              <a:rPr lang="es-CO">
                <a:latin typeface="Montserrat"/>
                <a:ea typeface="Montserrat"/>
                <a:cs typeface="Montserrat"/>
                <a:sym typeface="Montserrat"/>
              </a:rPr>
              <a:t>e</a:t>
            </a:r>
            <a:r>
              <a:rPr lang="es-CO" b="0" i="0">
                <a:latin typeface="Montserrat"/>
                <a:ea typeface="Montserrat"/>
                <a:cs typeface="Montserrat"/>
                <a:sym typeface="Montserrat"/>
              </a:rPr>
              <a:t>n condiciones normales es la capacidad vital.</a:t>
            </a:r>
            <a:endParaRPr/>
          </a:p>
          <a:p>
            <a:pPr marL="228600" lvl="0" indent="-228600" algn="l" rtl="0">
              <a:lnSpc>
                <a:spcPct val="100000"/>
              </a:lnSpc>
              <a:spcBef>
                <a:spcPts val="1000"/>
              </a:spcBef>
              <a:spcAft>
                <a:spcPts val="0"/>
              </a:spcAft>
              <a:buClr>
                <a:srgbClr val="152B48"/>
              </a:buClr>
              <a:buSzPts val="2000"/>
              <a:buChar char="•"/>
            </a:pPr>
            <a:r>
              <a:rPr lang="es-CO"/>
              <a:t>VEF1: </a:t>
            </a:r>
            <a:r>
              <a:rPr lang="es-CO" b="0" i="0">
                <a:latin typeface="Montserrat"/>
                <a:ea typeface="Montserrat"/>
                <a:cs typeface="Montserrat"/>
                <a:sym typeface="Montserrat"/>
              </a:rPr>
              <a:t>volumen espiratorio forzado en 1 segundo.</a:t>
            </a:r>
            <a:endParaRPr/>
          </a:p>
          <a:p>
            <a:pPr marL="228600" lvl="0" indent="-228600" algn="l"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F</a:t>
            </a:r>
            <a:r>
              <a:rPr lang="es-CO" b="0" i="0">
                <a:latin typeface="Montserrat"/>
                <a:ea typeface="Montserrat"/>
                <a:cs typeface="Montserrat"/>
                <a:sym typeface="Montserrat"/>
              </a:rPr>
              <a:t>lujo espiratorio máximo entre 25 y 75% de la FVC.</a:t>
            </a:r>
            <a:endParaRPr/>
          </a:p>
          <a:p>
            <a:pPr marL="228600" lvl="0" indent="-228600" algn="l"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Cociente entre el FEV</a:t>
            </a:r>
            <a:r>
              <a:rPr lang="es-CO" baseline="-25000">
                <a:latin typeface="Montserrat"/>
                <a:ea typeface="Montserrat"/>
                <a:cs typeface="Montserrat"/>
                <a:sym typeface="Montserrat"/>
              </a:rPr>
              <a:t>/</a:t>
            </a:r>
            <a:r>
              <a:rPr lang="es-CO" b="0" i="0">
                <a:latin typeface="Montserrat"/>
                <a:ea typeface="Montserrat"/>
                <a:cs typeface="Montserrat"/>
                <a:sym typeface="Montserrat"/>
              </a:rPr>
              <a:t>FVC (que en condiciones normales oscila entre 70% y 80%.</a:t>
            </a:r>
            <a:endParaRPr/>
          </a:p>
          <a:p>
            <a:pPr marL="228600" lvl="0" indent="-101600" algn="l"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p:txBody>
      </p:sp>
      <p:pic>
        <p:nvPicPr>
          <p:cNvPr id="974" name="Google Shape;974;p246" descr="Tabla&#10;&#10;Descripción generada automáticamente con confianza baja"/>
          <p:cNvPicPr preferRelativeResize="0"/>
          <p:nvPr/>
        </p:nvPicPr>
        <p:blipFill rotWithShape="1">
          <a:blip r:embed="rId3">
            <a:alphaModFix/>
          </a:blip>
          <a:srcRect/>
          <a:stretch/>
        </p:blipFill>
        <p:spPr>
          <a:xfrm>
            <a:off x="5452036" y="3533224"/>
            <a:ext cx="6476140" cy="2594854"/>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247"/>
          <p:cNvSpPr txBox="1">
            <a:spLocks noGrp="1"/>
          </p:cNvSpPr>
          <p:nvPr>
            <p:ph type="title"/>
          </p:nvPr>
        </p:nvSpPr>
        <p:spPr>
          <a:xfrm>
            <a:off x="542779"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Estudio de volúmenes pulmonares</a:t>
            </a:r>
            <a:endParaRPr/>
          </a:p>
        </p:txBody>
      </p:sp>
      <p:sp>
        <p:nvSpPr>
          <p:cNvPr id="980" name="Google Shape;980;p247"/>
          <p:cNvSpPr txBox="1">
            <a:spLocks noGrp="1"/>
          </p:cNvSpPr>
          <p:nvPr>
            <p:ph type="body" idx="1"/>
          </p:nvPr>
        </p:nvSpPr>
        <p:spPr>
          <a:xfrm>
            <a:off x="5112383" y="2205453"/>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t>Capacidad residual funcional y la capacidad pulmonar total que no pueden calcularse mediante espirometría.</a:t>
            </a:r>
            <a:endParaRPr/>
          </a:p>
          <a:p>
            <a:pPr marL="228600" lvl="0" indent="-101600" algn="just" rtl="0">
              <a:lnSpc>
                <a:spcPct val="100000"/>
              </a:lnSpc>
              <a:spcBef>
                <a:spcPts val="1000"/>
              </a:spcBef>
              <a:spcAft>
                <a:spcPts val="0"/>
              </a:spcAft>
              <a:buClr>
                <a:srgbClr val="152B48"/>
              </a:buClr>
              <a:buSzPts val="2000"/>
              <a:buNone/>
            </a:pPr>
            <a:endParaRPr/>
          </a:p>
          <a:p>
            <a:pPr marL="228600" lvl="0" indent="-228600" algn="just" rtl="0">
              <a:lnSpc>
                <a:spcPct val="100000"/>
              </a:lnSpc>
              <a:spcBef>
                <a:spcPts val="1000"/>
              </a:spcBef>
              <a:spcAft>
                <a:spcPts val="0"/>
              </a:spcAft>
              <a:buClr>
                <a:srgbClr val="152B48"/>
              </a:buClr>
              <a:buSzPts val="2000"/>
              <a:buChar char="•"/>
            </a:pPr>
            <a:r>
              <a:rPr lang="es-CO"/>
              <a:t>Se pueden calcular a través de:</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Circuito cerrado de helio.</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Lavado de nitrógeno  en circuito abierto.</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Técnicas pletismográficas.</a:t>
            </a:r>
            <a:endParaRPr/>
          </a:p>
        </p:txBody>
      </p:sp>
      <p:pic>
        <p:nvPicPr>
          <p:cNvPr id="981" name="Google Shape;981;p247" descr="Cómo medir el volumen residual pulmonar: 6 Paso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3621" y="1359522"/>
            <a:ext cx="3016348" cy="2262261"/>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248"/>
          <p:cNvSpPr txBox="1">
            <a:spLocks noGrp="1"/>
          </p:cNvSpPr>
          <p:nvPr>
            <p:ph type="title"/>
          </p:nvPr>
        </p:nvSpPr>
        <p:spPr>
          <a:xfrm>
            <a:off x="667512" y="182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Gasometría arterial</a:t>
            </a:r>
            <a:endParaRPr/>
          </a:p>
        </p:txBody>
      </p:sp>
      <p:sp>
        <p:nvSpPr>
          <p:cNvPr id="987" name="Google Shape;987;p248"/>
          <p:cNvSpPr txBox="1">
            <a:spLocks noGrp="1"/>
          </p:cNvSpPr>
          <p:nvPr>
            <p:ph type="body" idx="1"/>
          </p:nvPr>
        </p:nvSpPr>
        <p:spPr>
          <a:xfrm>
            <a:off x="6096000" y="1507808"/>
            <a:ext cx="5593131" cy="4697291"/>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90000"/>
              </a:lnSpc>
              <a:spcBef>
                <a:spcPts val="0"/>
              </a:spcBef>
              <a:spcAft>
                <a:spcPts val="0"/>
              </a:spcAft>
              <a:buClr>
                <a:srgbClr val="152B48"/>
              </a:buClr>
              <a:buSzPct val="100000"/>
              <a:buChar char="•"/>
            </a:pPr>
            <a:r>
              <a:rPr lang="es-CO" b="0" i="0">
                <a:latin typeface="Montserrat"/>
                <a:ea typeface="Montserrat"/>
                <a:cs typeface="Montserrat"/>
                <a:sym typeface="Montserrat"/>
              </a:rPr>
              <a:t>La gasometría arterial es una de las pruebas fundamentales en el estudio de la función pulmonar, ya que permite el estudio de los gases arteriales.</a:t>
            </a:r>
            <a:endParaRPr/>
          </a:p>
          <a:p>
            <a:pPr marL="228600" lvl="0" indent="-111125" algn="just" rtl="0">
              <a:lnSpc>
                <a:spcPct val="9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90000"/>
              </a:lnSpc>
              <a:spcBef>
                <a:spcPts val="1000"/>
              </a:spcBef>
              <a:spcAft>
                <a:spcPts val="0"/>
              </a:spcAft>
              <a:buClr>
                <a:srgbClr val="152B48"/>
              </a:buClr>
              <a:buSzPct val="100000"/>
              <a:buChar char="•"/>
            </a:pPr>
            <a:r>
              <a:rPr lang="es-CO" b="0" i="0">
                <a:latin typeface="Montserrat"/>
                <a:ea typeface="Montserrat"/>
                <a:cs typeface="Montserrat"/>
                <a:sym typeface="Montserrat"/>
              </a:rPr>
              <a:t>Tomado  de la arteria radial no dominante.</a:t>
            </a:r>
            <a:endParaRPr/>
          </a:p>
          <a:p>
            <a:pPr marL="228600" lvl="0" indent="-111125" algn="just" rtl="0">
              <a:lnSpc>
                <a:spcPct val="9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90000"/>
              </a:lnSpc>
              <a:spcBef>
                <a:spcPts val="1000"/>
              </a:spcBef>
              <a:spcAft>
                <a:spcPts val="0"/>
              </a:spcAft>
              <a:buClr>
                <a:srgbClr val="152B48"/>
              </a:buClr>
              <a:buSzPct val="100000"/>
              <a:buChar char="•"/>
            </a:pPr>
            <a:r>
              <a:rPr lang="es-CO" b="0" i="0">
                <a:latin typeface="Montserrat"/>
                <a:ea typeface="Montserrat"/>
                <a:cs typeface="Montserrat"/>
                <a:sym typeface="Montserrat"/>
              </a:rPr>
              <a:t>Si la PaO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es inferior a 85 mmHg (11.3 kPa), existe hipoxemia, y si es inferior a 60 mmHg (8 kPa), insuficiencia respiratoria.</a:t>
            </a:r>
            <a:endParaRPr/>
          </a:p>
          <a:p>
            <a:pPr marL="228600" lvl="0" indent="-111125" algn="just" rtl="0">
              <a:lnSpc>
                <a:spcPct val="9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90000"/>
              </a:lnSpc>
              <a:spcBef>
                <a:spcPts val="1000"/>
              </a:spcBef>
              <a:spcAft>
                <a:spcPts val="0"/>
              </a:spcAft>
              <a:buClr>
                <a:srgbClr val="152B48"/>
              </a:buClr>
              <a:buSzPct val="100000"/>
              <a:buChar char="•"/>
            </a:pPr>
            <a:r>
              <a:rPr lang="es-CO" b="0" i="0">
                <a:latin typeface="Montserrat"/>
                <a:ea typeface="Montserrat"/>
                <a:cs typeface="Montserrat"/>
                <a:sym typeface="Montserrat"/>
              </a:rPr>
              <a:t>Cuando la PaCO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es superior a 45 mmHg (6 kPa) existe hipercapnia, y si es inferior a 36 mmHg (4.8 kPa), hipocapnia.</a:t>
            </a:r>
            <a:endParaRPr/>
          </a:p>
        </p:txBody>
      </p:sp>
      <p:pic>
        <p:nvPicPr>
          <p:cNvPr id="988" name="Google Shape;988;p248" descr="Vista de ¿CÓMO INTERPRETAR LOS GASES ARTERIALES? | Medicina"/>
          <p:cNvPicPr preferRelativeResize="0"/>
          <p:nvPr/>
        </p:nvPicPr>
        <p:blipFill rotWithShape="1">
          <a:blip r:embed="rId3">
            <a:alphaModFix/>
          </a:blip>
          <a:srcRect/>
          <a:stretch/>
        </p:blipFill>
        <p:spPr>
          <a:xfrm>
            <a:off x="667512" y="1639184"/>
            <a:ext cx="5297190" cy="1959234"/>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249"/>
          <p:cNvSpPr txBox="1">
            <a:spLocks noGrp="1"/>
          </p:cNvSpPr>
          <p:nvPr>
            <p:ph type="title"/>
          </p:nvPr>
        </p:nvSpPr>
        <p:spPr>
          <a:xfrm>
            <a:off x="530352"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Hiperreactividad bronquial</a:t>
            </a:r>
            <a:endParaRPr/>
          </a:p>
        </p:txBody>
      </p:sp>
      <p:sp>
        <p:nvSpPr>
          <p:cNvPr id="994" name="Google Shape;994;p249"/>
          <p:cNvSpPr txBox="1">
            <a:spLocks noGrp="1"/>
          </p:cNvSpPr>
          <p:nvPr>
            <p:ph type="body" idx="1"/>
          </p:nvPr>
        </p:nvSpPr>
        <p:spPr>
          <a:xfrm>
            <a:off x="5449539" y="1611409"/>
            <a:ext cx="6212109"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1800"/>
              <a:buChar char="•"/>
            </a:pPr>
            <a:r>
              <a:rPr lang="es-CO" sz="1800">
                <a:latin typeface="Montserrat"/>
                <a:ea typeface="Montserrat"/>
                <a:cs typeface="Montserrat"/>
                <a:sym typeface="Montserrat"/>
              </a:rPr>
              <a:t>E</a:t>
            </a:r>
            <a:r>
              <a:rPr lang="es-CO" sz="1800" b="0" i="0">
                <a:latin typeface="Montserrat"/>
                <a:ea typeface="Montserrat"/>
                <a:cs typeface="Montserrat"/>
                <a:sym typeface="Montserrat"/>
              </a:rPr>
              <a:t>s la constricción exagerada de la vía aérea frente a diversos estímulos ambientales.</a:t>
            </a:r>
            <a:endParaRPr/>
          </a:p>
          <a:p>
            <a:pPr marL="228600" lvl="0" indent="-114300" algn="just" rtl="0">
              <a:lnSpc>
                <a:spcPct val="10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La HRB se manifiesta como una obstrucción variable y reversible al flujo aéreo, que ocasiona al paciente síntomas como tos, tirantez torácica, sibilancias o disnea.</a:t>
            </a:r>
            <a:endParaRPr/>
          </a:p>
          <a:p>
            <a:pPr marL="228600" lvl="0" indent="-114300" algn="just" rtl="0">
              <a:lnSpc>
                <a:spcPct val="10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La espirometría forzada puede revelar su presencia cuando ocurre una disminución del FEV</a:t>
            </a:r>
            <a:r>
              <a:rPr lang="es-CO" sz="1800" b="0" i="0" baseline="-25000">
                <a:latin typeface="Montserrat"/>
                <a:ea typeface="Montserrat"/>
                <a:cs typeface="Montserrat"/>
                <a:sym typeface="Montserrat"/>
              </a:rPr>
              <a:t>1</a:t>
            </a:r>
            <a:r>
              <a:rPr lang="es-CO" sz="1800" b="0" i="0">
                <a:latin typeface="Montserrat"/>
                <a:ea typeface="Montserrat"/>
                <a:cs typeface="Montserrat"/>
                <a:sym typeface="Montserrat"/>
              </a:rPr>
              <a:t>.</a:t>
            </a:r>
            <a:endParaRPr sz="1800" baseline="-250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Se considera una prueba positiva si el FEV</a:t>
            </a:r>
            <a:r>
              <a:rPr lang="es-CO" sz="1800" b="0" i="0" baseline="-25000">
                <a:latin typeface="Montserrat"/>
                <a:ea typeface="Montserrat"/>
                <a:cs typeface="Montserrat"/>
                <a:sym typeface="Montserrat"/>
              </a:rPr>
              <a:t>1</a:t>
            </a:r>
            <a:r>
              <a:rPr lang="es-CO" sz="1800" b="0" i="0">
                <a:latin typeface="Montserrat"/>
                <a:ea typeface="Montserrat"/>
                <a:cs typeface="Montserrat"/>
                <a:sym typeface="Montserrat"/>
              </a:rPr>
              <a:t> posβ</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aumenta más de 12% y de 200 mL respecto del FEV</a:t>
            </a:r>
            <a:r>
              <a:rPr lang="es-CO" sz="1800" b="0" i="0" baseline="-25000">
                <a:latin typeface="Montserrat"/>
                <a:ea typeface="Montserrat"/>
                <a:cs typeface="Montserrat"/>
                <a:sym typeface="Montserrat"/>
              </a:rPr>
              <a:t>1</a:t>
            </a:r>
            <a:r>
              <a:rPr lang="es-CO" sz="1800" b="0" i="0">
                <a:latin typeface="Montserrat"/>
                <a:ea typeface="Montserrat"/>
                <a:cs typeface="Montserrat"/>
                <a:sym typeface="Montserrat"/>
              </a:rPr>
              <a:t> basal.</a:t>
            </a:r>
            <a:endParaRPr sz="1800" b="0" i="0" baseline="-25000">
              <a:latin typeface="Montserrat"/>
              <a:ea typeface="Montserrat"/>
              <a:cs typeface="Montserrat"/>
              <a:sym typeface="Montserrat"/>
            </a:endParaRPr>
          </a:p>
        </p:txBody>
      </p:sp>
      <p:pic>
        <p:nvPicPr>
          <p:cNvPr id="995" name="Google Shape;995;p249" descr="Interfaz de usuario gráfica, Texto, Aplicación&#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352" y="1507680"/>
            <a:ext cx="4505882" cy="2010788"/>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250"/>
          <p:cNvSpPr txBox="1">
            <a:spLocks noGrp="1"/>
          </p:cNvSpPr>
          <p:nvPr>
            <p:ph type="title"/>
          </p:nvPr>
        </p:nvSpPr>
        <p:spPr>
          <a:xfrm>
            <a:off x="608193"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Hiperreactividad </a:t>
            </a:r>
            <a:endParaRPr/>
          </a:p>
        </p:txBody>
      </p:sp>
      <p:sp>
        <p:nvSpPr>
          <p:cNvPr id="1001" name="Google Shape;1001;p250"/>
          <p:cNvSpPr txBox="1">
            <a:spLocks noGrp="1"/>
          </p:cNvSpPr>
          <p:nvPr>
            <p:ph type="body" idx="1"/>
          </p:nvPr>
        </p:nvSpPr>
        <p:spPr>
          <a:xfrm>
            <a:off x="5196788" y="1611409"/>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Las pruebas de provocación bronquial pueden ser específicas, cuando se desea saber con exactitud qué agente es el responsable de la HRB, o inespecíficas, cuando se pretende saber sólo si existe o no HRB.</a:t>
            </a:r>
            <a:endParaRPr/>
          </a:p>
          <a:p>
            <a:pPr marL="0" lvl="0" indent="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En general, se considera que una prueba de provocación inespecífica es positiva cuando se objetiva un descenso del FEV</a:t>
            </a:r>
            <a:r>
              <a:rPr lang="es-CO" b="0" i="0" baseline="-25000">
                <a:latin typeface="Montserrat"/>
                <a:ea typeface="Montserrat"/>
                <a:cs typeface="Montserrat"/>
                <a:sym typeface="Montserrat"/>
              </a:rPr>
              <a:t>1</a:t>
            </a:r>
            <a:r>
              <a:rPr lang="es-CO" b="0" i="0">
                <a:latin typeface="Montserrat"/>
                <a:ea typeface="Montserrat"/>
                <a:cs typeface="Montserrat"/>
                <a:sym typeface="Montserrat"/>
              </a:rPr>
              <a:t> superior a 20% respecto del valor basal tras la administración del estímulo.</a:t>
            </a:r>
            <a:endParaRPr/>
          </a:p>
        </p:txBody>
      </p:sp>
      <p:pic>
        <p:nvPicPr>
          <p:cNvPr id="1002" name="Google Shape;1002;p250" descr="ASMA BRONQUIAL ALERGICA | Slide S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6552" y="1249275"/>
            <a:ext cx="3323245" cy="23920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4"/>
          <p:cNvSpPr txBox="1">
            <a:spLocks noGrp="1"/>
          </p:cNvSpPr>
          <p:nvPr>
            <p:ph type="title"/>
          </p:nvPr>
        </p:nvSpPr>
        <p:spPr>
          <a:xfrm>
            <a:off x="542778" y="856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Bronquiolo</a:t>
            </a:r>
            <a:endParaRPr/>
          </a:p>
        </p:txBody>
      </p:sp>
      <p:sp>
        <p:nvSpPr>
          <p:cNvPr id="140" name="Google Shape;140;p134"/>
          <p:cNvSpPr txBox="1">
            <a:spLocks noGrp="1"/>
          </p:cNvSpPr>
          <p:nvPr>
            <p:ph type="body" idx="1"/>
          </p:nvPr>
        </p:nvSpPr>
        <p:spPr>
          <a:xfrm>
            <a:off x="4939703" y="1411181"/>
            <a:ext cx="6761922"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2000"/>
              <a:buChar char="•"/>
            </a:pPr>
            <a:r>
              <a:rPr lang="es-CO" i="0" u="none" strike="noStrike">
                <a:latin typeface="Montserrat"/>
                <a:ea typeface="Montserrat"/>
                <a:cs typeface="Montserrat"/>
                <a:sym typeface="Montserrat"/>
              </a:rPr>
              <a:t>Los bronquiolos son vías aéreas de conducción que miden  1 mm de diámetro o menos. Los bronquiolos más grandes son ramas de bronquios segmentarios.</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En los bronquiolos no hay placas cartilaginosas ni glándulas.</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i="0" u="none" strike="noStrike">
                <a:latin typeface="Montserrat"/>
                <a:ea typeface="Montserrat"/>
                <a:cs typeface="Montserrat"/>
                <a:sym typeface="Montserrat"/>
              </a:rPr>
              <a:t>Los bronquiolos pequeños tienen un epitelio simple cúbico. Los bronquiolos de conducción más pequeños, bronquiolos terminales, están revestidos por un epitelio  simple cúbico, en el cual hay dispersas células de Clara entre  las células ciliadas.</a:t>
            </a:r>
            <a:endParaRPr>
              <a:latin typeface="Montserrat"/>
              <a:ea typeface="Montserrat"/>
              <a:cs typeface="Montserrat"/>
              <a:sym typeface="Montserrat"/>
            </a:endParaRPr>
          </a:p>
        </p:txBody>
      </p:sp>
      <p:pic>
        <p:nvPicPr>
          <p:cNvPr id="141" name="Google Shape;141;p1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33374" y="1368977"/>
            <a:ext cx="2263082" cy="2415289"/>
          </a:xfrm>
          <a:prstGeom prst="rect">
            <a:avLst/>
          </a:prstGeom>
          <a:noFill/>
          <a:ln>
            <a:noFill/>
          </a:ln>
        </p:spPr>
      </p:pic>
      <p:sp>
        <p:nvSpPr>
          <p:cNvPr id="142" name="Google Shape;142;p134"/>
          <p:cNvSpPr/>
          <p:nvPr/>
        </p:nvSpPr>
        <p:spPr>
          <a:xfrm>
            <a:off x="542778" y="1894470"/>
            <a:ext cx="1306478" cy="491320"/>
          </a:xfrm>
          <a:prstGeom prst="rect">
            <a:avLst/>
          </a:prstGeom>
          <a:solidFill>
            <a:srgbClr val="152B4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100" b="0" i="0" u="none" strike="noStrike" cap="none">
                <a:solidFill>
                  <a:schemeClr val="lt1"/>
                </a:solidFill>
                <a:latin typeface="Montserrat"/>
                <a:ea typeface="Montserrat"/>
                <a:cs typeface="Montserrat"/>
                <a:sym typeface="Montserrat"/>
              </a:rPr>
              <a:t>Bronquiolo terminal</a:t>
            </a:r>
            <a:endParaRPr sz="11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251"/>
          <p:cNvSpPr txBox="1">
            <a:spLocks noGrp="1"/>
          </p:cNvSpPr>
          <p:nvPr>
            <p:ph type="title"/>
          </p:nvPr>
        </p:nvSpPr>
        <p:spPr>
          <a:xfrm>
            <a:off x="61311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Enfisema pulmonar</a:t>
            </a:r>
            <a:endParaRPr/>
          </a:p>
        </p:txBody>
      </p:sp>
      <p:sp>
        <p:nvSpPr>
          <p:cNvPr id="1008" name="Google Shape;1008;p251"/>
          <p:cNvSpPr txBox="1">
            <a:spLocks noGrp="1"/>
          </p:cNvSpPr>
          <p:nvPr>
            <p:ph type="body" idx="1"/>
          </p:nvPr>
        </p:nvSpPr>
        <p:spPr>
          <a:xfrm>
            <a:off x="4912774" y="1325563"/>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Se define como una alteración anatómica del pulmón caracterizada por:</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Distensión de los espacios aéreos distales a los bronquiolos respiratorios.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D</a:t>
            </a:r>
            <a:r>
              <a:rPr lang="es-CO" sz="1800" b="0" i="0">
                <a:latin typeface="Montserrat"/>
                <a:ea typeface="Montserrat"/>
                <a:cs typeface="Montserrat"/>
                <a:sym typeface="Montserrat"/>
              </a:rPr>
              <a:t>estrucción de las paredes alveolares.</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Estos cambios, propios del parénquima pulmonar, suelen ocasionar una marcada obstrucción bronquiolar, que condiciona la mayoría de los hallazgos fisiopatológicos y clínicos de esta enfermedad.</a:t>
            </a:r>
            <a:endParaRPr/>
          </a:p>
        </p:txBody>
      </p:sp>
      <p:pic>
        <p:nvPicPr>
          <p:cNvPr id="1009" name="Google Shape;1009;p251"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8224" y="1325563"/>
            <a:ext cx="2494597" cy="2395646"/>
          </a:xfrm>
          <a:prstGeom prst="rect">
            <a:avLst/>
          </a:prstGeom>
          <a:noFill/>
          <a:ln>
            <a:noFill/>
          </a:ln>
        </p:spPr>
      </p:pic>
      <p:pic>
        <p:nvPicPr>
          <p:cNvPr id="1010" name="Google Shape;1010;p251" descr="Un dibujo de una persona&#10;&#10;Descripción generada automáticamente con confianza m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10289" y="4701382"/>
            <a:ext cx="4964407" cy="1964525"/>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252"/>
          <p:cNvSpPr txBox="1">
            <a:spLocks noGrp="1"/>
          </p:cNvSpPr>
          <p:nvPr>
            <p:ph type="title"/>
          </p:nvPr>
        </p:nvSpPr>
        <p:spPr>
          <a:xfrm>
            <a:off x="528711" y="471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Hallazgos fisiológicos</a:t>
            </a:r>
            <a:endParaRPr/>
          </a:p>
        </p:txBody>
      </p:sp>
      <p:sp>
        <p:nvSpPr>
          <p:cNvPr id="1016" name="Google Shape;1016;p252"/>
          <p:cNvSpPr txBox="1">
            <a:spLocks noGrp="1"/>
          </p:cNvSpPr>
          <p:nvPr>
            <p:ph type="body" idx="1"/>
          </p:nvPr>
        </p:nvSpPr>
        <p:spPr>
          <a:xfrm>
            <a:off x="5049817" y="1365458"/>
            <a:ext cx="6761922" cy="4843240"/>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Clr>
                <a:srgbClr val="152B48"/>
              </a:buClr>
              <a:buSzPts val="1600"/>
              <a:buChar char="•"/>
            </a:pPr>
            <a:r>
              <a:rPr lang="es-CO" sz="1600" b="0" i="0">
                <a:latin typeface="Montserrat"/>
                <a:ea typeface="Montserrat"/>
                <a:cs typeface="Montserrat"/>
                <a:sym typeface="Montserrat"/>
              </a:rPr>
              <a:t>Obstrucción al flujo aéreo, sobre todo durante la espiración, que como característica tiene no ser reversible con la administración de β</a:t>
            </a:r>
            <a:r>
              <a:rPr lang="es-CO" sz="1600" b="0" i="0" baseline="-25000">
                <a:latin typeface="Montserrat"/>
                <a:ea typeface="Montserrat"/>
                <a:cs typeface="Montserrat"/>
                <a:sym typeface="Montserrat"/>
              </a:rPr>
              <a:t>2</a:t>
            </a:r>
            <a:r>
              <a:rPr lang="es-CO" sz="1600" b="0" i="0">
                <a:latin typeface="Montserrat"/>
                <a:ea typeface="Montserrat"/>
                <a:cs typeface="Montserrat"/>
                <a:sym typeface="Montserrat"/>
              </a:rPr>
              <a:t>- agonistas. </a:t>
            </a:r>
            <a:endParaRPr sz="1600">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ts val="1600"/>
              <a:buChar char="•"/>
            </a:pPr>
            <a:r>
              <a:rPr lang="es-CO" sz="1600" b="0" i="0">
                <a:latin typeface="Montserrat"/>
                <a:ea typeface="Montserrat"/>
                <a:cs typeface="Montserrat"/>
                <a:sym typeface="Montserrat"/>
              </a:rPr>
              <a:t>Esta obstrucción al flujo espiratorio se pone de manifiesto mediante curvas flujo-volumen, en las que se observan flujos inspiratorios normales y flujos espiratorios gravemente disminuidos.</a:t>
            </a:r>
            <a:endParaRPr sz="1600">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ts val="1600"/>
              <a:buChar char="•"/>
            </a:pPr>
            <a:r>
              <a:rPr lang="es-CO" sz="1600">
                <a:latin typeface="Montserrat"/>
                <a:ea typeface="Montserrat"/>
                <a:cs typeface="Montserrat"/>
                <a:sym typeface="Montserrat"/>
              </a:rPr>
              <a:t>A</a:t>
            </a:r>
            <a:r>
              <a:rPr lang="es-CO" sz="1600" b="0" i="0">
                <a:latin typeface="Montserrat"/>
                <a:ea typeface="Montserrat"/>
                <a:cs typeface="Montserrat"/>
                <a:sym typeface="Montserrat"/>
              </a:rPr>
              <a:t> nivel de volúmenes pulmonares, puede observarse aumento del volumen residual, de la relación volumen residual /CPT y también, en casos avanzados, aumento de la CPT.</a:t>
            </a:r>
            <a:endParaRPr/>
          </a:p>
          <a:p>
            <a:pPr marL="228600" lvl="0" indent="-228600" algn="just" rtl="0">
              <a:lnSpc>
                <a:spcPct val="120000"/>
              </a:lnSpc>
              <a:spcBef>
                <a:spcPts val="1000"/>
              </a:spcBef>
              <a:spcAft>
                <a:spcPts val="0"/>
              </a:spcAft>
              <a:buClr>
                <a:srgbClr val="152B48"/>
              </a:buClr>
              <a:buSzPts val="1600"/>
              <a:buChar char="•"/>
            </a:pPr>
            <a:r>
              <a:rPr lang="es-CO" sz="1600" b="0" i="0">
                <a:latin typeface="Montserrat"/>
                <a:ea typeface="Montserrat"/>
                <a:cs typeface="Montserrat"/>
                <a:sym typeface="Montserrat"/>
              </a:rPr>
              <a:t>La obstrucción bronquiolar, ocasiona un aumento importante de las resistencias no elásticas y, por consiguiente, aumento del trabajo viscoso y del gasto energético de la respiración.</a:t>
            </a:r>
            <a:endParaRPr sz="1600"/>
          </a:p>
        </p:txBody>
      </p:sp>
      <p:pic>
        <p:nvPicPr>
          <p:cNvPr id="1017" name="Google Shape;1017;p252" descr="Imagen que contiene Logotip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4809" y="1249316"/>
            <a:ext cx="3120199" cy="2537762"/>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253"/>
          <p:cNvSpPr txBox="1">
            <a:spLocks noGrp="1"/>
          </p:cNvSpPr>
          <p:nvPr>
            <p:ph type="title"/>
          </p:nvPr>
        </p:nvSpPr>
        <p:spPr>
          <a:xfrm>
            <a:off x="655320" y="471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Fibrosis</a:t>
            </a:r>
            <a:endParaRPr/>
          </a:p>
        </p:txBody>
      </p:sp>
      <p:sp>
        <p:nvSpPr>
          <p:cNvPr id="1023" name="Google Shape;1023;p253"/>
          <p:cNvSpPr txBox="1">
            <a:spLocks noGrp="1"/>
          </p:cNvSpPr>
          <p:nvPr>
            <p:ph type="body" idx="1"/>
          </p:nvPr>
        </p:nvSpPr>
        <p:spPr>
          <a:xfrm>
            <a:off x="4912249" y="1076837"/>
            <a:ext cx="6761922"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1800"/>
              <a:buChar char="•"/>
            </a:pPr>
            <a:r>
              <a:rPr lang="es-CO" sz="1800" b="0" i="0">
                <a:latin typeface="Montserrat"/>
                <a:ea typeface="Montserrat"/>
                <a:cs typeface="Montserrat"/>
                <a:sym typeface="Montserrat"/>
              </a:rPr>
              <a:t>La fibrosis pulmonar es el estadío final de muchas enfermedades que afectan al intersticio pulmonar, como neumonía intersticial usual, sarcoidosis, neumonitis por hipersensibilidad.</a:t>
            </a:r>
            <a:endParaRPr/>
          </a:p>
          <a:p>
            <a:pPr marL="228600" lvl="0" indent="-114300" algn="just" rtl="0">
              <a:lnSpc>
                <a:spcPct val="10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La característica principal es el engrosamiento del intersticio y de la pared alveolar, ambos secundarios al depósito de colágeno producido por un exceso de fibroblastos en el intersticio pulmonar.</a:t>
            </a:r>
            <a:endParaRPr/>
          </a:p>
          <a:p>
            <a:pPr marL="228600" lvl="0" indent="-114300" algn="just" rtl="0">
              <a:lnSpc>
                <a:spcPct val="10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Este hecho condiciona una disminución de los volúmenes pulmonares y de la distensibilidad pulmonar, una disminución de la distensibilidad (complian</a:t>
            </a:r>
            <a:r>
              <a:rPr lang="es-CO" sz="1800"/>
              <a:t>ce</a:t>
            </a:r>
            <a:r>
              <a:rPr lang="es-CO" sz="1800" b="0" i="0">
                <a:latin typeface="Montserrat"/>
                <a:ea typeface="Montserrat"/>
                <a:cs typeface="Montserrat"/>
                <a:sym typeface="Montserrat"/>
              </a:rPr>
              <a:t>) y, por consiguiente, la necesidad de generar presiones más altas de lo habitual para conseguir un determinado cambio de volumen pulmonar.</a:t>
            </a:r>
            <a:endParaRPr sz="1800"/>
          </a:p>
        </p:txBody>
      </p:sp>
      <p:pic>
        <p:nvPicPr>
          <p:cNvPr id="1024" name="Google Shape;1024;p253" descr="Fibrosis pulmonar idiopática - Wikipedia, la enciclopedia lib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080" y="1268110"/>
            <a:ext cx="3473006" cy="216089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254"/>
          <p:cNvSpPr txBox="1">
            <a:spLocks noGrp="1"/>
          </p:cNvSpPr>
          <p:nvPr>
            <p:ph type="title"/>
          </p:nvPr>
        </p:nvSpPr>
        <p:spPr>
          <a:xfrm>
            <a:off x="500575"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Fisiología</a:t>
            </a:r>
            <a:endParaRPr/>
          </a:p>
        </p:txBody>
      </p:sp>
      <p:sp>
        <p:nvSpPr>
          <p:cNvPr id="1030" name="Google Shape;1030;p254"/>
          <p:cNvSpPr txBox="1">
            <a:spLocks noGrp="1"/>
          </p:cNvSpPr>
          <p:nvPr>
            <p:ph type="body" idx="1"/>
          </p:nvPr>
        </p:nvSpPr>
        <p:spPr>
          <a:xfrm>
            <a:off x="5027978" y="1343818"/>
            <a:ext cx="6761922" cy="4967142"/>
          </a:xfrm>
          <a:prstGeom prst="rect">
            <a:avLst/>
          </a:prstGeom>
          <a:noFill/>
          <a:ln>
            <a:noFill/>
          </a:ln>
        </p:spPr>
        <p:txBody>
          <a:bodyPr spcFirstLastPara="1" wrap="square" lIns="91425" tIns="45700" rIns="91425" bIns="45700" anchor="t" anchorCtr="0">
            <a:normAutofit/>
          </a:bodyPr>
          <a:lstStyle/>
          <a:p>
            <a:pPr marL="228600" lvl="0" indent="-228600" algn="just" rtl="0">
              <a:lnSpc>
                <a:spcPct val="110000"/>
              </a:lnSpc>
              <a:spcBef>
                <a:spcPts val="0"/>
              </a:spcBef>
              <a:spcAft>
                <a:spcPts val="0"/>
              </a:spcAft>
              <a:buClr>
                <a:srgbClr val="152B48"/>
              </a:buClr>
              <a:buSzPts val="1800"/>
              <a:buChar char="•"/>
            </a:pPr>
            <a:r>
              <a:rPr lang="es-CO" sz="1800" b="0" i="0">
                <a:latin typeface="Montserrat"/>
                <a:ea typeface="Montserrat"/>
                <a:cs typeface="Montserrat"/>
                <a:sym typeface="Montserrat"/>
              </a:rPr>
              <a:t>La espirometría y el estudio de volúmenes pulmonares, ponen de manifiesto un trastorno ventilatorio restrictivo con disminución de la FVC, el FEV</a:t>
            </a:r>
            <a:r>
              <a:rPr lang="es-CO" sz="1800" b="0" i="0" baseline="-25000">
                <a:latin typeface="Montserrat"/>
                <a:ea typeface="Montserrat"/>
                <a:cs typeface="Montserrat"/>
                <a:sym typeface="Montserrat"/>
              </a:rPr>
              <a:t>1</a:t>
            </a:r>
            <a:r>
              <a:rPr lang="es-CO" sz="1800" b="0" i="0">
                <a:latin typeface="Montserrat"/>
                <a:ea typeface="Montserrat"/>
                <a:cs typeface="Montserrat"/>
                <a:sym typeface="Montserrat"/>
              </a:rPr>
              <a:t>, el volumen residual y la CPT con unos cocientes FEV</a:t>
            </a:r>
            <a:r>
              <a:rPr lang="es-CO" sz="1800" b="0" i="0" baseline="-25000">
                <a:latin typeface="Montserrat"/>
                <a:ea typeface="Montserrat"/>
                <a:cs typeface="Montserrat"/>
                <a:sym typeface="Montserrat"/>
              </a:rPr>
              <a:t>1</a:t>
            </a:r>
            <a:r>
              <a:rPr lang="es-CO" sz="1800" b="0" i="0">
                <a:latin typeface="Montserrat"/>
                <a:ea typeface="Montserrat"/>
                <a:cs typeface="Montserrat"/>
                <a:sym typeface="Montserrat"/>
              </a:rPr>
              <a:t>/FVC y volumen residual/CPT dentro de la normalidad.</a:t>
            </a:r>
            <a:endParaRPr/>
          </a:p>
          <a:p>
            <a:pPr marL="228600" lvl="0" indent="-114300" algn="just" rtl="0">
              <a:lnSpc>
                <a:spcPct val="11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0" i="0">
                <a:latin typeface="Montserrat"/>
                <a:ea typeface="Montserrat"/>
                <a:cs typeface="Montserrat"/>
                <a:sym typeface="Montserrat"/>
              </a:rPr>
              <a:t>La capacidad de difusión del CO también está disminuida, y la gasometría arterial suele demostrar una disminución de la PaO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de la PaCO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con un pH normal.</a:t>
            </a:r>
            <a:endParaRPr/>
          </a:p>
          <a:p>
            <a:pPr marL="228600" lvl="0" indent="-114300" algn="just" rtl="0">
              <a:lnSpc>
                <a:spcPct val="11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0" i="0">
                <a:latin typeface="Montserrat"/>
                <a:ea typeface="Montserrat"/>
                <a:cs typeface="Montserrat"/>
                <a:sym typeface="Montserrat"/>
              </a:rPr>
              <a:t>La hipoxemia en estos pacientes se debe tanto a alteraciones en la difusión como a desigualdades en la relación ventilación/perfusión.</a:t>
            </a:r>
            <a:endParaRPr sz="1800"/>
          </a:p>
        </p:txBody>
      </p:sp>
      <p:sp>
        <p:nvSpPr>
          <p:cNvPr id="1031" name="Google Shape;1031;p254"/>
          <p:cNvSpPr/>
          <p:nvPr/>
        </p:nvSpPr>
        <p:spPr>
          <a:xfrm>
            <a:off x="1105721" y="1330140"/>
            <a:ext cx="2980944" cy="1975131"/>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VEF1/CVF:  mayor al 70%.</a:t>
            </a:r>
            <a:endParaRPr/>
          </a:p>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VEF1:  menor del 80%.</a:t>
            </a:r>
            <a:endParaRPr/>
          </a:p>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CVF: menor del 80%.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5"/>
          <p:cNvSpPr txBox="1">
            <a:spLocks noGrp="1"/>
          </p:cNvSpPr>
          <p:nvPr>
            <p:ph type="title"/>
          </p:nvPr>
        </p:nvSpPr>
        <p:spPr>
          <a:xfrm>
            <a:off x="514643"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Bronquiolo respiratorio</a:t>
            </a:r>
            <a:endParaRPr/>
          </a:p>
        </p:txBody>
      </p:sp>
      <p:sp>
        <p:nvSpPr>
          <p:cNvPr id="148" name="Google Shape;148;p135"/>
          <p:cNvSpPr txBox="1">
            <a:spLocks noGrp="1"/>
          </p:cNvSpPr>
          <p:nvPr>
            <p:ph type="body" idx="1"/>
          </p:nvPr>
        </p:nvSpPr>
        <p:spPr>
          <a:xfrm>
            <a:off x="826142" y="1432370"/>
            <a:ext cx="602097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i="0" u="none" strike="noStrike">
                <a:latin typeface="Montserrat"/>
                <a:ea typeface="Montserrat"/>
                <a:cs typeface="Montserrat"/>
                <a:sym typeface="Montserrat"/>
              </a:rPr>
              <a:t>Zona de transición.</a:t>
            </a:r>
            <a:endParaRPr/>
          </a:p>
          <a:p>
            <a:pPr marL="228600" lvl="0" indent="-228600" algn="just" rtl="0">
              <a:lnSpc>
                <a:spcPct val="100000"/>
              </a:lnSpc>
              <a:spcBef>
                <a:spcPts val="1000"/>
              </a:spcBef>
              <a:spcAft>
                <a:spcPts val="0"/>
              </a:spcAft>
              <a:buClr>
                <a:srgbClr val="152B48"/>
              </a:buClr>
              <a:buSzPts val="2000"/>
              <a:buChar char="•"/>
            </a:pPr>
            <a:r>
              <a:rPr lang="es-CO" i="0" u="none" strike="noStrike">
                <a:latin typeface="Montserrat"/>
                <a:ea typeface="Montserrat"/>
                <a:cs typeface="Montserrat"/>
                <a:sym typeface="Montserrat"/>
              </a:rPr>
              <a:t>Los bronquiolos de conducción más pequeños, bronquíolos terminales, están revestidos por un epitelio  simple cúbico en el cual hay dispersas células de Clara entre las células ciliadas.</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a:p>
        </p:txBody>
      </p:sp>
      <p:pic>
        <p:nvPicPr>
          <p:cNvPr id="149" name="Google Shape;149;p1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42960" y="1801442"/>
            <a:ext cx="4261840" cy="4548476"/>
          </a:xfrm>
          <a:prstGeom prst="rect">
            <a:avLst/>
          </a:prstGeom>
          <a:noFill/>
          <a:ln>
            <a:noFill/>
          </a:ln>
        </p:spPr>
      </p:pic>
      <p:sp>
        <p:nvSpPr>
          <p:cNvPr id="150" name="Google Shape;150;p135"/>
          <p:cNvSpPr/>
          <p:nvPr/>
        </p:nvSpPr>
        <p:spPr>
          <a:xfrm>
            <a:off x="5147873" y="4677472"/>
            <a:ext cx="2047164" cy="638033"/>
          </a:xfrm>
          <a:prstGeom prst="rect">
            <a:avLst/>
          </a:prstGeom>
          <a:solidFill>
            <a:srgbClr val="152B4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Bronquiolo respiratorio</a:t>
            </a: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6"/>
          <p:cNvSpPr txBox="1">
            <a:spLocks noGrp="1"/>
          </p:cNvSpPr>
          <p:nvPr>
            <p:ph type="title"/>
          </p:nvPr>
        </p:nvSpPr>
        <p:spPr>
          <a:xfrm>
            <a:off x="570914" y="5314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Alvéolo</a:t>
            </a:r>
            <a:endParaRPr/>
          </a:p>
        </p:txBody>
      </p:sp>
      <p:sp>
        <p:nvSpPr>
          <p:cNvPr id="156" name="Google Shape;156;p136"/>
          <p:cNvSpPr txBox="1">
            <a:spLocks noGrp="1"/>
          </p:cNvSpPr>
          <p:nvPr>
            <p:ph type="body" idx="1"/>
          </p:nvPr>
        </p:nvSpPr>
        <p:spPr>
          <a:xfrm>
            <a:off x="774783" y="1176619"/>
            <a:ext cx="10642436" cy="378860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1600"/>
              <a:buChar char="•"/>
            </a:pPr>
            <a:r>
              <a:rPr lang="es-CO" sz="1600" b="1" i="0" u="none" strike="noStrike">
                <a:latin typeface="Montserrat"/>
                <a:ea typeface="Montserrat"/>
                <a:cs typeface="Montserrat"/>
                <a:sym typeface="Montserrat"/>
              </a:rPr>
              <a:t>Los alvéolos son el sitio donde ocurre el intercambio gaseoso.</a:t>
            </a:r>
            <a:endParaRPr/>
          </a:p>
          <a:p>
            <a:pPr marL="228600" lvl="0" indent="-228600" algn="l" rtl="0">
              <a:lnSpc>
                <a:spcPct val="100000"/>
              </a:lnSpc>
              <a:spcBef>
                <a:spcPts val="1000"/>
              </a:spcBef>
              <a:spcAft>
                <a:spcPts val="0"/>
              </a:spcAft>
              <a:buClr>
                <a:srgbClr val="152B48"/>
              </a:buClr>
              <a:buSzPts val="1600"/>
              <a:buChar char="•"/>
            </a:pPr>
            <a:r>
              <a:rPr lang="es-CO" sz="1600" i="0" u="none" strike="noStrike">
                <a:latin typeface="Montserrat"/>
                <a:ea typeface="Montserrat"/>
                <a:cs typeface="Montserrat"/>
                <a:sym typeface="Montserrat"/>
              </a:rPr>
              <a:t>La extensión de la superficie disponible para el intercambio gaseoso se incrementa por los alvéolos pulmonares.</a:t>
            </a:r>
            <a:endParaRPr sz="1600">
              <a:latin typeface="Montserrat"/>
              <a:ea typeface="Montserrat"/>
              <a:cs typeface="Montserrat"/>
              <a:sym typeface="Montserrat"/>
            </a:endParaRPr>
          </a:p>
          <a:p>
            <a:pPr marL="228600" lvl="0" indent="-228600" algn="l" rtl="0">
              <a:lnSpc>
                <a:spcPct val="100000"/>
              </a:lnSpc>
              <a:spcBef>
                <a:spcPts val="1000"/>
              </a:spcBef>
              <a:spcAft>
                <a:spcPts val="0"/>
              </a:spcAft>
              <a:buClr>
                <a:srgbClr val="152B48"/>
              </a:buClr>
              <a:buSzPts val="1600"/>
              <a:buChar char="•"/>
            </a:pPr>
            <a:r>
              <a:rPr lang="es-CO" sz="1600" i="0" u="none" strike="noStrike">
                <a:latin typeface="Montserrat"/>
                <a:ea typeface="Montserrat"/>
                <a:cs typeface="Montserrat"/>
                <a:sym typeface="Montserrat"/>
              </a:rPr>
              <a:t>Cada alvéolo está rodeado por una  red de capilares que ponen la sangre en estrecha proximidad al aire inhalado en el interior del alvéolo.</a:t>
            </a:r>
            <a:endParaRPr sz="1600">
              <a:latin typeface="Montserrat"/>
              <a:ea typeface="Montserrat"/>
              <a:cs typeface="Montserrat"/>
              <a:sym typeface="Montserrat"/>
            </a:endParaRPr>
          </a:p>
          <a:p>
            <a:pPr marL="228600" lvl="0" indent="-228600" algn="l" rtl="0">
              <a:lnSpc>
                <a:spcPct val="100000"/>
              </a:lnSpc>
              <a:spcBef>
                <a:spcPts val="1000"/>
              </a:spcBef>
              <a:spcAft>
                <a:spcPts val="0"/>
              </a:spcAft>
              <a:buClr>
                <a:srgbClr val="152B48"/>
              </a:buClr>
              <a:buSzPts val="1600"/>
              <a:buChar char="•"/>
            </a:pPr>
            <a:r>
              <a:rPr lang="es-CO" sz="1600" i="0" u="none" strike="noStrike">
                <a:latin typeface="Montserrat"/>
                <a:ea typeface="Montserrat"/>
                <a:cs typeface="Montserrat"/>
                <a:sym typeface="Montserrat"/>
              </a:rPr>
              <a:t>En cada pulmón adulto hay entre 150 y 250 millones de alvéolos.</a:t>
            </a:r>
            <a:endParaRPr sz="1600">
              <a:latin typeface="Montserrat"/>
              <a:ea typeface="Montserrat"/>
              <a:cs typeface="Montserrat"/>
              <a:sym typeface="Montserrat"/>
            </a:endParaRPr>
          </a:p>
        </p:txBody>
      </p:sp>
      <p:pic>
        <p:nvPicPr>
          <p:cNvPr id="157" name="Google Shape;157;p1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17100" y="3174025"/>
            <a:ext cx="3603988" cy="33796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7"/>
          <p:cNvSpPr txBox="1">
            <a:spLocks noGrp="1"/>
          </p:cNvSpPr>
          <p:nvPr>
            <p:ph type="title"/>
          </p:nvPr>
        </p:nvSpPr>
        <p:spPr>
          <a:xfrm>
            <a:off x="444304" y="273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Células alveolares</a:t>
            </a:r>
            <a:endParaRPr/>
          </a:p>
        </p:txBody>
      </p:sp>
      <p:sp>
        <p:nvSpPr>
          <p:cNvPr id="163" name="Google Shape;163;p137"/>
          <p:cNvSpPr txBox="1">
            <a:spLocks noGrp="1"/>
          </p:cNvSpPr>
          <p:nvPr>
            <p:ph type="body" idx="1"/>
          </p:nvPr>
        </p:nvSpPr>
        <p:spPr>
          <a:xfrm>
            <a:off x="838201" y="1126719"/>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1800"/>
              <a:buChar char="•"/>
            </a:pPr>
            <a:r>
              <a:rPr lang="es-CO" sz="1800">
                <a:latin typeface="Montserrat"/>
                <a:ea typeface="Montserrat"/>
                <a:cs typeface="Montserrat"/>
                <a:sym typeface="Montserrat"/>
              </a:rPr>
              <a:t>Neumocitos tipo I: so</a:t>
            </a:r>
            <a:r>
              <a:rPr lang="es-CO" sz="1800" b="0" i="0" u="none" strike="noStrike">
                <a:latin typeface="Montserrat"/>
                <a:ea typeface="Montserrat"/>
                <a:cs typeface="Montserrat"/>
                <a:sym typeface="Montserrat"/>
              </a:rPr>
              <a:t>n células planas muy delgadas que revisten la mayor parte de la superficie  (95%) de los alvéolos.</a:t>
            </a:r>
            <a:endParaRPr/>
          </a:p>
          <a:p>
            <a:pPr marL="228600" lvl="0" indent="-228600" algn="l" rtl="0">
              <a:lnSpc>
                <a:spcPct val="100000"/>
              </a:lnSpc>
              <a:spcBef>
                <a:spcPts val="1000"/>
              </a:spcBef>
              <a:spcAft>
                <a:spcPts val="0"/>
              </a:spcAft>
              <a:buClr>
                <a:srgbClr val="152B48"/>
              </a:buClr>
              <a:buSzPts val="1800"/>
              <a:buChar char="•"/>
            </a:pPr>
            <a:r>
              <a:rPr lang="es-CO" sz="1800">
                <a:latin typeface="Montserrat"/>
                <a:ea typeface="Montserrat"/>
                <a:cs typeface="Montserrat"/>
                <a:sym typeface="Montserrat"/>
              </a:rPr>
              <a:t>L</a:t>
            </a:r>
            <a:r>
              <a:rPr lang="es-CO" sz="1800" b="0" i="0" u="none" strike="noStrike">
                <a:latin typeface="Montserrat"/>
                <a:ea typeface="Montserrat"/>
                <a:cs typeface="Montserrat"/>
                <a:sym typeface="Montserrat"/>
              </a:rPr>
              <a:t>as uniones forman una barrera  eficaz entre el espacio aéreo y los componentes de la pared septal.</a:t>
            </a:r>
            <a:endParaRPr/>
          </a:p>
          <a:p>
            <a:pPr marL="228600" lvl="0" indent="-228600" algn="l" rtl="0">
              <a:lnSpc>
                <a:spcPct val="100000"/>
              </a:lnSpc>
              <a:spcBef>
                <a:spcPts val="1000"/>
              </a:spcBef>
              <a:spcAft>
                <a:spcPts val="0"/>
              </a:spcAft>
              <a:buClr>
                <a:srgbClr val="152B48"/>
              </a:buClr>
              <a:buSzPts val="1800"/>
              <a:buChar char="•"/>
            </a:pPr>
            <a:r>
              <a:rPr lang="es-CO" sz="1800">
                <a:latin typeface="Montserrat"/>
                <a:ea typeface="Montserrat"/>
                <a:cs typeface="Montserrat"/>
                <a:sym typeface="Montserrat"/>
              </a:rPr>
              <a:t>Neumocitos tipo II:</a:t>
            </a:r>
            <a:endParaRPr/>
          </a:p>
          <a:p>
            <a:pPr marL="685800" lvl="1" indent="-228600" algn="l" rtl="0">
              <a:lnSpc>
                <a:spcPct val="100000"/>
              </a:lnSpc>
              <a:spcBef>
                <a:spcPts val="500"/>
              </a:spcBef>
              <a:spcAft>
                <a:spcPts val="0"/>
              </a:spcAft>
              <a:buClr>
                <a:srgbClr val="152B48"/>
              </a:buClr>
              <a:buSzPts val="1600"/>
              <a:buFont typeface="Noto Sans Symbols"/>
              <a:buChar char="▪"/>
            </a:pPr>
            <a:r>
              <a:rPr lang="es-CO" sz="1600">
                <a:latin typeface="Montserrat"/>
                <a:ea typeface="Montserrat"/>
                <a:cs typeface="Montserrat"/>
                <a:sym typeface="Montserrat"/>
              </a:rPr>
              <a:t>Células secretoras cubicas.</a:t>
            </a:r>
            <a:endParaRPr/>
          </a:p>
          <a:p>
            <a:pPr marL="685800" lvl="1" indent="-228600" algn="l" rtl="0">
              <a:lnSpc>
                <a:spcPct val="100000"/>
              </a:lnSpc>
              <a:spcBef>
                <a:spcPts val="500"/>
              </a:spcBef>
              <a:spcAft>
                <a:spcPts val="0"/>
              </a:spcAft>
              <a:buClr>
                <a:srgbClr val="152B48"/>
              </a:buClr>
              <a:buSzPts val="1600"/>
              <a:buFont typeface="Noto Sans Symbols"/>
              <a:buChar char="▪"/>
            </a:pPr>
            <a:r>
              <a:rPr lang="es-CO" sz="1600">
                <a:latin typeface="Montserrat"/>
                <a:ea typeface="Montserrat"/>
                <a:cs typeface="Montserrat"/>
                <a:sym typeface="Montserrat"/>
              </a:rPr>
              <a:t>Producción del surfactante.</a:t>
            </a:r>
            <a:endParaRPr/>
          </a:p>
        </p:txBody>
      </p:sp>
      <p:pic>
        <p:nvPicPr>
          <p:cNvPr id="164" name="Google Shape;164;p1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94020" y="2130134"/>
            <a:ext cx="3187810" cy="40236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8"/>
          <p:cNvSpPr txBox="1">
            <a:spLocks noGrp="1"/>
          </p:cNvSpPr>
          <p:nvPr>
            <p:ph type="title"/>
          </p:nvPr>
        </p:nvSpPr>
        <p:spPr>
          <a:xfrm>
            <a:off x="560823"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Nomenclatura</a:t>
            </a:r>
            <a:endParaRPr/>
          </a:p>
        </p:txBody>
      </p:sp>
      <p:pic>
        <p:nvPicPr>
          <p:cNvPr id="170" name="Google Shape;170;p138" descr="Imagen que contiene 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1520" y="957898"/>
            <a:ext cx="4397238" cy="2848795"/>
          </a:xfrm>
          <a:prstGeom prst="rect">
            <a:avLst/>
          </a:prstGeom>
          <a:noFill/>
          <a:ln>
            <a:noFill/>
          </a:ln>
        </p:spPr>
      </p:pic>
      <p:pic>
        <p:nvPicPr>
          <p:cNvPr id="171" name="Google Shape;171;p138" descr="Tabla&#10;&#10;Descripción generada automáticamente"/>
          <p:cNvPicPr preferRelativeResize="0"/>
          <p:nvPr/>
        </p:nvPicPr>
        <p:blipFill rotWithShape="1">
          <a:blip r:embed="rId4">
            <a:alphaModFix/>
          </a:blip>
          <a:srcRect/>
          <a:stretch/>
        </p:blipFill>
        <p:spPr>
          <a:xfrm>
            <a:off x="5593540" y="1860351"/>
            <a:ext cx="6154860" cy="46848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9"/>
          <p:cNvSpPr txBox="1">
            <a:spLocks noGrp="1"/>
          </p:cNvSpPr>
          <p:nvPr>
            <p:ph type="title"/>
          </p:nvPr>
        </p:nvSpPr>
        <p:spPr>
          <a:xfrm>
            <a:off x="515112"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Unidad respiratoria</a:t>
            </a:r>
            <a:endParaRPr/>
          </a:p>
        </p:txBody>
      </p:sp>
      <p:sp>
        <p:nvSpPr>
          <p:cNvPr id="177" name="Google Shape;177;p139"/>
          <p:cNvSpPr txBox="1">
            <a:spLocks noGrp="1"/>
          </p:cNvSpPr>
          <p:nvPr>
            <p:ph type="body" idx="1"/>
          </p:nvPr>
        </p:nvSpPr>
        <p:spPr>
          <a:xfrm>
            <a:off x="4970827" y="1253331"/>
            <a:ext cx="6761922"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152B48"/>
              </a:buClr>
              <a:buSzPts val="2000"/>
              <a:buNone/>
            </a:pPr>
            <a:r>
              <a:rPr lang="es-CO"/>
              <a:t>Constituida por:</a:t>
            </a:r>
            <a:endParaRPr/>
          </a:p>
          <a:p>
            <a:pPr marL="685800" lvl="1" indent="-228600" algn="just" rtl="0">
              <a:lnSpc>
                <a:spcPct val="100000"/>
              </a:lnSpc>
              <a:spcBef>
                <a:spcPts val="500"/>
              </a:spcBef>
              <a:spcAft>
                <a:spcPts val="0"/>
              </a:spcAft>
              <a:buClr>
                <a:srgbClr val="152B48"/>
              </a:buClr>
              <a:buSzPts val="1800"/>
              <a:buChar char="•"/>
            </a:pPr>
            <a:r>
              <a:rPr lang="es-CO" sz="1800" b="0" i="0">
                <a:latin typeface="Montserrat"/>
                <a:ea typeface="Montserrat"/>
                <a:cs typeface="Montserrat"/>
                <a:sym typeface="Montserrat"/>
              </a:rPr>
              <a:t>Segmentos de la vía aérea situados distalmente a un bronquio terminal.</a:t>
            </a:r>
            <a:endParaRPr sz="18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Char char="•"/>
            </a:pPr>
            <a:r>
              <a:rPr lang="es-CO" sz="1800" b="0" i="0">
                <a:latin typeface="Montserrat"/>
                <a:ea typeface="Montserrat"/>
                <a:cs typeface="Montserrat"/>
                <a:sym typeface="Montserrat"/>
              </a:rPr>
              <a:t>Bronquiolos respiratorios.</a:t>
            </a:r>
            <a:endParaRPr sz="180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Char char="•"/>
            </a:pPr>
            <a:r>
              <a:rPr lang="es-CO" sz="1800">
                <a:latin typeface="Montserrat"/>
                <a:ea typeface="Montserrat"/>
                <a:cs typeface="Montserrat"/>
                <a:sym typeface="Montserrat"/>
              </a:rPr>
              <a:t>C</a:t>
            </a:r>
            <a:r>
              <a:rPr lang="es-CO" sz="1800" b="0" i="0">
                <a:latin typeface="Montserrat"/>
                <a:ea typeface="Montserrat"/>
                <a:cs typeface="Montserrat"/>
                <a:sym typeface="Montserrat"/>
              </a:rPr>
              <a:t>onductos alveolares.</a:t>
            </a:r>
            <a:endParaRPr/>
          </a:p>
          <a:p>
            <a:pPr marL="685800" lvl="1" indent="-228600" algn="just" rtl="0">
              <a:lnSpc>
                <a:spcPct val="100000"/>
              </a:lnSpc>
              <a:spcBef>
                <a:spcPts val="500"/>
              </a:spcBef>
              <a:spcAft>
                <a:spcPts val="0"/>
              </a:spcAft>
              <a:buClr>
                <a:srgbClr val="152B48"/>
              </a:buClr>
              <a:buSzPts val="1800"/>
              <a:buChar char="•"/>
            </a:pPr>
            <a:r>
              <a:rPr lang="es-CO" sz="1800">
                <a:latin typeface="Montserrat"/>
                <a:ea typeface="Montserrat"/>
                <a:cs typeface="Montserrat"/>
                <a:sym typeface="Montserrat"/>
              </a:rPr>
              <a:t>A</a:t>
            </a:r>
            <a:r>
              <a:rPr lang="es-CO" sz="1800" b="0" i="0">
                <a:latin typeface="Montserrat"/>
                <a:ea typeface="Montserrat"/>
                <a:cs typeface="Montserrat"/>
                <a:sym typeface="Montserrat"/>
              </a:rPr>
              <a:t>lvéolos.</a:t>
            </a:r>
            <a:endParaRPr/>
          </a:p>
          <a:p>
            <a:pPr marL="685800" lvl="1" indent="-228600" algn="just" rtl="0">
              <a:lnSpc>
                <a:spcPct val="100000"/>
              </a:lnSpc>
              <a:spcBef>
                <a:spcPts val="500"/>
              </a:spcBef>
              <a:spcAft>
                <a:spcPts val="0"/>
              </a:spcAft>
              <a:buClr>
                <a:srgbClr val="152B48"/>
              </a:buClr>
              <a:buSzPts val="1800"/>
              <a:buChar char="•"/>
            </a:pPr>
            <a:r>
              <a:rPr lang="es-CO" sz="1800">
                <a:latin typeface="Montserrat"/>
                <a:ea typeface="Montserrat"/>
                <a:cs typeface="Montserrat"/>
                <a:sym typeface="Montserrat"/>
              </a:rPr>
              <a:t>D</a:t>
            </a:r>
            <a:r>
              <a:rPr lang="es-CO" sz="1800" b="0" i="0">
                <a:latin typeface="Montserrat"/>
                <a:ea typeface="Montserrat"/>
                <a:cs typeface="Montserrat"/>
                <a:sym typeface="Montserrat"/>
              </a:rPr>
              <a:t>renan, respectivamente, la sangre de dicha zona.</a:t>
            </a:r>
            <a:endParaRPr/>
          </a:p>
          <a:p>
            <a:pPr marL="685800" lvl="1" indent="-228600" algn="just" rtl="0">
              <a:lnSpc>
                <a:spcPct val="100000"/>
              </a:lnSpc>
              <a:spcBef>
                <a:spcPts val="500"/>
              </a:spcBef>
              <a:spcAft>
                <a:spcPts val="0"/>
              </a:spcAft>
              <a:buClr>
                <a:srgbClr val="152B48"/>
              </a:buClr>
              <a:buSzPts val="1800"/>
              <a:buChar char="•"/>
            </a:pPr>
            <a:r>
              <a:rPr lang="es-CO" sz="1800" b="0" i="0">
                <a:latin typeface="Montserrat"/>
                <a:ea typeface="Montserrat"/>
                <a:cs typeface="Montserrat"/>
                <a:sym typeface="Montserrat"/>
              </a:rPr>
              <a:t>Un conjunto de 3 a 5 unidades respiratorias terminales constituye un “lobulillo pulmonar secundario”.</a:t>
            </a:r>
            <a:endParaRPr sz="1800"/>
          </a:p>
        </p:txBody>
      </p:sp>
      <p:pic>
        <p:nvPicPr>
          <p:cNvPr id="178" name="Google Shape;178;p1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7149" y="1067250"/>
            <a:ext cx="2679602" cy="27605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0"/>
          <p:cNvSpPr txBox="1">
            <a:spLocks noGrp="1"/>
          </p:cNvSpPr>
          <p:nvPr>
            <p:ph type="title"/>
          </p:nvPr>
        </p:nvSpPr>
        <p:spPr>
          <a:xfrm>
            <a:off x="556846"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Alvéolo</a:t>
            </a:r>
            <a:endParaRPr/>
          </a:p>
        </p:txBody>
      </p:sp>
      <p:sp>
        <p:nvSpPr>
          <p:cNvPr id="184" name="Google Shape;184;p140"/>
          <p:cNvSpPr txBox="1">
            <a:spLocks noGrp="1"/>
          </p:cNvSpPr>
          <p:nvPr>
            <p:ph type="body" idx="1"/>
          </p:nvPr>
        </p:nvSpPr>
        <p:spPr>
          <a:xfrm>
            <a:off x="4990549" y="1484672"/>
            <a:ext cx="6761922"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1800"/>
              <a:buChar char="•"/>
            </a:pPr>
            <a:r>
              <a:rPr lang="es-CO" sz="1800" b="0" i="0">
                <a:latin typeface="Montserrat"/>
                <a:ea typeface="Montserrat"/>
                <a:cs typeface="Montserrat"/>
                <a:sym typeface="Montserrat"/>
              </a:rPr>
              <a:t>Los elementos básicos de la unidad respiratoria terminal son los alvéolos.</a:t>
            </a: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En el pulmón humano existen unos 300 millones de alvéolos con un diámetro medio de aproximadamente 270 μm</a:t>
            </a:r>
            <a:r>
              <a:rPr lang="es-CO" sz="1800">
                <a:latin typeface="Montserrat"/>
                <a:ea typeface="Montserrat"/>
                <a:cs typeface="Montserrat"/>
                <a:sym typeface="Montserrat"/>
              </a:rPr>
              <a:t>.</a:t>
            </a:r>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La superficie alveolar estimada es de unos 100–140 m</a:t>
            </a:r>
            <a:r>
              <a:rPr lang="es-CO" sz="1800" b="0" i="0" baseline="30000">
                <a:latin typeface="Montserrat"/>
                <a:ea typeface="Montserrat"/>
                <a:cs typeface="Montserrat"/>
                <a:sym typeface="Montserrat"/>
              </a:rPr>
              <a:t>2</a:t>
            </a:r>
            <a:r>
              <a:rPr lang="es-CO" sz="1800" b="0" i="0">
                <a:latin typeface="Montserrat"/>
                <a:ea typeface="Montserrat"/>
                <a:cs typeface="Montserrat"/>
                <a:sym typeface="Montserrat"/>
              </a:rPr>
              <a:t>.</a:t>
            </a:r>
            <a:r>
              <a:rPr lang="es-CO" sz="1800" b="0" i="0" baseline="30000">
                <a:latin typeface="Montserrat"/>
                <a:ea typeface="Montserrat"/>
                <a:cs typeface="Montserrat"/>
                <a:sym typeface="Montserrat"/>
              </a:rPr>
              <a:t> </a:t>
            </a:r>
            <a:endParaRPr sz="1800" baseline="300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a:latin typeface="Montserrat"/>
                <a:ea typeface="Montserrat"/>
                <a:cs typeface="Montserrat"/>
                <a:sym typeface="Montserrat"/>
              </a:rPr>
              <a:t>C</a:t>
            </a:r>
            <a:r>
              <a:rPr lang="es-CO" sz="1800" b="0" i="0">
                <a:latin typeface="Montserrat"/>
                <a:ea typeface="Montserrat"/>
                <a:cs typeface="Montserrat"/>
                <a:sym typeface="Montserrat"/>
              </a:rPr>
              <a:t>ada alvéolo está rodeado por unos 2000 segmentos capilares.</a:t>
            </a:r>
            <a:endParaRPr sz="1800" baseline="300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Entre alvéolos contiguos existen comunicaciones anatómicas, los denominados “poros de Köhn”, que consisten en interrupciones de la pared alveolar de unos 6 a 12 μm de diámetro, a través de los cuales puede existir una circulación accesoria del aire alveolar entre unidades adyacentes 🡪 es la denominada ventilación colateral.</a:t>
            </a:r>
            <a:endParaRPr sz="1800"/>
          </a:p>
        </p:txBody>
      </p:sp>
      <p:pic>
        <p:nvPicPr>
          <p:cNvPr id="185" name="Google Shape;185;p140" descr="Un dibujo de un perro&#10;&#10;Descripción generada automáticamente con confianza baja"/>
          <p:cNvPicPr preferRelativeResize="0"/>
          <p:nvPr/>
        </p:nvPicPr>
        <p:blipFill rotWithShape="1">
          <a:blip r:embed="rId3">
            <a:alphaModFix/>
          </a:blip>
          <a:srcRect/>
          <a:stretch/>
        </p:blipFill>
        <p:spPr>
          <a:xfrm>
            <a:off x="1119554" y="1135671"/>
            <a:ext cx="3308287" cy="2651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23"/>
          <p:cNvSpPr txBox="1">
            <a:spLocks noGrp="1"/>
          </p:cNvSpPr>
          <p:nvPr>
            <p:ph type="title"/>
          </p:nvPr>
        </p:nvSpPr>
        <p:spPr>
          <a:xfrm>
            <a:off x="533276" y="1841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Bibliografía recomendada</a:t>
            </a:r>
            <a:endParaRPr/>
          </a:p>
        </p:txBody>
      </p:sp>
      <p:pic>
        <p:nvPicPr>
          <p:cNvPr id="44" name="Google Shape;44;p123" descr="Interfaz de usuario gráfic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03598" y="1663235"/>
            <a:ext cx="2966464" cy="43513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1"/>
          <p:cNvSpPr txBox="1">
            <a:spLocks noGrp="1"/>
          </p:cNvSpPr>
          <p:nvPr>
            <p:ph type="title"/>
          </p:nvPr>
        </p:nvSpPr>
        <p:spPr>
          <a:xfrm>
            <a:off x="444304"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Interfase hematogaseosa</a:t>
            </a:r>
            <a:endParaRPr/>
          </a:p>
        </p:txBody>
      </p:sp>
      <p:sp>
        <p:nvSpPr>
          <p:cNvPr id="191" name="Google Shape;191;p141"/>
          <p:cNvSpPr txBox="1">
            <a:spLocks noGrp="1"/>
          </p:cNvSpPr>
          <p:nvPr>
            <p:ph type="body" idx="1"/>
          </p:nvPr>
        </p:nvSpPr>
        <p:spPr>
          <a:xfrm>
            <a:off x="4985773" y="1373894"/>
            <a:ext cx="6761922" cy="4659581"/>
          </a:xfrm>
          <a:prstGeom prst="rect">
            <a:avLst/>
          </a:prstGeom>
          <a:noFill/>
          <a:ln>
            <a:noFill/>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Clr>
                <a:srgbClr val="152B48"/>
              </a:buClr>
              <a:buSzPts val="2000"/>
              <a:buChar char="•"/>
            </a:pPr>
            <a:r>
              <a:rPr lang="es-CO" b="0" i="0">
                <a:latin typeface="Montserrat"/>
                <a:ea typeface="Montserrat"/>
                <a:cs typeface="Montserrat"/>
                <a:sym typeface="Montserrat"/>
              </a:rPr>
              <a:t>La eficiencia del intercambio gaseoso pulmonar depende de una interfase extremadamente fina y de gran superficie entre el aire y la sangre.</a:t>
            </a:r>
            <a:endParaRPr/>
          </a:p>
          <a:p>
            <a:pPr marL="228600" lvl="0" indent="-101600" algn="just" rtl="0">
              <a:lnSpc>
                <a:spcPct val="11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b="0" i="0">
                <a:latin typeface="Montserrat"/>
                <a:ea typeface="Montserrat"/>
                <a:cs typeface="Montserrat"/>
                <a:sym typeface="Montserrat"/>
              </a:rPr>
              <a:t>Esta zona tiene un grosor de unos 0.6 μm y una superficie aproximada de 100–140 m</a:t>
            </a:r>
            <a:r>
              <a:rPr lang="es-CO" b="0" i="0" baseline="30000">
                <a:latin typeface="Montserrat"/>
                <a:ea typeface="Montserrat"/>
                <a:cs typeface="Montserrat"/>
                <a:sym typeface="Montserrat"/>
              </a:rPr>
              <a:t>2</a:t>
            </a:r>
            <a:r>
              <a:rPr lang="es-CO" b="0" i="0">
                <a:latin typeface="Montserrat"/>
                <a:ea typeface="Montserrat"/>
                <a:cs typeface="Montserrat"/>
                <a:sym typeface="Montserrat"/>
              </a:rPr>
              <a:t>.</a:t>
            </a:r>
            <a:endParaRPr/>
          </a:p>
          <a:p>
            <a:pPr marL="0" lvl="0" indent="0" algn="just" rtl="0">
              <a:lnSpc>
                <a:spcPct val="110000"/>
              </a:lnSpc>
              <a:spcBef>
                <a:spcPts val="1000"/>
              </a:spcBef>
              <a:spcAft>
                <a:spcPts val="0"/>
              </a:spcAft>
              <a:buClr>
                <a:srgbClr val="152B48"/>
              </a:buClr>
              <a:buSzPts val="2000"/>
              <a:buNone/>
            </a:pPr>
            <a:endParaRPr b="0" i="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a:latin typeface="Montserrat"/>
                <a:ea typeface="Montserrat"/>
                <a:cs typeface="Montserrat"/>
                <a:sym typeface="Montserrat"/>
              </a:rPr>
              <a:t>Participantes:</a:t>
            </a:r>
            <a:endParaRPr b="0" i="0">
              <a:latin typeface="Montserrat"/>
              <a:ea typeface="Montserrat"/>
              <a:cs typeface="Montserrat"/>
              <a:sym typeface="Montserrat"/>
            </a:endParaRPr>
          </a:p>
          <a:p>
            <a:pPr marL="685800" lvl="1" indent="-228600" algn="just"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E</a:t>
            </a:r>
            <a:r>
              <a:rPr lang="es-CO" sz="1800" b="0" i="0">
                <a:latin typeface="Montserrat"/>
                <a:ea typeface="Montserrat"/>
                <a:cs typeface="Montserrat"/>
                <a:sym typeface="Montserrat"/>
              </a:rPr>
              <a:t>pitelio alveolar y su membrana basal.</a:t>
            </a:r>
            <a:endParaRPr sz="1800" b="0" i="0" baseline="30000">
              <a:latin typeface="Montserrat"/>
              <a:ea typeface="Montserrat"/>
              <a:cs typeface="Montserrat"/>
              <a:sym typeface="Montserrat"/>
            </a:endParaRPr>
          </a:p>
          <a:p>
            <a:pPr marL="685800" lvl="1" indent="-228600" algn="just"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E</a:t>
            </a:r>
            <a:r>
              <a:rPr lang="es-CO" sz="1800" b="0" i="0">
                <a:latin typeface="Montserrat"/>
                <a:ea typeface="Montserrat"/>
                <a:cs typeface="Montserrat"/>
                <a:sym typeface="Montserrat"/>
              </a:rPr>
              <a:t>ndotelio capilar y su membrana basal.</a:t>
            </a:r>
            <a:endParaRPr sz="1800" baseline="30000">
              <a:latin typeface="Montserrat"/>
              <a:ea typeface="Montserrat"/>
              <a:cs typeface="Montserrat"/>
              <a:sym typeface="Montserrat"/>
            </a:endParaRPr>
          </a:p>
          <a:p>
            <a:pPr marL="685800" lvl="1" indent="-228600" algn="just"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E</a:t>
            </a:r>
            <a:r>
              <a:rPr lang="es-CO" sz="1800" b="0" i="0">
                <a:latin typeface="Montserrat"/>
                <a:ea typeface="Montserrat"/>
                <a:cs typeface="Montserrat"/>
                <a:sym typeface="Montserrat"/>
              </a:rPr>
              <a:t>lementos tisulares intercalados en el espacio intersticial.</a:t>
            </a:r>
            <a:endParaRPr sz="1800" b="0" i="0" baseline="30000">
              <a:latin typeface="Montserrat"/>
              <a:ea typeface="Montserrat"/>
              <a:cs typeface="Montserrat"/>
              <a:sym typeface="Montserrat"/>
            </a:endParaRPr>
          </a:p>
          <a:p>
            <a:pPr marL="685800" lvl="1" indent="-228600" algn="just"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S</a:t>
            </a:r>
            <a:r>
              <a:rPr lang="es-CO" sz="1800" b="0" i="0">
                <a:latin typeface="Montserrat"/>
                <a:ea typeface="Montserrat"/>
                <a:cs typeface="Montserrat"/>
                <a:sym typeface="Montserrat"/>
              </a:rPr>
              <a:t>urfactante alveolar.</a:t>
            </a:r>
            <a:endParaRPr sz="1800"/>
          </a:p>
        </p:txBody>
      </p:sp>
      <p:pic>
        <p:nvPicPr>
          <p:cNvPr id="192" name="Google Shape;192;p141" descr="Diagrama&#10;&#10;Descripción generada automáticamente"/>
          <p:cNvPicPr preferRelativeResize="0"/>
          <p:nvPr/>
        </p:nvPicPr>
        <p:blipFill rotWithShape="1">
          <a:blip r:embed="rId3">
            <a:alphaModFix/>
          </a:blip>
          <a:srcRect/>
          <a:stretch/>
        </p:blipFill>
        <p:spPr>
          <a:xfrm>
            <a:off x="1078774" y="1209822"/>
            <a:ext cx="2932115" cy="24938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42"/>
          <p:cNvSpPr txBox="1">
            <a:spLocks noGrp="1"/>
          </p:cNvSpPr>
          <p:nvPr>
            <p:ph type="title"/>
          </p:nvPr>
        </p:nvSpPr>
        <p:spPr>
          <a:xfrm>
            <a:off x="542779"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Surfactante pulmonar</a:t>
            </a:r>
            <a:endParaRPr/>
          </a:p>
        </p:txBody>
      </p:sp>
      <p:sp>
        <p:nvSpPr>
          <p:cNvPr id="199" name="Google Shape;199;p142"/>
          <p:cNvSpPr txBox="1">
            <a:spLocks noGrp="1"/>
          </p:cNvSpPr>
          <p:nvPr>
            <p:ph type="body" idx="1"/>
          </p:nvPr>
        </p:nvSpPr>
        <p:spPr>
          <a:xfrm>
            <a:off x="5126450" y="2067147"/>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t>Sustancia tensoactiva.</a:t>
            </a:r>
            <a:endParaRPr/>
          </a:p>
          <a:p>
            <a:pPr marL="228600" lvl="0" indent="-228600" algn="just" rtl="0">
              <a:lnSpc>
                <a:spcPct val="100000"/>
              </a:lnSpc>
              <a:spcBef>
                <a:spcPts val="1000"/>
              </a:spcBef>
              <a:spcAft>
                <a:spcPts val="0"/>
              </a:spcAft>
              <a:buClr>
                <a:srgbClr val="152B48"/>
              </a:buClr>
              <a:buSzPts val="2000"/>
              <a:buChar char="•"/>
            </a:pPr>
            <a:r>
              <a:rPr lang="es-CO"/>
              <a:t>85%: fosfolípidos.</a:t>
            </a:r>
            <a:endParaRPr/>
          </a:p>
          <a:p>
            <a:pPr marL="228600" lvl="0" indent="-228600" algn="just" rtl="0">
              <a:lnSpc>
                <a:spcPct val="100000"/>
              </a:lnSpc>
              <a:spcBef>
                <a:spcPts val="1000"/>
              </a:spcBef>
              <a:spcAft>
                <a:spcPts val="0"/>
              </a:spcAft>
              <a:buClr>
                <a:srgbClr val="152B48"/>
              </a:buClr>
              <a:buSzPts val="2000"/>
              <a:buChar char="•"/>
            </a:pPr>
            <a:r>
              <a:rPr lang="es-CO"/>
              <a:t>Fosfatidilcolina.</a:t>
            </a:r>
            <a:endParaRPr/>
          </a:p>
          <a:p>
            <a:pPr marL="228600" lvl="0" indent="-228600" algn="just" rtl="0">
              <a:lnSpc>
                <a:spcPct val="100000"/>
              </a:lnSpc>
              <a:spcBef>
                <a:spcPts val="1000"/>
              </a:spcBef>
              <a:spcAft>
                <a:spcPts val="0"/>
              </a:spcAft>
              <a:buClr>
                <a:srgbClr val="152B48"/>
              </a:buClr>
              <a:buSzPts val="2000"/>
              <a:buChar char="•"/>
            </a:pPr>
            <a:r>
              <a:rPr lang="es-CO"/>
              <a:t>Produce las células alveolares tipo II.</a:t>
            </a:r>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Su síntesis es continua, aunque puede ser inducida por determinados estímulos químicos (fármacos) o físicos (inflación pulmonar, hiperventilación).</a:t>
            </a:r>
            <a:endParaRPr/>
          </a:p>
        </p:txBody>
      </p:sp>
      <p:pic>
        <p:nvPicPr>
          <p:cNvPr id="200" name="Google Shape;200;p142"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3621" y="1132803"/>
            <a:ext cx="2952025" cy="24432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3"/>
          <p:cNvSpPr txBox="1">
            <a:spLocks noGrp="1"/>
          </p:cNvSpPr>
          <p:nvPr>
            <p:ph type="title"/>
          </p:nvPr>
        </p:nvSpPr>
        <p:spPr>
          <a:xfrm>
            <a:off x="542779" y="471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Surfactante pulmonar</a:t>
            </a:r>
            <a:endParaRPr/>
          </a:p>
        </p:txBody>
      </p:sp>
      <p:sp>
        <p:nvSpPr>
          <p:cNvPr id="206" name="Google Shape;206;p143"/>
          <p:cNvSpPr txBox="1">
            <a:spLocks noGrp="1"/>
          </p:cNvSpPr>
          <p:nvPr>
            <p:ph type="body" idx="1"/>
          </p:nvPr>
        </p:nvSpPr>
        <p:spPr>
          <a:xfrm>
            <a:off x="920211" y="1253331"/>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principal función del surfactante es mantener la estabilidad alveolar.</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E</a:t>
            </a:r>
            <a:r>
              <a:rPr lang="es-CO" b="0" i="0">
                <a:latin typeface="Montserrat"/>
                <a:ea typeface="Montserrat"/>
                <a:cs typeface="Montserrat"/>
                <a:sym typeface="Montserrat"/>
              </a:rPr>
              <a:t>l surfactante forma una película sobre la interfase aire-líquido de los alvéolos, cuya tensión superficial no es constante, sino que varía en función del área.</a:t>
            </a:r>
            <a:endParaRPr/>
          </a:p>
        </p:txBody>
      </p:sp>
      <p:pic>
        <p:nvPicPr>
          <p:cNvPr id="207" name="Google Shape;207;p143" descr="Surfactante pulmonar - Wikipedia, la enciclopedia lib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59565" y="2884247"/>
            <a:ext cx="3663340" cy="34896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4"/>
          <p:cNvSpPr txBox="1">
            <a:spLocks noGrp="1"/>
          </p:cNvSpPr>
          <p:nvPr>
            <p:ph type="title"/>
          </p:nvPr>
        </p:nvSpPr>
        <p:spPr>
          <a:xfrm>
            <a:off x="556846"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Arterias pulmonares</a:t>
            </a:r>
            <a:endParaRPr/>
          </a:p>
        </p:txBody>
      </p:sp>
      <p:sp>
        <p:nvSpPr>
          <p:cNvPr id="213" name="Google Shape;213;p144"/>
          <p:cNvSpPr txBox="1">
            <a:spLocks noGrp="1"/>
          </p:cNvSpPr>
          <p:nvPr>
            <p:ph type="body" idx="1"/>
          </p:nvPr>
        </p:nvSpPr>
        <p:spPr>
          <a:xfrm>
            <a:off x="5323398" y="1867828"/>
            <a:ext cx="6296516"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152B48"/>
              </a:buClr>
              <a:buSzPts val="2000"/>
              <a:buNone/>
            </a:pPr>
            <a:r>
              <a:rPr lang="es-CO" b="0" i="0">
                <a:latin typeface="Montserrat"/>
                <a:ea typeface="Montserrat"/>
                <a:cs typeface="Montserrat"/>
                <a:sym typeface="Montserrat"/>
              </a:rPr>
              <a:t>En el árbol arterial pulmonar se distinguen tres tipos básicos de arterias:</a:t>
            </a:r>
            <a:endParaRPr/>
          </a:p>
          <a:p>
            <a:pPr marL="685800" lvl="1" indent="-228600" algn="just" rtl="0">
              <a:lnSpc>
                <a:spcPct val="100000"/>
              </a:lnSpc>
              <a:spcBef>
                <a:spcPts val="500"/>
              </a:spcBef>
              <a:spcAft>
                <a:spcPts val="0"/>
              </a:spcAft>
              <a:buClr>
                <a:srgbClr val="152B48"/>
              </a:buClr>
              <a:buSzPts val="1800"/>
              <a:buChar char="•"/>
            </a:pPr>
            <a:r>
              <a:rPr lang="es-CO" sz="1800" b="1" i="0">
                <a:latin typeface="Montserrat"/>
                <a:ea typeface="Montserrat"/>
                <a:cs typeface="Montserrat"/>
                <a:sym typeface="Montserrat"/>
              </a:rPr>
              <a:t>Elásticas: </a:t>
            </a:r>
            <a:r>
              <a:rPr lang="es-CO" sz="1800" b="0" i="0">
                <a:latin typeface="Montserrat"/>
                <a:ea typeface="Montserrat"/>
                <a:cs typeface="Montserrat"/>
                <a:sym typeface="Montserrat"/>
              </a:rPr>
              <a:t>tienen un diámetro superior a 1 mm 🡪</a:t>
            </a:r>
            <a:r>
              <a:rPr lang="es-CO" sz="1800">
                <a:latin typeface="Montserrat"/>
                <a:ea typeface="Montserrat"/>
                <a:cs typeface="Montserrat"/>
                <a:sym typeface="Montserrat"/>
              </a:rPr>
              <a:t> </a:t>
            </a:r>
            <a:r>
              <a:rPr lang="es-CO" sz="1800" b="0" i="0">
                <a:latin typeface="Montserrat"/>
                <a:ea typeface="Montserrat"/>
                <a:cs typeface="Montserrat"/>
                <a:sym typeface="Montserrat"/>
              </a:rPr>
              <a:t>el tronco de la arteria pulmonar, sus principales ramificaciones y todas las arterias extralobulares.</a:t>
            </a:r>
            <a:endParaRPr sz="18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Char char="•"/>
            </a:pPr>
            <a:r>
              <a:rPr lang="es-CO" sz="1800" b="1" i="0">
                <a:latin typeface="Montserrat"/>
                <a:ea typeface="Montserrat"/>
                <a:cs typeface="Montserrat"/>
                <a:sym typeface="Montserrat"/>
              </a:rPr>
              <a:t>Musculares: </a:t>
            </a:r>
            <a:r>
              <a:rPr lang="es-CO" sz="1800" b="0" i="0">
                <a:latin typeface="Montserrat"/>
                <a:ea typeface="Montserrat"/>
                <a:cs typeface="Montserrat"/>
                <a:sym typeface="Montserrat"/>
              </a:rPr>
              <a:t>un diámetro que oscila entre 100 y 1000 μm</a:t>
            </a:r>
            <a:r>
              <a:rPr lang="es-CO" sz="1800">
                <a:latin typeface="Montserrat"/>
                <a:ea typeface="Montserrat"/>
                <a:cs typeface="Montserrat"/>
                <a:sym typeface="Montserrat"/>
              </a:rPr>
              <a:t>. P</a:t>
            </a:r>
            <a:r>
              <a:rPr lang="es-CO" sz="1800" b="0" i="0">
                <a:latin typeface="Montserrat"/>
                <a:ea typeface="Montserrat"/>
                <a:cs typeface="Montserrat"/>
                <a:sym typeface="Montserrat"/>
              </a:rPr>
              <a:t>oseen una capa de fibras musculares que se dispone entre las láminas elásticas interna y externa.</a:t>
            </a:r>
            <a:endParaRPr sz="18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Char char="•"/>
            </a:pPr>
            <a:r>
              <a:rPr lang="es-CO" sz="1800" b="0" i="0">
                <a:latin typeface="Montserrat"/>
                <a:ea typeface="Montserrat"/>
                <a:cs typeface="Montserrat"/>
                <a:sym typeface="Montserrat"/>
              </a:rPr>
              <a:t>Arteriolas: son vasos de diámetro inferior a 100 μm que se insertan en la red capilar de las unidades respiratorias terminales.</a:t>
            </a:r>
            <a:endParaRPr sz="1800"/>
          </a:p>
        </p:txBody>
      </p:sp>
      <p:pic>
        <p:nvPicPr>
          <p:cNvPr id="214" name="Google Shape;214;p1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3624" y="1343818"/>
            <a:ext cx="3646030" cy="23659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5"/>
          <p:cNvSpPr txBox="1">
            <a:spLocks noGrp="1"/>
          </p:cNvSpPr>
          <p:nvPr>
            <p:ph type="title"/>
          </p:nvPr>
        </p:nvSpPr>
        <p:spPr>
          <a:xfrm>
            <a:off x="486508"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Venas pulmonares</a:t>
            </a:r>
            <a:endParaRPr/>
          </a:p>
        </p:txBody>
      </p:sp>
      <p:sp>
        <p:nvSpPr>
          <p:cNvPr id="220" name="Google Shape;220;p145"/>
          <p:cNvSpPr txBox="1">
            <a:spLocks noGrp="1"/>
          </p:cNvSpPr>
          <p:nvPr>
            <p:ph type="body" idx="1"/>
          </p:nvPr>
        </p:nvSpPr>
        <p:spPr>
          <a:xfrm>
            <a:off x="4887300" y="1611409"/>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El sistema venoso pulmonar drena la sangre arterializada que procede de los capilares pulmonares a la aurícula izquierda.</a:t>
            </a:r>
            <a:endParaRPr/>
          </a:p>
          <a:p>
            <a:pPr marL="228600" lvl="0" indent="-101600" algn="just" rtl="0">
              <a:lnSpc>
                <a:spcPct val="100000"/>
              </a:lnSpc>
              <a:spcBef>
                <a:spcPts val="1000"/>
              </a:spcBef>
              <a:spcAft>
                <a:spcPts val="0"/>
              </a:spcAft>
              <a:buClr>
                <a:srgbClr val="152B48"/>
              </a:buClr>
              <a:buSzPts val="2000"/>
              <a:buNone/>
            </a:pPr>
            <a:endParaRPr b="0" i="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Las venas de pequeño tamaño se encuentran alejadas de los bronquiolos y discurren por los tabiques interlobulillares.</a:t>
            </a:r>
            <a:endParaRPr>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b="0" i="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Cada unidad respiratoria terminal está perfundida por una única arteria, mientras que es drenada a través de distintas venas que, a su vez, drenan sangre de distintas unidades.</a:t>
            </a:r>
            <a:endParaRPr/>
          </a:p>
        </p:txBody>
      </p:sp>
      <p:pic>
        <p:nvPicPr>
          <p:cNvPr id="221" name="Google Shape;221;p145" descr="Aparato Cardiovascular | Aorta | Corazó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2516" y="1169737"/>
            <a:ext cx="2809318" cy="26551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a:t>Mecánica de la respiración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7"/>
          <p:cNvSpPr txBox="1">
            <a:spLocks noGrp="1"/>
          </p:cNvSpPr>
          <p:nvPr>
            <p:ph type="title"/>
          </p:nvPr>
        </p:nvSpPr>
        <p:spPr>
          <a:xfrm>
            <a:off x="486507"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Mecánica</a:t>
            </a:r>
            <a:endParaRPr/>
          </a:p>
        </p:txBody>
      </p:sp>
      <p:sp>
        <p:nvSpPr>
          <p:cNvPr id="232" name="Google Shape;232;p147"/>
          <p:cNvSpPr txBox="1">
            <a:spLocks noGrp="1"/>
          </p:cNvSpPr>
          <p:nvPr>
            <p:ph type="body" idx="1"/>
          </p:nvPr>
        </p:nvSpPr>
        <p:spPr>
          <a:xfrm>
            <a:off x="5098315" y="1611409"/>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152B48"/>
              </a:buClr>
              <a:buSzPts val="1800"/>
              <a:buChar char="•"/>
            </a:pPr>
            <a:r>
              <a:rPr lang="es-CO" sz="1800" b="0" i="0">
                <a:latin typeface="Montserrat"/>
                <a:ea typeface="Montserrat"/>
                <a:cs typeface="Montserrat"/>
                <a:sym typeface="Montserrat"/>
              </a:rPr>
              <a:t>La renovación del gas alveolar se consigue por la acción de los músculos respiratorios, que provocan la expansión y compresión cíclica de la cavidad torácica.</a:t>
            </a:r>
            <a:endParaRPr/>
          </a:p>
          <a:p>
            <a:pPr marL="228600" lvl="0" indent="-114300" algn="just" rtl="0">
              <a:lnSpc>
                <a:spcPct val="9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90000"/>
              </a:lnSpc>
              <a:spcBef>
                <a:spcPts val="1000"/>
              </a:spcBef>
              <a:spcAft>
                <a:spcPts val="0"/>
              </a:spcAft>
              <a:buClr>
                <a:srgbClr val="152B48"/>
              </a:buClr>
              <a:buSzPts val="1800"/>
              <a:buChar char="•"/>
            </a:pPr>
            <a:r>
              <a:rPr lang="es-CO" sz="1800" b="0" i="0">
                <a:latin typeface="Montserrat"/>
                <a:ea typeface="Montserrat"/>
                <a:cs typeface="Montserrat"/>
                <a:sym typeface="Montserrat"/>
              </a:rPr>
              <a:t>Las pleuras parietal y visceral están prácticamente en contacto</a:t>
            </a:r>
            <a:r>
              <a:rPr lang="es-CO" sz="1800">
                <a:latin typeface="Montserrat"/>
                <a:ea typeface="Montserrat"/>
                <a:cs typeface="Montserrat"/>
                <a:sym typeface="Montserrat"/>
              </a:rPr>
              <a:t>. E</a:t>
            </a:r>
            <a:r>
              <a:rPr lang="es-CO" sz="1800" b="0" i="0">
                <a:latin typeface="Montserrat"/>
                <a:ea typeface="Montserrat"/>
                <a:cs typeface="Montserrat"/>
                <a:sym typeface="Montserrat"/>
              </a:rPr>
              <a:t>l desplazamiento de la pared torácica causa el movimiento solidario de los pulmones, de forma que el cambio de volumen de la cavidad torácica induce un cambio de volumen igual en los pulmones.</a:t>
            </a:r>
            <a:endParaRPr/>
          </a:p>
          <a:p>
            <a:pPr marL="228600" lvl="0" indent="-114300" algn="just" rtl="0">
              <a:lnSpc>
                <a:spcPct val="9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90000"/>
              </a:lnSpc>
              <a:spcBef>
                <a:spcPts val="1000"/>
              </a:spcBef>
              <a:spcAft>
                <a:spcPts val="0"/>
              </a:spcAft>
              <a:buClr>
                <a:srgbClr val="152B48"/>
              </a:buClr>
              <a:buSzPts val="1800"/>
              <a:buChar char="•"/>
            </a:pPr>
            <a:r>
              <a:rPr lang="es-CO" sz="1800" b="0" i="0">
                <a:latin typeface="Montserrat"/>
                <a:ea typeface="Montserrat"/>
                <a:cs typeface="Montserrat"/>
                <a:sym typeface="Montserrat"/>
              </a:rPr>
              <a:t>Por el contrario, la compresión de la cavidad torácica eleva la presión pleural, consiguiendo que la presión alveolar sea superior a la presión en la boca y se espire el gas pulmonar.</a:t>
            </a:r>
            <a:endParaRPr sz="1800"/>
          </a:p>
        </p:txBody>
      </p:sp>
      <p:pic>
        <p:nvPicPr>
          <p:cNvPr id="233" name="Google Shape;233;p1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343819"/>
            <a:ext cx="3898869" cy="20341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8"/>
          <p:cNvSpPr txBox="1">
            <a:spLocks noGrp="1"/>
          </p:cNvSpPr>
          <p:nvPr>
            <p:ph type="title"/>
          </p:nvPr>
        </p:nvSpPr>
        <p:spPr>
          <a:xfrm>
            <a:off x="500575"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Inspiración</a:t>
            </a:r>
            <a:endParaRPr/>
          </a:p>
        </p:txBody>
      </p:sp>
      <p:sp>
        <p:nvSpPr>
          <p:cNvPr id="239" name="Google Shape;239;p148"/>
          <p:cNvSpPr txBox="1">
            <a:spLocks noGrp="1"/>
          </p:cNvSpPr>
          <p:nvPr>
            <p:ph type="body" idx="1"/>
          </p:nvPr>
        </p:nvSpPr>
        <p:spPr>
          <a:xfrm>
            <a:off x="4963103" y="1611409"/>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152B48"/>
              </a:buClr>
              <a:buSzPts val="1800"/>
              <a:buChar char="•"/>
            </a:pPr>
            <a:r>
              <a:rPr lang="es-CO" sz="1800" b="0" i="0">
                <a:latin typeface="Montserrat"/>
                <a:ea typeface="Montserrat"/>
                <a:cs typeface="Montserrat"/>
                <a:sym typeface="Montserrat"/>
              </a:rPr>
              <a:t>La inspiración y la espiración son consecuencia, respectivamente, de la expansión y compresión de la cavidad torácica.</a:t>
            </a:r>
            <a:endParaRPr/>
          </a:p>
          <a:p>
            <a:pPr marL="228600" lvl="0" indent="-114300" algn="just" rtl="0">
              <a:lnSpc>
                <a:spcPct val="9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90000"/>
              </a:lnSpc>
              <a:spcBef>
                <a:spcPts val="1000"/>
              </a:spcBef>
              <a:spcAft>
                <a:spcPts val="0"/>
              </a:spcAft>
              <a:buClr>
                <a:srgbClr val="152B48"/>
              </a:buClr>
              <a:buSzPts val="1800"/>
              <a:buChar char="•"/>
            </a:pPr>
            <a:r>
              <a:rPr lang="es-CO" sz="1800" b="0" i="0">
                <a:latin typeface="Montserrat"/>
                <a:ea typeface="Montserrat"/>
                <a:cs typeface="Montserrat"/>
                <a:sym typeface="Montserrat"/>
              </a:rPr>
              <a:t>La inspiración es un proceso activo en el que la expansión de la caja torácica se consigue mediante la contracción de los músculos inspiratorios.</a:t>
            </a:r>
            <a:endParaRPr/>
          </a:p>
          <a:p>
            <a:pPr marL="228600" lvl="0" indent="-114300" algn="just" rtl="0">
              <a:lnSpc>
                <a:spcPct val="9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90000"/>
              </a:lnSpc>
              <a:spcBef>
                <a:spcPts val="1000"/>
              </a:spcBef>
              <a:spcAft>
                <a:spcPts val="0"/>
              </a:spcAft>
              <a:buClr>
                <a:srgbClr val="152B48"/>
              </a:buClr>
              <a:buSzPts val="1800"/>
              <a:buChar char="•"/>
            </a:pPr>
            <a:r>
              <a:rPr lang="es-CO" sz="1800" b="0" i="0">
                <a:latin typeface="Montserrat"/>
                <a:ea typeface="Montserrat"/>
                <a:cs typeface="Montserrat"/>
                <a:sym typeface="Montserrat"/>
              </a:rPr>
              <a:t>El músculo inspiratorio más importante es el diafragma, que tiene forma de cúpula, con sus fibras extendidas radialmente a partir del tendón central.</a:t>
            </a:r>
            <a:endParaRPr/>
          </a:p>
          <a:p>
            <a:pPr marL="228600" lvl="0" indent="-114300" algn="just" rtl="0">
              <a:lnSpc>
                <a:spcPct val="9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90000"/>
              </a:lnSpc>
              <a:spcBef>
                <a:spcPts val="1000"/>
              </a:spcBef>
              <a:spcAft>
                <a:spcPts val="0"/>
              </a:spcAft>
              <a:buClr>
                <a:srgbClr val="152B48"/>
              </a:buClr>
              <a:buSzPts val="1800"/>
              <a:buChar char="•"/>
            </a:pPr>
            <a:r>
              <a:rPr lang="es-CO" sz="1800" b="0" i="0">
                <a:latin typeface="Montserrat"/>
                <a:ea typeface="Montserrat"/>
                <a:cs typeface="Montserrat"/>
                <a:sym typeface="Montserrat"/>
              </a:rPr>
              <a:t>El perímetro del diafragma se inserta en las costillas inferiores.</a:t>
            </a:r>
            <a:endParaRPr sz="1800"/>
          </a:p>
        </p:txBody>
      </p:sp>
      <p:pic>
        <p:nvPicPr>
          <p:cNvPr id="240" name="Google Shape;240;p148" descr="Gráfico, Gráfico de líneas&#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64079" y="1221615"/>
            <a:ext cx="1592487" cy="25654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9"/>
          <p:cNvSpPr txBox="1">
            <a:spLocks noGrp="1"/>
          </p:cNvSpPr>
          <p:nvPr>
            <p:ph type="title"/>
          </p:nvPr>
        </p:nvSpPr>
        <p:spPr>
          <a:xfrm>
            <a:off x="514643"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Músculos inspiratorios</a:t>
            </a:r>
            <a:endParaRPr/>
          </a:p>
        </p:txBody>
      </p:sp>
      <p:sp>
        <p:nvSpPr>
          <p:cNvPr id="246" name="Google Shape;246;p149"/>
          <p:cNvSpPr txBox="1">
            <a:spLocks noGrp="1"/>
          </p:cNvSpPr>
          <p:nvPr>
            <p:ph type="body" idx="1"/>
          </p:nvPr>
        </p:nvSpPr>
        <p:spPr>
          <a:xfrm>
            <a:off x="4955476" y="2106980"/>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t>Diafragma.</a:t>
            </a:r>
            <a:endParaRPr/>
          </a:p>
          <a:p>
            <a:pPr marL="228600" lvl="0" indent="-228600" algn="just" rtl="0">
              <a:lnSpc>
                <a:spcPct val="100000"/>
              </a:lnSpc>
              <a:spcBef>
                <a:spcPts val="1000"/>
              </a:spcBef>
              <a:spcAft>
                <a:spcPts val="0"/>
              </a:spcAft>
              <a:buClr>
                <a:srgbClr val="152B48"/>
              </a:buClr>
              <a:buSzPts val="2000"/>
              <a:buChar char="•"/>
            </a:pPr>
            <a:r>
              <a:rPr lang="es-CO"/>
              <a:t>Intercostales externos.</a:t>
            </a:r>
            <a:endParaRPr/>
          </a:p>
          <a:p>
            <a:pPr marL="228600" lvl="0" indent="-228600" algn="just" rtl="0">
              <a:lnSpc>
                <a:spcPct val="100000"/>
              </a:lnSpc>
              <a:spcBef>
                <a:spcPts val="1000"/>
              </a:spcBef>
              <a:spcAft>
                <a:spcPts val="0"/>
              </a:spcAft>
              <a:buClr>
                <a:srgbClr val="152B48"/>
              </a:buClr>
              <a:buSzPts val="2000"/>
              <a:buChar char="•"/>
            </a:pPr>
            <a:r>
              <a:rPr lang="es-CO"/>
              <a:t>Escalenos: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Giran hacia arriba las dos costillas superiores.</a:t>
            </a:r>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Esternocleidomastoideos: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D</a:t>
            </a:r>
            <a:r>
              <a:rPr lang="es-CO" sz="1800" b="0" i="0">
                <a:latin typeface="Montserrat"/>
                <a:ea typeface="Montserrat"/>
                <a:cs typeface="Montserrat"/>
                <a:sym typeface="Montserrat"/>
              </a:rPr>
              <a:t>esplazan el esternón hacia arriba y hacia adelante, con lo que contribuyen al aumento del volumen de la cavidad torácica durante la inspiración forzada.</a:t>
            </a:r>
            <a:endParaRPr sz="1800"/>
          </a:p>
        </p:txBody>
      </p:sp>
      <p:pic>
        <p:nvPicPr>
          <p:cNvPr id="247" name="Google Shape;247;p149"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8292" y="1202355"/>
            <a:ext cx="3854273" cy="23075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0"/>
          <p:cNvSpPr txBox="1">
            <a:spLocks noGrp="1"/>
          </p:cNvSpPr>
          <p:nvPr>
            <p:ph type="title"/>
          </p:nvPr>
        </p:nvSpPr>
        <p:spPr>
          <a:xfrm>
            <a:off x="56181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Espiración</a:t>
            </a:r>
            <a:endParaRPr/>
          </a:p>
        </p:txBody>
      </p:sp>
      <p:sp>
        <p:nvSpPr>
          <p:cNvPr id="253" name="Google Shape;253;p150"/>
          <p:cNvSpPr txBox="1">
            <a:spLocks noGrp="1"/>
          </p:cNvSpPr>
          <p:nvPr>
            <p:ph type="body" idx="1"/>
          </p:nvPr>
        </p:nvSpPr>
        <p:spPr>
          <a:xfrm>
            <a:off x="5044517" y="1516275"/>
            <a:ext cx="6761922" cy="4541605"/>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1800"/>
              <a:buChar char="•"/>
            </a:pPr>
            <a:r>
              <a:rPr lang="es-CO" sz="1800" b="0" i="0">
                <a:latin typeface="Montserrat"/>
                <a:ea typeface="Montserrat"/>
                <a:cs typeface="Montserrat"/>
                <a:sym typeface="Montserrat"/>
              </a:rPr>
              <a:t> La espiración se produce al relajarse la musculatura inspiratoria, entonces, la retracción elástica de los pulmones causa la disminución del volumen de la cavidad torácica.</a:t>
            </a:r>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 La retracción elástica de los pulmones.</a:t>
            </a: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En condiciones normales, la salida de aire continúa hasta que se alcanza el volumen en el que las fuerzas elásticas de los pulmones y las de la pared torácica, están equilibradas.</a:t>
            </a: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En la espiración forzada, la compresión de la cavidad torácica está favorecida por la musculatura espiratoria:</a:t>
            </a:r>
            <a:endParaRPr/>
          </a:p>
          <a:p>
            <a:pPr marL="685800" lvl="1" indent="-228600" algn="just" rtl="0">
              <a:lnSpc>
                <a:spcPct val="100000"/>
              </a:lnSpc>
              <a:spcBef>
                <a:spcPts val="500"/>
              </a:spcBef>
              <a:spcAft>
                <a:spcPts val="0"/>
              </a:spcAft>
              <a:buClr>
                <a:srgbClr val="152B48"/>
              </a:buClr>
              <a:buSzPts val="1600"/>
              <a:buFont typeface="Noto Sans Symbols"/>
              <a:buChar char="▪"/>
            </a:pPr>
            <a:r>
              <a:rPr lang="es-CO" sz="1600" b="0" i="0">
                <a:latin typeface="Montserrat"/>
                <a:ea typeface="Montserrat"/>
                <a:cs typeface="Montserrat"/>
                <a:sym typeface="Montserrat"/>
              </a:rPr>
              <a:t>La contracción de los músculos abdominales desplaza el diafragma hacia arriba reduciendo el volumen de la cavidad torácica</a:t>
            </a:r>
            <a:endParaRPr sz="1600"/>
          </a:p>
        </p:txBody>
      </p:sp>
      <p:pic>
        <p:nvPicPr>
          <p:cNvPr id="254" name="Google Shape;254;p150"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343818"/>
            <a:ext cx="3628237" cy="22235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Introducción</a:t>
            </a:r>
            <a:endParaRPr/>
          </a:p>
        </p:txBody>
      </p:sp>
      <p:grpSp>
        <p:nvGrpSpPr>
          <p:cNvPr id="50" name="Google Shape;50;p124"/>
          <p:cNvGrpSpPr/>
          <p:nvPr/>
        </p:nvGrpSpPr>
        <p:grpSpPr>
          <a:xfrm>
            <a:off x="5720167" y="1826360"/>
            <a:ext cx="4506102" cy="4349866"/>
            <a:chOff x="1127529" y="735"/>
            <a:chExt cx="4506102" cy="4349866"/>
          </a:xfrm>
        </p:grpSpPr>
        <p:sp>
          <p:nvSpPr>
            <p:cNvPr id="51" name="Google Shape;51;p124"/>
            <p:cNvSpPr/>
            <p:nvPr/>
          </p:nvSpPr>
          <p:spPr>
            <a:xfrm>
              <a:off x="2723612" y="735"/>
              <a:ext cx="1313936" cy="131393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24"/>
            <p:cNvSpPr txBox="1"/>
            <p:nvPr/>
          </p:nvSpPr>
          <p:spPr>
            <a:xfrm>
              <a:off x="2916033" y="193156"/>
              <a:ext cx="929094" cy="92909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s-CO" sz="1100" b="0" i="0" u="none" strike="noStrike" cap="none">
                  <a:solidFill>
                    <a:schemeClr val="lt1"/>
                  </a:solidFill>
                  <a:latin typeface="Montserrat"/>
                  <a:ea typeface="Montserrat"/>
                  <a:cs typeface="Montserrat"/>
                  <a:sym typeface="Montserrat"/>
                </a:rPr>
                <a:t>Pulmones</a:t>
              </a:r>
              <a:endParaRPr/>
            </a:p>
          </p:txBody>
        </p:sp>
        <p:sp>
          <p:nvSpPr>
            <p:cNvPr id="53" name="Google Shape;53;p124"/>
            <p:cNvSpPr/>
            <p:nvPr/>
          </p:nvSpPr>
          <p:spPr>
            <a:xfrm rot="2160000">
              <a:off x="3996009" y="1009978"/>
              <a:ext cx="349233" cy="44345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24"/>
            <p:cNvSpPr txBox="1"/>
            <p:nvPr/>
          </p:nvSpPr>
          <p:spPr>
            <a:xfrm rot="2160000">
              <a:off x="4006014" y="1067878"/>
              <a:ext cx="244463" cy="2660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Montserrat"/>
                <a:ea typeface="Montserrat"/>
                <a:cs typeface="Montserrat"/>
                <a:sym typeface="Montserrat"/>
              </a:endParaRPr>
            </a:p>
          </p:txBody>
        </p:sp>
        <p:sp>
          <p:nvSpPr>
            <p:cNvPr id="55" name="Google Shape;55;p124"/>
            <p:cNvSpPr/>
            <p:nvPr/>
          </p:nvSpPr>
          <p:spPr>
            <a:xfrm>
              <a:off x="4319695" y="1160357"/>
              <a:ext cx="1313936" cy="131393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24"/>
            <p:cNvSpPr txBox="1"/>
            <p:nvPr/>
          </p:nvSpPr>
          <p:spPr>
            <a:xfrm>
              <a:off x="4512116" y="1352778"/>
              <a:ext cx="929094" cy="92909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s-CO" sz="1100" b="0" i="0" u="none" strike="noStrike" cap="none">
                  <a:solidFill>
                    <a:schemeClr val="lt1"/>
                  </a:solidFill>
                  <a:latin typeface="Montserrat"/>
                  <a:ea typeface="Montserrat"/>
                  <a:cs typeface="Montserrat"/>
                  <a:sym typeface="Montserrat"/>
                </a:rPr>
                <a:t>Vías aéreas</a:t>
              </a:r>
              <a:endParaRPr/>
            </a:p>
          </p:txBody>
        </p:sp>
        <p:sp>
          <p:nvSpPr>
            <p:cNvPr id="57" name="Google Shape;57;p124"/>
            <p:cNvSpPr/>
            <p:nvPr/>
          </p:nvSpPr>
          <p:spPr>
            <a:xfrm rot="6480000">
              <a:off x="4500277" y="2524353"/>
              <a:ext cx="349233" cy="44345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24"/>
            <p:cNvSpPr txBox="1"/>
            <p:nvPr/>
          </p:nvSpPr>
          <p:spPr>
            <a:xfrm rot="-4320000">
              <a:off x="4568850" y="2563223"/>
              <a:ext cx="244463" cy="2660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Montserrat"/>
                <a:ea typeface="Montserrat"/>
                <a:cs typeface="Montserrat"/>
                <a:sym typeface="Montserrat"/>
              </a:endParaRPr>
            </a:p>
          </p:txBody>
        </p:sp>
        <p:sp>
          <p:nvSpPr>
            <p:cNvPr id="59" name="Google Shape;59;p124"/>
            <p:cNvSpPr/>
            <p:nvPr/>
          </p:nvSpPr>
          <p:spPr>
            <a:xfrm>
              <a:off x="3710046" y="3036665"/>
              <a:ext cx="1313936" cy="131393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4"/>
            <p:cNvSpPr txBox="1"/>
            <p:nvPr/>
          </p:nvSpPr>
          <p:spPr>
            <a:xfrm>
              <a:off x="3902467" y="3229086"/>
              <a:ext cx="929094" cy="92909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s-CO" sz="1100" b="0" i="0" u="none" strike="noStrike" cap="none">
                  <a:solidFill>
                    <a:schemeClr val="lt1"/>
                  </a:solidFill>
                  <a:latin typeface="Montserrat"/>
                  <a:ea typeface="Montserrat"/>
                  <a:cs typeface="Montserrat"/>
                  <a:sym typeface="Montserrat"/>
                </a:rPr>
                <a:t>Sistema nervioso central</a:t>
              </a:r>
              <a:endParaRPr/>
            </a:p>
          </p:txBody>
        </p:sp>
        <p:sp>
          <p:nvSpPr>
            <p:cNvPr id="61" name="Google Shape;61;p124"/>
            <p:cNvSpPr/>
            <p:nvPr/>
          </p:nvSpPr>
          <p:spPr>
            <a:xfrm rot="10800000">
              <a:off x="3215848" y="3471907"/>
              <a:ext cx="349233" cy="44345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24"/>
            <p:cNvSpPr txBox="1"/>
            <p:nvPr/>
          </p:nvSpPr>
          <p:spPr>
            <a:xfrm>
              <a:off x="3320618" y="3560598"/>
              <a:ext cx="244463" cy="2660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Montserrat"/>
                <a:ea typeface="Montserrat"/>
                <a:cs typeface="Montserrat"/>
                <a:sym typeface="Montserrat"/>
              </a:endParaRPr>
            </a:p>
          </p:txBody>
        </p:sp>
        <p:sp>
          <p:nvSpPr>
            <p:cNvPr id="63" name="Google Shape;63;p124"/>
            <p:cNvSpPr/>
            <p:nvPr/>
          </p:nvSpPr>
          <p:spPr>
            <a:xfrm>
              <a:off x="1737179" y="3036665"/>
              <a:ext cx="1313936" cy="131393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24"/>
            <p:cNvSpPr txBox="1"/>
            <p:nvPr/>
          </p:nvSpPr>
          <p:spPr>
            <a:xfrm>
              <a:off x="1929600" y="3229086"/>
              <a:ext cx="929094" cy="92909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s-CO" sz="1100" b="0" i="0" u="none" strike="noStrike" cap="none">
                  <a:solidFill>
                    <a:schemeClr val="lt1"/>
                  </a:solidFill>
                  <a:latin typeface="Montserrat"/>
                  <a:ea typeface="Montserrat"/>
                  <a:cs typeface="Montserrat"/>
                  <a:sym typeface="Montserrat"/>
                </a:rPr>
                <a:t>Músculos respiratorios</a:t>
              </a:r>
              <a:endParaRPr/>
            </a:p>
          </p:txBody>
        </p:sp>
        <p:sp>
          <p:nvSpPr>
            <p:cNvPr id="65" name="Google Shape;65;p124"/>
            <p:cNvSpPr/>
            <p:nvPr/>
          </p:nvSpPr>
          <p:spPr>
            <a:xfrm rot="-6480000">
              <a:off x="1917760" y="2543153"/>
              <a:ext cx="349233" cy="44345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24"/>
            <p:cNvSpPr txBox="1"/>
            <p:nvPr/>
          </p:nvSpPr>
          <p:spPr>
            <a:xfrm rot="4320000">
              <a:off x="1986333" y="2681665"/>
              <a:ext cx="244463" cy="2660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Montserrat"/>
                <a:ea typeface="Montserrat"/>
                <a:cs typeface="Montserrat"/>
                <a:sym typeface="Montserrat"/>
              </a:endParaRPr>
            </a:p>
          </p:txBody>
        </p:sp>
        <p:sp>
          <p:nvSpPr>
            <p:cNvPr id="67" name="Google Shape;67;p124"/>
            <p:cNvSpPr/>
            <p:nvPr/>
          </p:nvSpPr>
          <p:spPr>
            <a:xfrm>
              <a:off x="1127529" y="1160357"/>
              <a:ext cx="1313936" cy="131393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4"/>
            <p:cNvSpPr txBox="1"/>
            <p:nvPr/>
          </p:nvSpPr>
          <p:spPr>
            <a:xfrm>
              <a:off x="1319950" y="1352778"/>
              <a:ext cx="929094" cy="92909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s-CO" sz="1100" b="0" i="0" u="none" strike="noStrike" cap="none">
                  <a:solidFill>
                    <a:schemeClr val="lt1"/>
                  </a:solidFill>
                  <a:latin typeface="Montserrat"/>
                  <a:ea typeface="Montserrat"/>
                  <a:cs typeface="Montserrat"/>
                  <a:sym typeface="Montserrat"/>
                </a:rPr>
                <a:t>Caja torácica</a:t>
              </a:r>
              <a:endParaRPr/>
            </a:p>
          </p:txBody>
        </p:sp>
        <p:sp>
          <p:nvSpPr>
            <p:cNvPr id="69" name="Google Shape;69;p124"/>
            <p:cNvSpPr/>
            <p:nvPr/>
          </p:nvSpPr>
          <p:spPr>
            <a:xfrm rot="-2160000">
              <a:off x="2399926" y="1021597"/>
              <a:ext cx="349233" cy="44345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4"/>
            <p:cNvSpPr txBox="1"/>
            <p:nvPr/>
          </p:nvSpPr>
          <p:spPr>
            <a:xfrm rot="-2160000">
              <a:off x="2409931" y="1141079"/>
              <a:ext cx="244463" cy="26607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chemeClr val="lt1"/>
                </a:solidFill>
                <a:latin typeface="Montserrat"/>
                <a:ea typeface="Montserrat"/>
                <a:cs typeface="Montserrat"/>
                <a:sym typeface="Montserra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51"/>
          <p:cNvSpPr txBox="1">
            <a:spLocks noGrp="1"/>
          </p:cNvSpPr>
          <p:nvPr>
            <p:ph type="title"/>
          </p:nvPr>
        </p:nvSpPr>
        <p:spPr>
          <a:xfrm>
            <a:off x="496590" y="10298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Espiración forzada</a:t>
            </a:r>
            <a:endParaRPr/>
          </a:p>
        </p:txBody>
      </p:sp>
      <p:sp>
        <p:nvSpPr>
          <p:cNvPr id="261" name="Google Shape;261;p151"/>
          <p:cNvSpPr txBox="1">
            <a:spLocks noGrp="1"/>
          </p:cNvSpPr>
          <p:nvPr>
            <p:ph type="body" idx="1"/>
          </p:nvPr>
        </p:nvSpPr>
        <p:spPr>
          <a:xfrm>
            <a:off x="5195486" y="1881896"/>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L</a:t>
            </a:r>
            <a:r>
              <a:rPr lang="es-CO" b="0" i="0">
                <a:latin typeface="Montserrat"/>
                <a:ea typeface="Montserrat"/>
                <a:cs typeface="Montserrat"/>
                <a:sym typeface="Montserrat"/>
              </a:rPr>
              <a:t>a compresión de la cavidad torácica está favorecida por la musculatura espiratoria.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Caja torácica:</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Empuja el  contenido abdominal hacia arriba.</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Comprime los pulmones.</a:t>
            </a:r>
            <a:endParaRPr/>
          </a:p>
          <a:p>
            <a:pPr marL="685800" lvl="1" indent="-101600" algn="just" rtl="0">
              <a:lnSpc>
                <a:spcPct val="100000"/>
              </a:lnSpc>
              <a:spcBef>
                <a:spcPts val="5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Músculos inspiratorios y espiratorios: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Se elevan.</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Aumenta el diámetro anteroposterior en un 20%.</a:t>
            </a:r>
            <a:endParaRPr/>
          </a:p>
        </p:txBody>
      </p:sp>
      <p:pic>
        <p:nvPicPr>
          <p:cNvPr id="262" name="Google Shape;262;p151" descr="Gráfico, Histo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6808" y="1428546"/>
            <a:ext cx="4005762" cy="23585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2"/>
          <p:cNvSpPr txBox="1">
            <a:spLocks noGrp="1"/>
          </p:cNvSpPr>
          <p:nvPr>
            <p:ph type="title"/>
          </p:nvPr>
        </p:nvSpPr>
        <p:spPr>
          <a:xfrm>
            <a:off x="486508"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Músculos espiratorios</a:t>
            </a:r>
            <a:endParaRPr/>
          </a:p>
        </p:txBody>
      </p:sp>
      <p:sp>
        <p:nvSpPr>
          <p:cNvPr id="268" name="Google Shape;268;p152"/>
          <p:cNvSpPr txBox="1">
            <a:spLocks noGrp="1"/>
          </p:cNvSpPr>
          <p:nvPr>
            <p:ph type="body" idx="1"/>
          </p:nvPr>
        </p:nvSpPr>
        <p:spPr>
          <a:xfrm>
            <a:off x="1007012" y="1253331"/>
            <a:ext cx="6761922"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152B48"/>
              </a:buClr>
              <a:buSzPts val="2200"/>
              <a:buNone/>
            </a:pPr>
            <a:r>
              <a:rPr lang="es-CO" sz="2200"/>
              <a:t>Rectos del abdomen:</a:t>
            </a:r>
            <a:endParaRPr/>
          </a:p>
          <a:p>
            <a:pPr marL="685800" lvl="1" indent="-228600" algn="just" rtl="0">
              <a:lnSpc>
                <a:spcPct val="90000"/>
              </a:lnSpc>
              <a:spcBef>
                <a:spcPts val="500"/>
              </a:spcBef>
              <a:spcAft>
                <a:spcPts val="0"/>
              </a:spcAft>
              <a:buClr>
                <a:srgbClr val="152B48"/>
              </a:buClr>
              <a:buSzPts val="2000"/>
              <a:buChar char="•"/>
            </a:pPr>
            <a:r>
              <a:rPr lang="es-CO"/>
              <a:t>Empujan  hacia abajo las costillas y comprimen el contenido abdominal.</a:t>
            </a:r>
            <a:endParaRPr/>
          </a:p>
          <a:p>
            <a:pPr marL="685800" lvl="1" indent="-228600" algn="just" rtl="0">
              <a:lnSpc>
                <a:spcPct val="90000"/>
              </a:lnSpc>
              <a:spcBef>
                <a:spcPts val="500"/>
              </a:spcBef>
              <a:spcAft>
                <a:spcPts val="0"/>
              </a:spcAft>
              <a:buClr>
                <a:srgbClr val="152B48"/>
              </a:buClr>
              <a:buSzPts val="2000"/>
              <a:buChar char="•"/>
            </a:pPr>
            <a:r>
              <a:rPr lang="es-CO"/>
              <a:t>Intercostales internos.</a:t>
            </a:r>
            <a:endParaRPr/>
          </a:p>
          <a:p>
            <a:pPr marL="685800" lvl="1" indent="-88900" algn="just" rtl="0">
              <a:lnSpc>
                <a:spcPct val="90000"/>
              </a:lnSpc>
              <a:spcBef>
                <a:spcPts val="500"/>
              </a:spcBef>
              <a:spcAft>
                <a:spcPts val="0"/>
              </a:spcAft>
              <a:buClr>
                <a:srgbClr val="152B48"/>
              </a:buClr>
              <a:buSzPts val="2200"/>
              <a:buNone/>
            </a:pPr>
            <a:endParaRPr sz="2200"/>
          </a:p>
        </p:txBody>
      </p:sp>
      <p:pic>
        <p:nvPicPr>
          <p:cNvPr id="269" name="Google Shape;269;p152"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6292" y="2517090"/>
            <a:ext cx="3818696" cy="411504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3"/>
          <p:cNvSpPr txBox="1">
            <a:spLocks noGrp="1"/>
          </p:cNvSpPr>
          <p:nvPr>
            <p:ph type="title"/>
          </p:nvPr>
        </p:nvSpPr>
        <p:spPr>
          <a:xfrm>
            <a:off x="621792" y="1146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Propiedades elásticas </a:t>
            </a:r>
            <a:endParaRPr/>
          </a:p>
        </p:txBody>
      </p:sp>
      <p:sp>
        <p:nvSpPr>
          <p:cNvPr id="275" name="Google Shape;275;p153"/>
          <p:cNvSpPr txBox="1">
            <a:spLocks noGrp="1"/>
          </p:cNvSpPr>
          <p:nvPr>
            <p:ph type="body" idx="1"/>
          </p:nvPr>
        </p:nvSpPr>
        <p:spPr>
          <a:xfrm>
            <a:off x="5337699" y="1707624"/>
            <a:ext cx="6423125" cy="435133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L</a:t>
            </a:r>
            <a:r>
              <a:rPr lang="es-CO" b="0" i="0">
                <a:latin typeface="Montserrat"/>
                <a:ea typeface="Montserrat"/>
                <a:cs typeface="Montserrat"/>
                <a:sym typeface="Montserrat"/>
              </a:rPr>
              <a:t>os pulmones se encuentran permanentemente distendidos en el interior de la cavidad torácica.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Los tejidos pulmonares son elásticos, por lo que desarrollan fuerzas de retracción que se oponen a la distensión y que aumentan con el volumen</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Para mantener los pulmones expandidos, la presión interior debe ser mayor que la exterior, y contrarrestar así las fuerzas de retracción elástica.</a:t>
            </a:r>
            <a:endParaRPr/>
          </a:p>
        </p:txBody>
      </p:sp>
      <p:pic>
        <p:nvPicPr>
          <p:cNvPr id="276" name="Google Shape;276;p153" descr="Imagen que contiene 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5515" y="1238725"/>
            <a:ext cx="3020948" cy="264456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54"/>
          <p:cNvSpPr txBox="1">
            <a:spLocks noGrp="1"/>
          </p:cNvSpPr>
          <p:nvPr>
            <p:ph type="title"/>
          </p:nvPr>
        </p:nvSpPr>
        <p:spPr>
          <a:xfrm>
            <a:off x="584981" y="450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Presión transpulmonar</a:t>
            </a:r>
            <a:endParaRPr/>
          </a:p>
        </p:txBody>
      </p:sp>
      <p:sp>
        <p:nvSpPr>
          <p:cNvPr id="282" name="Google Shape;282;p154"/>
          <p:cNvSpPr txBox="1">
            <a:spLocks noGrp="1"/>
          </p:cNvSpPr>
          <p:nvPr>
            <p:ph type="body" idx="1"/>
          </p:nvPr>
        </p:nvSpPr>
        <p:spPr>
          <a:xfrm>
            <a:off x="5565296" y="1713084"/>
            <a:ext cx="6119499"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diferencia entre la presión interior y exterior de los pulmones.</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Medida de las fuerzas elásticas.</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Los tejidos pulmonares son elásticos, por lo que desarrollan fuerzas de retracción que se oponen a la distensión y que aumentan con el volumen.</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a:latin typeface="Montserrat"/>
                <a:ea typeface="Montserrat"/>
                <a:cs typeface="Montserrat"/>
                <a:sym typeface="Montserrat"/>
              </a:rPr>
              <a:t>Presión transpulmonar </a:t>
            </a:r>
            <a:r>
              <a:rPr lang="es-CO" b="0" i="0">
                <a:latin typeface="Montserrat"/>
                <a:ea typeface="Montserrat"/>
                <a:cs typeface="Montserrat"/>
                <a:sym typeface="Montserrat"/>
              </a:rPr>
              <a:t>(</a:t>
            </a:r>
            <a:r>
              <a:rPr lang="es-CO" b="0" i="1">
                <a:latin typeface="Montserrat"/>
                <a:ea typeface="Montserrat"/>
                <a:cs typeface="Montserrat"/>
                <a:sym typeface="Montserrat"/>
              </a:rPr>
              <a:t>P</a:t>
            </a:r>
            <a:r>
              <a:rPr lang="es-CO" b="0" i="0" baseline="-25000">
                <a:latin typeface="Montserrat"/>
                <a:ea typeface="Montserrat"/>
                <a:cs typeface="Montserrat"/>
                <a:sym typeface="Montserrat"/>
              </a:rPr>
              <a:t>tp</a:t>
            </a:r>
            <a:r>
              <a:rPr lang="es-CO" b="0" i="0">
                <a:latin typeface="Montserrat"/>
                <a:ea typeface="Montserrat"/>
                <a:cs typeface="Montserrat"/>
                <a:sym typeface="Montserrat"/>
              </a:rPr>
              <a:t> = </a:t>
            </a:r>
            <a:r>
              <a:rPr lang="es-CO" b="0" i="1">
                <a:latin typeface="Montserrat"/>
                <a:ea typeface="Montserrat"/>
                <a:cs typeface="Montserrat"/>
                <a:sym typeface="Montserrat"/>
              </a:rPr>
              <a:t>P</a:t>
            </a:r>
            <a:r>
              <a:rPr lang="es-CO" b="0" i="0" baseline="-25000">
                <a:latin typeface="Montserrat"/>
                <a:ea typeface="Montserrat"/>
                <a:cs typeface="Montserrat"/>
                <a:sym typeface="Montserrat"/>
              </a:rPr>
              <a:t>alv</a:t>
            </a:r>
            <a:r>
              <a:rPr lang="es-CO" b="0" i="0">
                <a:latin typeface="Montserrat"/>
                <a:ea typeface="Montserrat"/>
                <a:cs typeface="Montserrat"/>
                <a:sym typeface="Montserrat"/>
              </a:rPr>
              <a:t> – </a:t>
            </a:r>
            <a:r>
              <a:rPr lang="es-CO" b="0" i="1">
                <a:latin typeface="Montserrat"/>
                <a:ea typeface="Montserrat"/>
                <a:cs typeface="Montserrat"/>
                <a:sym typeface="Montserrat"/>
              </a:rPr>
              <a:t>P</a:t>
            </a:r>
            <a:r>
              <a:rPr lang="es-CO" b="0" i="0" baseline="-25000">
                <a:latin typeface="Montserrat"/>
                <a:ea typeface="Montserrat"/>
                <a:cs typeface="Montserrat"/>
                <a:sym typeface="Montserrat"/>
              </a:rPr>
              <a:t>pl</a:t>
            </a:r>
            <a:r>
              <a:rPr lang="es-CO" b="0" i="0">
                <a:latin typeface="Montserrat"/>
                <a:ea typeface="Montserrat"/>
                <a:cs typeface="Montserrat"/>
                <a:sym typeface="Montserrat"/>
              </a:rPr>
              <a:t>).</a:t>
            </a:r>
            <a:endParaRPr/>
          </a:p>
        </p:txBody>
      </p:sp>
      <p:pic>
        <p:nvPicPr>
          <p:cNvPr id="283" name="Google Shape;283;p154"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80623" y="1131845"/>
            <a:ext cx="2189155" cy="265523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5"/>
          <p:cNvSpPr txBox="1">
            <a:spLocks noGrp="1"/>
          </p:cNvSpPr>
          <p:nvPr>
            <p:ph type="title"/>
          </p:nvPr>
        </p:nvSpPr>
        <p:spPr>
          <a:xfrm>
            <a:off x="514643" y="9391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Mecánica respiratoria</a:t>
            </a:r>
            <a:endParaRPr/>
          </a:p>
        </p:txBody>
      </p:sp>
      <p:pic>
        <p:nvPicPr>
          <p:cNvPr id="289" name="Google Shape;289;p155"/>
          <p:cNvPicPr preferRelativeResize="0"/>
          <p:nvPr/>
        </p:nvPicPr>
        <p:blipFill rotWithShape="1">
          <a:blip r:embed="rId3">
            <a:alphaModFix/>
          </a:blip>
          <a:srcRect/>
          <a:stretch/>
        </p:blipFill>
        <p:spPr>
          <a:xfrm>
            <a:off x="1548742" y="1147484"/>
            <a:ext cx="2675881" cy="2474926"/>
          </a:xfrm>
          <a:prstGeom prst="rect">
            <a:avLst/>
          </a:prstGeom>
          <a:noFill/>
          <a:ln>
            <a:noFill/>
          </a:ln>
        </p:spPr>
      </p:pic>
      <p:pic>
        <p:nvPicPr>
          <p:cNvPr id="290" name="Google Shape;290;p155"/>
          <p:cNvPicPr preferRelativeResize="0"/>
          <p:nvPr/>
        </p:nvPicPr>
        <p:blipFill rotWithShape="1">
          <a:blip r:embed="rId4">
            <a:alphaModFix/>
          </a:blip>
          <a:srcRect/>
          <a:stretch/>
        </p:blipFill>
        <p:spPr>
          <a:xfrm>
            <a:off x="5272958" y="1631685"/>
            <a:ext cx="2533650" cy="1990725"/>
          </a:xfrm>
          <a:prstGeom prst="rect">
            <a:avLst/>
          </a:prstGeom>
          <a:noFill/>
          <a:ln>
            <a:noFill/>
          </a:ln>
        </p:spPr>
      </p:pic>
      <p:pic>
        <p:nvPicPr>
          <p:cNvPr id="291" name="Google Shape;291;p155"/>
          <p:cNvPicPr preferRelativeResize="0"/>
          <p:nvPr/>
        </p:nvPicPr>
        <p:blipFill rotWithShape="1">
          <a:blip r:embed="rId5">
            <a:alphaModFix/>
          </a:blip>
          <a:srcRect/>
          <a:stretch/>
        </p:blipFill>
        <p:spPr>
          <a:xfrm>
            <a:off x="8654067" y="831324"/>
            <a:ext cx="2097173" cy="2474925"/>
          </a:xfrm>
          <a:prstGeom prst="rect">
            <a:avLst/>
          </a:prstGeom>
          <a:noFill/>
          <a:ln>
            <a:noFill/>
          </a:ln>
        </p:spPr>
      </p:pic>
      <p:sp>
        <p:nvSpPr>
          <p:cNvPr id="292" name="Google Shape;292;p155"/>
          <p:cNvSpPr/>
          <p:nvPr/>
        </p:nvSpPr>
        <p:spPr>
          <a:xfrm>
            <a:off x="1376175" y="2971071"/>
            <a:ext cx="3021014" cy="818476"/>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Reposo: presión alveolar igual que presión atmosférica</a:t>
            </a:r>
            <a:endParaRPr/>
          </a:p>
        </p:txBody>
      </p:sp>
      <p:sp>
        <p:nvSpPr>
          <p:cNvPr id="293" name="Google Shape;293;p155"/>
          <p:cNvSpPr/>
          <p:nvPr/>
        </p:nvSpPr>
        <p:spPr>
          <a:xfrm>
            <a:off x="4898694" y="2971071"/>
            <a:ext cx="3021014" cy="818476"/>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Inspiración: presión alveolar menor que presión atmosférica.</a:t>
            </a:r>
            <a:endParaRPr/>
          </a:p>
        </p:txBody>
      </p:sp>
      <p:sp>
        <p:nvSpPr>
          <p:cNvPr id="294" name="Google Shape;294;p155"/>
          <p:cNvSpPr/>
          <p:nvPr/>
        </p:nvSpPr>
        <p:spPr>
          <a:xfrm>
            <a:off x="8372016" y="2968602"/>
            <a:ext cx="3021014" cy="818476"/>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Espiración: presión alveolar mayor que la presión atmosférica.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6"/>
          <p:cNvSpPr txBox="1">
            <a:spLocks noGrp="1"/>
          </p:cNvSpPr>
          <p:nvPr>
            <p:ph type="title"/>
          </p:nvPr>
        </p:nvSpPr>
        <p:spPr>
          <a:xfrm>
            <a:off x="500575"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Tensión superficial </a:t>
            </a:r>
            <a:endParaRPr/>
          </a:p>
        </p:txBody>
      </p:sp>
      <p:sp>
        <p:nvSpPr>
          <p:cNvPr id="300" name="Google Shape;300;p156"/>
          <p:cNvSpPr txBox="1">
            <a:spLocks noGrp="1"/>
          </p:cNvSpPr>
          <p:nvPr>
            <p:ph type="body" idx="1"/>
          </p:nvPr>
        </p:nvSpPr>
        <p:spPr>
          <a:xfrm>
            <a:off x="5182721" y="1783421"/>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película líquida que recubre las paredes alveolares, se encuentra en contacto con el gas alveolar.</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De este modo, en la pared alveolar se constituye una interfase aire-líquido.</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En la interfase aparece una </a:t>
            </a:r>
            <a:r>
              <a:rPr lang="es-CO" b="0" i="1">
                <a:latin typeface="Montserrat"/>
                <a:ea typeface="Montserrat"/>
                <a:cs typeface="Montserrat"/>
                <a:sym typeface="Montserrat"/>
              </a:rPr>
              <a:t>tensión superficial</a:t>
            </a:r>
            <a:r>
              <a:rPr lang="es-CO" b="0" i="0">
                <a:latin typeface="Montserrat"/>
                <a:ea typeface="Montserrat"/>
                <a:cs typeface="Montserrat"/>
                <a:sym typeface="Montserrat"/>
              </a:rPr>
              <a:t> (T) que tiende a reducir la superficie de la película líquida y, por tanto, el volumen alveolar.</a:t>
            </a:r>
            <a:endParaRPr/>
          </a:p>
        </p:txBody>
      </p:sp>
      <p:pic>
        <p:nvPicPr>
          <p:cNvPr id="301" name="Google Shape;301;p156" descr="Tensión superficial - Wikipedia, la enciclopedia libre"/>
          <p:cNvPicPr preferRelativeResize="0"/>
          <p:nvPr/>
        </p:nvPicPr>
        <p:blipFill rotWithShape="1">
          <a:blip r:embed="rId3">
            <a:alphaModFix/>
          </a:blip>
          <a:srcRect/>
          <a:stretch/>
        </p:blipFill>
        <p:spPr>
          <a:xfrm>
            <a:off x="1440049" y="1013270"/>
            <a:ext cx="2562225" cy="26003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57"/>
          <p:cNvSpPr txBox="1">
            <a:spLocks noGrp="1"/>
          </p:cNvSpPr>
          <p:nvPr>
            <p:ph type="title"/>
          </p:nvPr>
        </p:nvSpPr>
        <p:spPr>
          <a:xfrm>
            <a:off x="512064" y="471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Propiedades elásticas</a:t>
            </a:r>
            <a:endParaRPr/>
          </a:p>
        </p:txBody>
      </p:sp>
      <p:sp>
        <p:nvSpPr>
          <p:cNvPr id="307" name="Google Shape;307;p157"/>
          <p:cNvSpPr txBox="1">
            <a:spLocks noGrp="1"/>
          </p:cNvSpPr>
          <p:nvPr>
            <p:ph type="body" idx="1"/>
          </p:nvPr>
        </p:nvSpPr>
        <p:spPr>
          <a:xfrm>
            <a:off x="5027977" y="1980369"/>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Los tejidos pulmonares son elásticos, por lo que desarrollan fuerzas de retracción que se oponen a la distensión y que aumentan con el volumen.</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Para mantener los pulmones estáticos en un volumen pulmonar (</a:t>
            </a:r>
            <a:r>
              <a:rPr lang="es-CO" b="0" i="1">
                <a:latin typeface="Montserrat"/>
                <a:ea typeface="Montserrat"/>
                <a:cs typeface="Montserrat"/>
                <a:sym typeface="Montserrat"/>
              </a:rPr>
              <a:t>V</a:t>
            </a:r>
            <a:r>
              <a:rPr lang="es-CO" b="0" i="0" baseline="-25000">
                <a:latin typeface="Montserrat"/>
                <a:ea typeface="Montserrat"/>
                <a:cs typeface="Montserrat"/>
                <a:sym typeface="Montserrat"/>
              </a:rPr>
              <a:t>l</a:t>
            </a:r>
            <a:r>
              <a:rPr lang="es-CO" b="0" i="0">
                <a:latin typeface="Montserrat"/>
                <a:ea typeface="Montserrat"/>
                <a:cs typeface="Montserrat"/>
                <a:sym typeface="Montserrat"/>
              </a:rPr>
              <a:t>), es necesario que la presión transpulmonar equilibre exactamente a la </a:t>
            </a:r>
            <a:r>
              <a:rPr lang="es-CO" b="0" i="1">
                <a:latin typeface="Montserrat"/>
                <a:ea typeface="Montserrat"/>
                <a:cs typeface="Montserrat"/>
                <a:sym typeface="Montserrat"/>
              </a:rPr>
              <a:t>presión de retracción elástica pulmonar</a:t>
            </a:r>
            <a:r>
              <a:rPr lang="es-CO" b="0" i="0">
                <a:latin typeface="Montserrat"/>
                <a:ea typeface="Montserrat"/>
                <a:cs typeface="Montserrat"/>
                <a:sym typeface="Montserrat"/>
              </a:rPr>
              <a:t> (</a:t>
            </a:r>
            <a:r>
              <a:rPr lang="es-CO" b="0" i="1">
                <a:latin typeface="Montserrat"/>
                <a:ea typeface="Montserrat"/>
                <a:cs typeface="Montserrat"/>
                <a:sym typeface="Montserrat"/>
              </a:rPr>
              <a:t>P</a:t>
            </a:r>
            <a:r>
              <a:rPr lang="es-CO" b="0" i="0" baseline="-25000">
                <a:latin typeface="Montserrat"/>
                <a:ea typeface="Montserrat"/>
                <a:cs typeface="Montserrat"/>
                <a:sym typeface="Montserrat"/>
              </a:rPr>
              <a:t>l</a:t>
            </a:r>
            <a:r>
              <a:rPr lang="es-CO" b="0" i="0">
                <a:latin typeface="Montserrat"/>
                <a:ea typeface="Montserrat"/>
                <a:cs typeface="Montserrat"/>
                <a:sym typeface="Montserrat"/>
              </a:rPr>
              <a:t>); en estas condiciones:</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1828800" lvl="4" indent="0" algn="just" rtl="0">
              <a:lnSpc>
                <a:spcPct val="100000"/>
              </a:lnSpc>
              <a:spcBef>
                <a:spcPts val="500"/>
              </a:spcBef>
              <a:spcAft>
                <a:spcPts val="0"/>
              </a:spcAft>
              <a:buClr>
                <a:srgbClr val="152B48"/>
              </a:buClr>
              <a:buSzPts val="2000"/>
              <a:buNone/>
            </a:pPr>
            <a:r>
              <a:rPr lang="es-CO" b="0" i="0">
                <a:latin typeface="Montserrat"/>
                <a:ea typeface="Montserrat"/>
                <a:cs typeface="Montserrat"/>
                <a:sym typeface="Montserrat"/>
              </a:rPr>
              <a:t> </a:t>
            </a:r>
            <a:r>
              <a:rPr lang="es-CO" b="0" i="1">
                <a:latin typeface="Montserrat"/>
                <a:ea typeface="Montserrat"/>
                <a:cs typeface="Montserrat"/>
                <a:sym typeface="Montserrat"/>
              </a:rPr>
              <a:t>P</a:t>
            </a:r>
            <a:r>
              <a:rPr lang="es-CO" b="0" i="0" baseline="-25000">
                <a:latin typeface="Montserrat"/>
                <a:ea typeface="Montserrat"/>
                <a:cs typeface="Montserrat"/>
                <a:sym typeface="Montserrat"/>
              </a:rPr>
              <a:t>alv</a:t>
            </a:r>
            <a:r>
              <a:rPr lang="es-CO" b="0" i="0">
                <a:latin typeface="Montserrat"/>
                <a:ea typeface="Montserrat"/>
                <a:cs typeface="Montserrat"/>
                <a:sym typeface="Montserrat"/>
              </a:rPr>
              <a:t> = </a:t>
            </a:r>
            <a:r>
              <a:rPr lang="es-CO" b="0" i="1">
                <a:latin typeface="Montserrat"/>
                <a:ea typeface="Montserrat"/>
                <a:cs typeface="Montserrat"/>
                <a:sym typeface="Montserrat"/>
              </a:rPr>
              <a:t>P</a:t>
            </a:r>
            <a:r>
              <a:rPr lang="es-CO" b="0" i="0" baseline="-25000">
                <a:latin typeface="Montserrat"/>
                <a:ea typeface="Montserrat"/>
                <a:cs typeface="Montserrat"/>
                <a:sym typeface="Montserrat"/>
              </a:rPr>
              <a:t>pl</a:t>
            </a:r>
            <a:r>
              <a:rPr lang="es-CO" b="0" i="0">
                <a:latin typeface="Montserrat"/>
                <a:ea typeface="Montserrat"/>
                <a:cs typeface="Montserrat"/>
                <a:sym typeface="Montserrat"/>
              </a:rPr>
              <a:t> + </a:t>
            </a:r>
            <a:r>
              <a:rPr lang="es-CO" b="0" i="1">
                <a:latin typeface="Montserrat"/>
                <a:ea typeface="Montserrat"/>
                <a:cs typeface="Montserrat"/>
                <a:sym typeface="Montserrat"/>
              </a:rPr>
              <a:t>P</a:t>
            </a:r>
            <a:r>
              <a:rPr lang="es-CO" b="0" i="0" baseline="-25000">
                <a:latin typeface="Montserrat"/>
                <a:ea typeface="Montserrat"/>
                <a:cs typeface="Montserrat"/>
                <a:sym typeface="Montserrat"/>
              </a:rPr>
              <a:t>l</a:t>
            </a:r>
            <a:endParaRPr/>
          </a:p>
        </p:txBody>
      </p:sp>
      <p:pic>
        <p:nvPicPr>
          <p:cNvPr id="308" name="Google Shape;308;p1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5006" y="1170184"/>
            <a:ext cx="3965448" cy="24934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58"/>
          <p:cNvSpPr txBox="1">
            <a:spLocks noGrp="1"/>
          </p:cNvSpPr>
          <p:nvPr>
            <p:ph type="title"/>
          </p:nvPr>
        </p:nvSpPr>
        <p:spPr>
          <a:xfrm>
            <a:off x="584981" y="7715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Distensibilidad </a:t>
            </a:r>
            <a:endParaRPr/>
          </a:p>
        </p:txBody>
      </p:sp>
      <p:sp>
        <p:nvSpPr>
          <p:cNvPr id="314" name="Google Shape;314;p158"/>
          <p:cNvSpPr txBox="1">
            <a:spLocks noGrp="1"/>
          </p:cNvSpPr>
          <p:nvPr>
            <p:ph type="body" idx="1"/>
          </p:nvPr>
        </p:nvSpPr>
        <p:spPr>
          <a:xfrm>
            <a:off x="5233509" y="1135428"/>
            <a:ext cx="6592731" cy="519503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152B48"/>
              </a:buClr>
              <a:buSzPts val="2000"/>
              <a:buChar char="•"/>
            </a:pPr>
            <a:r>
              <a:rPr lang="es-CO"/>
              <a:t>Es la fuerza que debe aplicarse para  sacar un cuerpo  elástico del reposo.</a:t>
            </a:r>
            <a:endParaRPr/>
          </a:p>
          <a:p>
            <a:pPr marL="228600" lvl="0" indent="-101600" algn="just" rtl="0">
              <a:lnSpc>
                <a:spcPct val="90000"/>
              </a:lnSpc>
              <a:spcBef>
                <a:spcPts val="1000"/>
              </a:spcBef>
              <a:spcAft>
                <a:spcPts val="0"/>
              </a:spcAft>
              <a:buClr>
                <a:srgbClr val="152B48"/>
              </a:buClr>
              <a:buSzPts val="2000"/>
              <a:buNone/>
            </a:pPr>
            <a:endParaRPr/>
          </a:p>
          <a:p>
            <a:pPr marL="228600" lvl="0" indent="-228600" algn="just" rtl="0">
              <a:lnSpc>
                <a:spcPct val="90000"/>
              </a:lnSpc>
              <a:spcBef>
                <a:spcPts val="1000"/>
              </a:spcBef>
              <a:spcAft>
                <a:spcPts val="0"/>
              </a:spcAft>
              <a:buClr>
                <a:srgbClr val="152B48"/>
              </a:buClr>
              <a:buSzPts val="2000"/>
              <a:buChar char="•"/>
            </a:pPr>
            <a:r>
              <a:rPr lang="es-CO"/>
              <a:t>Elasticidad es la fuerza que  debe hacer  para regresar al reposo</a:t>
            </a:r>
            <a:endParaRPr/>
          </a:p>
          <a:p>
            <a:pPr marL="228600" lvl="0" indent="-101600" algn="just" rtl="0">
              <a:lnSpc>
                <a:spcPct val="90000"/>
              </a:lnSpc>
              <a:spcBef>
                <a:spcPts val="1000"/>
              </a:spcBef>
              <a:spcAft>
                <a:spcPts val="0"/>
              </a:spcAft>
              <a:buClr>
                <a:srgbClr val="152B48"/>
              </a:buClr>
              <a:buSzPts val="2000"/>
              <a:buNone/>
            </a:pPr>
            <a:endParaRPr/>
          </a:p>
          <a:p>
            <a:pPr marL="228600" lvl="0" indent="-228600" algn="just" rtl="0">
              <a:lnSpc>
                <a:spcPct val="90000"/>
              </a:lnSpc>
              <a:spcBef>
                <a:spcPts val="1000"/>
              </a:spcBef>
              <a:spcAft>
                <a:spcPts val="0"/>
              </a:spcAft>
              <a:buClr>
                <a:srgbClr val="152B48"/>
              </a:buClr>
              <a:buSzPts val="2000"/>
              <a:buChar char="•"/>
            </a:pPr>
            <a:r>
              <a:rPr lang="es-CO"/>
              <a:t>Al aumentar  la presión intrapulmonar  1 cm H2O, los pulmones incrementan  200 ml su volumen.</a:t>
            </a:r>
            <a:endParaRPr/>
          </a:p>
          <a:p>
            <a:pPr marL="228600" lvl="0" indent="-101600" algn="just" rtl="0">
              <a:lnSpc>
                <a:spcPct val="90000"/>
              </a:lnSpc>
              <a:spcBef>
                <a:spcPts val="1000"/>
              </a:spcBef>
              <a:spcAft>
                <a:spcPts val="0"/>
              </a:spcAft>
              <a:buClr>
                <a:srgbClr val="152B48"/>
              </a:buClr>
              <a:buSzPts val="2000"/>
              <a:buNone/>
            </a:pPr>
            <a:endParaRPr/>
          </a:p>
          <a:p>
            <a:pPr marL="228600" lvl="0" indent="-228600" algn="just" rtl="0">
              <a:lnSpc>
                <a:spcPct val="90000"/>
              </a:lnSpc>
              <a:spcBef>
                <a:spcPts val="1000"/>
              </a:spcBef>
              <a:spcAft>
                <a:spcPts val="0"/>
              </a:spcAft>
              <a:buClr>
                <a:srgbClr val="152B48"/>
              </a:buClr>
              <a:buSzPts val="2000"/>
              <a:buChar char="•"/>
            </a:pPr>
            <a:r>
              <a:rPr lang="es-CO"/>
              <a:t>Depende:</a:t>
            </a:r>
            <a:endParaRPr/>
          </a:p>
          <a:p>
            <a:pPr marL="685800" lvl="1" indent="-228600" algn="just" rtl="0">
              <a:lnSpc>
                <a:spcPct val="90000"/>
              </a:lnSpc>
              <a:spcBef>
                <a:spcPts val="500"/>
              </a:spcBef>
              <a:spcAft>
                <a:spcPts val="0"/>
              </a:spcAft>
              <a:buClr>
                <a:srgbClr val="152B48"/>
              </a:buClr>
              <a:buSzPts val="1800"/>
              <a:buFont typeface="Noto Sans Symbols"/>
              <a:buChar char="▪"/>
            </a:pPr>
            <a:r>
              <a:rPr lang="es-CO" sz="1800"/>
              <a:t>Fuerzas  de elasticidad pulmonar:</a:t>
            </a:r>
            <a:endParaRPr/>
          </a:p>
          <a:p>
            <a:pPr marL="1143000" lvl="2" indent="-228600" algn="just" rtl="0">
              <a:lnSpc>
                <a:spcPct val="90000"/>
              </a:lnSpc>
              <a:spcBef>
                <a:spcPts val="500"/>
              </a:spcBef>
              <a:spcAft>
                <a:spcPts val="0"/>
              </a:spcAft>
              <a:buClr>
                <a:srgbClr val="152B48"/>
              </a:buClr>
              <a:buSzPts val="1600"/>
              <a:buFont typeface="Courier New"/>
              <a:buChar char="o"/>
            </a:pPr>
            <a:r>
              <a:rPr lang="es-CO" sz="1600"/>
              <a:t>Fibras de elastina  y colágeno.</a:t>
            </a:r>
            <a:endParaRPr/>
          </a:p>
          <a:p>
            <a:pPr marL="685800" lvl="1" indent="-228600" algn="just" rtl="0">
              <a:lnSpc>
                <a:spcPct val="90000"/>
              </a:lnSpc>
              <a:spcBef>
                <a:spcPts val="500"/>
              </a:spcBef>
              <a:spcAft>
                <a:spcPts val="0"/>
              </a:spcAft>
              <a:buClr>
                <a:srgbClr val="152B48"/>
              </a:buClr>
              <a:buSzPts val="1800"/>
              <a:buFont typeface="Noto Sans Symbols"/>
              <a:buChar char="▪"/>
            </a:pPr>
            <a:r>
              <a:rPr lang="es-CO" sz="1800"/>
              <a:t>Tensión superficial de los alvéolos:</a:t>
            </a:r>
            <a:endParaRPr/>
          </a:p>
          <a:p>
            <a:pPr marL="1143000" lvl="2" indent="-228600" algn="just" rtl="0">
              <a:lnSpc>
                <a:spcPct val="90000"/>
              </a:lnSpc>
              <a:spcBef>
                <a:spcPts val="500"/>
              </a:spcBef>
              <a:spcAft>
                <a:spcPts val="0"/>
              </a:spcAft>
              <a:buClr>
                <a:srgbClr val="152B48"/>
              </a:buClr>
              <a:buSzPts val="1600"/>
              <a:buFont typeface="Courier New"/>
              <a:buChar char="o"/>
            </a:pPr>
            <a:r>
              <a:rPr lang="es-CO" sz="1600"/>
              <a:t>Surfactante pulmonar.</a:t>
            </a:r>
            <a:endParaRPr/>
          </a:p>
          <a:p>
            <a:pPr marL="1143000" lvl="2" indent="-101600" algn="just" rtl="0">
              <a:lnSpc>
                <a:spcPct val="90000"/>
              </a:lnSpc>
              <a:spcBef>
                <a:spcPts val="500"/>
              </a:spcBef>
              <a:spcAft>
                <a:spcPts val="0"/>
              </a:spcAft>
              <a:buClr>
                <a:srgbClr val="152B48"/>
              </a:buClr>
              <a:buSzPts val="2000"/>
              <a:buNone/>
            </a:pPr>
            <a:endParaRPr/>
          </a:p>
        </p:txBody>
      </p:sp>
      <p:pic>
        <p:nvPicPr>
          <p:cNvPr id="315" name="Google Shape;315;p158" descr="Elastancia - Wikipedia, la enciclopedia lib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239807"/>
            <a:ext cx="3921696" cy="27614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9"/>
          <p:cNvSpPr txBox="1">
            <a:spLocks noGrp="1"/>
          </p:cNvSpPr>
          <p:nvPr>
            <p:ph type="title"/>
          </p:nvPr>
        </p:nvSpPr>
        <p:spPr>
          <a:xfrm>
            <a:off x="556847" y="122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Ley de Laplace</a:t>
            </a:r>
            <a:endParaRPr/>
          </a:p>
        </p:txBody>
      </p:sp>
      <p:sp>
        <p:nvSpPr>
          <p:cNvPr id="321" name="Google Shape;321;p159"/>
          <p:cNvSpPr txBox="1">
            <a:spLocks noGrp="1"/>
          </p:cNvSpPr>
          <p:nvPr>
            <p:ph type="body" idx="1"/>
          </p:nvPr>
        </p:nvSpPr>
        <p:spPr>
          <a:xfrm>
            <a:off x="5814647" y="1810661"/>
            <a:ext cx="575444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S</a:t>
            </a:r>
            <a:r>
              <a:rPr lang="es-CO" b="0" i="0">
                <a:latin typeface="Montserrat"/>
                <a:ea typeface="Montserrat"/>
                <a:cs typeface="Montserrat"/>
                <a:sym typeface="Montserrat"/>
              </a:rPr>
              <a:t>e considera a los alvéolos como pequeñas esferas de radio.</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La tensión  de un cilindro es proporcional al radio del mismo.</a:t>
            </a:r>
            <a:endParaRPr/>
          </a:p>
          <a:p>
            <a:pPr marL="228600" lvl="0" indent="-101600" algn="just" rtl="0">
              <a:lnSpc>
                <a:spcPct val="100000"/>
              </a:lnSpc>
              <a:spcBef>
                <a:spcPts val="1000"/>
              </a:spcBef>
              <a:spcAft>
                <a:spcPts val="0"/>
              </a:spcAft>
              <a:buClr>
                <a:srgbClr val="152B48"/>
              </a:buClr>
              <a:buSzPts val="2000"/>
              <a:buNone/>
            </a:pPr>
            <a:endParaRPr b="0" i="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En cuanto el radio sea menor  desarrollara una tensión en su pared menor.</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1">
                <a:latin typeface="Montserrat"/>
                <a:ea typeface="Montserrat"/>
                <a:cs typeface="Montserrat"/>
                <a:sym typeface="Montserrat"/>
              </a:rPr>
              <a:t>P</a:t>
            </a:r>
            <a:r>
              <a:rPr lang="es-CO" b="0" i="0">
                <a:latin typeface="Montserrat"/>
                <a:ea typeface="Montserrat"/>
                <a:cs typeface="Montserrat"/>
                <a:sym typeface="Montserrat"/>
              </a:rPr>
              <a:t> = 2T/</a:t>
            </a:r>
            <a:r>
              <a:rPr lang="es-CO" b="0" i="1">
                <a:latin typeface="Montserrat"/>
                <a:ea typeface="Montserrat"/>
                <a:cs typeface="Montserrat"/>
                <a:sym typeface="Montserrat"/>
              </a:rPr>
              <a:t>r</a:t>
            </a:r>
            <a:r>
              <a:rPr lang="es-CO" b="0" i="0">
                <a:latin typeface="Montserrat"/>
                <a:ea typeface="Montserrat"/>
                <a:cs typeface="Montserrat"/>
                <a:sym typeface="Montserrat"/>
              </a:rPr>
              <a:t>. </a:t>
            </a:r>
            <a:endParaRPr/>
          </a:p>
        </p:txBody>
      </p:sp>
      <p:pic>
        <p:nvPicPr>
          <p:cNvPr id="322" name="Google Shape;322;p159"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81672" y="1160969"/>
            <a:ext cx="1979485" cy="2577341"/>
          </a:xfrm>
          <a:prstGeom prst="rect">
            <a:avLst/>
          </a:prstGeom>
          <a:noFill/>
          <a:ln>
            <a:noFill/>
          </a:ln>
        </p:spPr>
      </p:pic>
      <p:sp>
        <p:nvSpPr>
          <p:cNvPr id="323" name="Google Shape;323;p159"/>
          <p:cNvSpPr/>
          <p:nvPr/>
        </p:nvSpPr>
        <p:spPr>
          <a:xfrm>
            <a:off x="816823" y="1580754"/>
            <a:ext cx="2404873" cy="1325562"/>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La presión creada por la tensión de superficie debe ser mayor en el alvéolo de menor tamaño que en el de mayor tamaño.</a:t>
            </a: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0"/>
          <p:cNvSpPr txBox="1">
            <a:spLocks noGrp="1"/>
          </p:cNvSpPr>
          <p:nvPr>
            <p:ph type="title"/>
          </p:nvPr>
        </p:nvSpPr>
        <p:spPr>
          <a:xfrm>
            <a:off x="607505"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Resistencia de las vías aéreas</a:t>
            </a:r>
            <a:endParaRPr/>
          </a:p>
        </p:txBody>
      </p:sp>
      <p:pic>
        <p:nvPicPr>
          <p:cNvPr id="329" name="Google Shape;329;p160" descr="Ventilación mecánica en anestesia:"/>
          <p:cNvPicPr preferRelativeResize="0"/>
          <p:nvPr/>
        </p:nvPicPr>
        <p:blipFill rotWithShape="1">
          <a:blip r:embed="rId3">
            <a:alphaModFix/>
          </a:blip>
          <a:srcRect/>
          <a:stretch/>
        </p:blipFill>
        <p:spPr>
          <a:xfrm>
            <a:off x="620083" y="1537366"/>
            <a:ext cx="5160266" cy="1891634"/>
          </a:xfrm>
          <a:prstGeom prst="rect">
            <a:avLst/>
          </a:prstGeom>
          <a:noFill/>
          <a:ln>
            <a:noFill/>
          </a:ln>
        </p:spPr>
      </p:pic>
      <p:sp>
        <p:nvSpPr>
          <p:cNvPr id="330" name="Google Shape;330;p160"/>
          <p:cNvSpPr txBox="1">
            <a:spLocks noGrp="1"/>
          </p:cNvSpPr>
          <p:nvPr>
            <p:ph type="body" idx="1"/>
          </p:nvPr>
        </p:nvSpPr>
        <p:spPr>
          <a:xfrm>
            <a:off x="5655229" y="2303927"/>
            <a:ext cx="5916688"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El árbol bronquial es un sistema ramificado configurado por la división dicotómica y asimétrica de las vías aéreas.</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A fin de que un gas circule por un tubo cilíndrico es necesario aplicar una diferencia de presión (Δ</a:t>
            </a:r>
            <a:r>
              <a:rPr lang="es-CO" b="0" i="1">
                <a:latin typeface="Montserrat"/>
                <a:ea typeface="Montserrat"/>
                <a:cs typeface="Montserrat"/>
                <a:sym typeface="Montserrat"/>
              </a:rPr>
              <a:t>P</a:t>
            </a:r>
            <a:r>
              <a:rPr lang="es-CO" b="0" i="0">
                <a:latin typeface="Montserrat"/>
                <a:ea typeface="Montserrat"/>
                <a:cs typeface="Montserrat"/>
                <a:sym typeface="Montserrat"/>
              </a:rPr>
              <a:t>) entre sus extremos, que contrarreste la oposición de las fuerzas viscosas.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5"/>
          <p:cNvSpPr txBox="1">
            <a:spLocks noGrp="1"/>
          </p:cNvSpPr>
          <p:nvPr>
            <p:ph type="title"/>
          </p:nvPr>
        </p:nvSpPr>
        <p:spPr>
          <a:xfrm>
            <a:off x="613117"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Funciones</a:t>
            </a:r>
            <a:endParaRPr/>
          </a:p>
        </p:txBody>
      </p:sp>
      <p:sp>
        <p:nvSpPr>
          <p:cNvPr id="76" name="Google Shape;76;p125"/>
          <p:cNvSpPr txBox="1">
            <a:spLocks noGrp="1"/>
          </p:cNvSpPr>
          <p:nvPr>
            <p:ph type="body" idx="1"/>
          </p:nvPr>
        </p:nvSpPr>
        <p:spPr>
          <a:xfrm>
            <a:off x="1525121" y="1507680"/>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a:t>Intercambio gaseoso.</a:t>
            </a:r>
            <a:endParaRPr/>
          </a:p>
          <a:p>
            <a:pPr marL="228600" lvl="0" indent="-228600" algn="l" rtl="0">
              <a:lnSpc>
                <a:spcPct val="90000"/>
              </a:lnSpc>
              <a:spcBef>
                <a:spcPts val="1000"/>
              </a:spcBef>
              <a:spcAft>
                <a:spcPts val="0"/>
              </a:spcAft>
              <a:buClr>
                <a:srgbClr val="152B48"/>
              </a:buClr>
              <a:buSzPts val="2000"/>
              <a:buChar char="•"/>
            </a:pPr>
            <a:r>
              <a:rPr lang="es-CO"/>
              <a:t>Mantenimiento ácido - base.</a:t>
            </a:r>
            <a:endParaRPr/>
          </a:p>
          <a:p>
            <a:pPr marL="228600" lvl="0" indent="-228600" algn="l" rtl="0">
              <a:lnSpc>
                <a:spcPct val="90000"/>
              </a:lnSpc>
              <a:spcBef>
                <a:spcPts val="1000"/>
              </a:spcBef>
              <a:spcAft>
                <a:spcPts val="0"/>
              </a:spcAft>
              <a:buClr>
                <a:srgbClr val="152B48"/>
              </a:buClr>
              <a:buSzPts val="2000"/>
              <a:buChar char="•"/>
            </a:pPr>
            <a:r>
              <a:rPr lang="es-CO"/>
              <a:t>Fonación.</a:t>
            </a:r>
            <a:endParaRPr/>
          </a:p>
          <a:p>
            <a:pPr marL="228600" lvl="0" indent="-228600" algn="l" rtl="0">
              <a:lnSpc>
                <a:spcPct val="90000"/>
              </a:lnSpc>
              <a:spcBef>
                <a:spcPts val="1000"/>
              </a:spcBef>
              <a:spcAft>
                <a:spcPts val="0"/>
              </a:spcAft>
              <a:buClr>
                <a:srgbClr val="152B48"/>
              </a:buClr>
              <a:buSzPts val="2000"/>
              <a:buChar char="•"/>
            </a:pPr>
            <a:r>
              <a:rPr lang="es-CO"/>
              <a:t>Defensa.</a:t>
            </a:r>
            <a:endParaRPr/>
          </a:p>
          <a:p>
            <a:pPr marL="228600" lvl="0" indent="-228600" algn="l" rtl="0">
              <a:lnSpc>
                <a:spcPct val="90000"/>
              </a:lnSpc>
              <a:spcBef>
                <a:spcPts val="1000"/>
              </a:spcBef>
              <a:spcAft>
                <a:spcPts val="0"/>
              </a:spcAft>
              <a:buClr>
                <a:srgbClr val="152B48"/>
              </a:buClr>
              <a:buSzPts val="2000"/>
              <a:buChar char="•"/>
            </a:pPr>
            <a:r>
              <a:rPr lang="es-CO"/>
              <a:t>Funciones metabólicas.</a:t>
            </a:r>
            <a:endParaRPr/>
          </a:p>
          <a:p>
            <a:pPr marL="228600" lvl="0" indent="-101600" algn="l" rtl="0">
              <a:lnSpc>
                <a:spcPct val="90000"/>
              </a:lnSpc>
              <a:spcBef>
                <a:spcPts val="1000"/>
              </a:spcBef>
              <a:spcAft>
                <a:spcPts val="0"/>
              </a:spcAft>
              <a:buClr>
                <a:srgbClr val="152B48"/>
              </a:buClr>
              <a:buSzPts val="2000"/>
              <a:buNone/>
            </a:pPr>
            <a:endParaRPr/>
          </a:p>
        </p:txBody>
      </p:sp>
      <p:pic>
        <p:nvPicPr>
          <p:cNvPr id="77" name="Google Shape;77;p125" descr="Imagen que contiene pastel, foto, chocolate, tabl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60534" y="2291558"/>
            <a:ext cx="4313791" cy="35674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61"/>
          <p:cNvSpPr txBox="1">
            <a:spLocks noGrp="1"/>
          </p:cNvSpPr>
          <p:nvPr>
            <p:ph type="title"/>
          </p:nvPr>
        </p:nvSpPr>
        <p:spPr>
          <a:xfrm>
            <a:off x="627185" y="12309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Ley de Poiseuille</a:t>
            </a:r>
            <a:endParaRPr/>
          </a:p>
        </p:txBody>
      </p:sp>
      <p:sp>
        <p:nvSpPr>
          <p:cNvPr id="336" name="Google Shape;336;p161"/>
          <p:cNvSpPr txBox="1">
            <a:spLocks noGrp="1"/>
          </p:cNvSpPr>
          <p:nvPr>
            <p:ph type="body" idx="1"/>
          </p:nvPr>
        </p:nvSpPr>
        <p:spPr>
          <a:xfrm>
            <a:off x="5221224" y="1917700"/>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52B48"/>
              </a:buClr>
              <a:buSzPts val="2000"/>
              <a:buChar char="•"/>
            </a:pPr>
            <a:r>
              <a:rPr lang="es-CO" b="0" i="0" u="none" strike="noStrike">
                <a:latin typeface="Montserrat"/>
                <a:ea typeface="Montserrat"/>
                <a:cs typeface="Montserrat"/>
                <a:sym typeface="Montserrat"/>
              </a:rPr>
              <a:t>△P=R⋅V′</a:t>
            </a:r>
            <a:br>
              <a:rPr lang="es-CO"/>
            </a:br>
            <a:br>
              <a:rPr lang="es-CO"/>
            </a:br>
            <a:endParaRPr/>
          </a:p>
          <a:p>
            <a:pPr marL="228600" lvl="0" indent="-228600" algn="l" rtl="0">
              <a:lnSpc>
                <a:spcPct val="90000"/>
              </a:lnSpc>
              <a:spcBef>
                <a:spcPts val="1000"/>
              </a:spcBef>
              <a:spcAft>
                <a:spcPts val="0"/>
              </a:spcAft>
              <a:buClr>
                <a:srgbClr val="152B48"/>
              </a:buClr>
              <a:buSzPts val="2000"/>
              <a:buChar char="•"/>
            </a:pPr>
            <a:r>
              <a:rPr lang="es-CO"/>
              <a:t>R: radio.</a:t>
            </a:r>
            <a:endParaRPr/>
          </a:p>
          <a:p>
            <a:pPr marL="228600" lvl="0" indent="-228600" algn="l" rtl="0">
              <a:lnSpc>
                <a:spcPct val="90000"/>
              </a:lnSpc>
              <a:spcBef>
                <a:spcPts val="1000"/>
              </a:spcBef>
              <a:spcAft>
                <a:spcPts val="0"/>
              </a:spcAft>
              <a:buClr>
                <a:srgbClr val="152B48"/>
              </a:buClr>
              <a:buSzPts val="2000"/>
              <a:buChar char="•"/>
            </a:pPr>
            <a:r>
              <a:rPr lang="es-CO"/>
              <a:t>L: longitud.</a:t>
            </a:r>
            <a:endParaRPr/>
          </a:p>
          <a:p>
            <a:pPr marL="228600" lvl="0" indent="-228600" algn="l" rtl="0">
              <a:lnSpc>
                <a:spcPct val="90000"/>
              </a:lnSpc>
              <a:spcBef>
                <a:spcPts val="1000"/>
              </a:spcBef>
              <a:spcAft>
                <a:spcPts val="0"/>
              </a:spcAft>
              <a:buClr>
                <a:srgbClr val="152B48"/>
              </a:buClr>
              <a:buSzPts val="2000"/>
              <a:buChar char="•"/>
            </a:pPr>
            <a:r>
              <a:rPr lang="es-CO"/>
              <a:t>N: viscosidad.</a:t>
            </a:r>
            <a:endParaRPr/>
          </a:p>
          <a:p>
            <a:pPr marL="228600" lvl="0" indent="-101600" algn="l" rtl="0">
              <a:lnSpc>
                <a:spcPct val="90000"/>
              </a:lnSpc>
              <a:spcBef>
                <a:spcPts val="1000"/>
              </a:spcBef>
              <a:spcAft>
                <a:spcPts val="0"/>
              </a:spcAft>
              <a:buClr>
                <a:srgbClr val="152B48"/>
              </a:buClr>
              <a:buSzPts val="2000"/>
              <a:buNone/>
            </a:pPr>
            <a:endParaRPr/>
          </a:p>
        </p:txBody>
      </p:sp>
      <p:pic>
        <p:nvPicPr>
          <p:cNvPr id="337" name="Google Shape;337;p161" descr="Diagrama, Texto&#10;&#10;Descripción generada automáticamente"/>
          <p:cNvPicPr preferRelativeResize="0"/>
          <p:nvPr/>
        </p:nvPicPr>
        <p:blipFill rotWithShape="1">
          <a:blip r:embed="rId3">
            <a:alphaModFix/>
          </a:blip>
          <a:srcRect/>
          <a:stretch/>
        </p:blipFill>
        <p:spPr>
          <a:xfrm>
            <a:off x="7315918" y="5010638"/>
            <a:ext cx="2466975" cy="1371600"/>
          </a:xfrm>
          <a:prstGeom prst="rect">
            <a:avLst/>
          </a:prstGeom>
          <a:solidFill>
            <a:srgbClr val="152B48"/>
          </a:solidFill>
          <a:ln>
            <a:noFill/>
          </a:ln>
        </p:spPr>
      </p:pic>
      <p:pic>
        <p:nvPicPr>
          <p:cNvPr id="338" name="Google Shape;338;p161" descr="Imagen que contiene Gráfico de cajas y bigotes&#10;&#10;Descripción generada automáticamente"/>
          <p:cNvPicPr preferRelativeResize="0"/>
          <p:nvPr/>
        </p:nvPicPr>
        <p:blipFill rotWithShape="1">
          <a:blip r:embed="rId4">
            <a:alphaModFix/>
          </a:blip>
          <a:srcRect/>
          <a:stretch/>
        </p:blipFill>
        <p:spPr>
          <a:xfrm>
            <a:off x="8001718" y="3109912"/>
            <a:ext cx="1781175" cy="638175"/>
          </a:xfrm>
          <a:prstGeom prst="rect">
            <a:avLst/>
          </a:prstGeom>
          <a:noFill/>
          <a:ln>
            <a:noFill/>
          </a:ln>
        </p:spPr>
      </p:pic>
      <p:sp>
        <p:nvSpPr>
          <p:cNvPr id="339" name="Google Shape;339;p161"/>
          <p:cNvSpPr/>
          <p:nvPr/>
        </p:nvSpPr>
        <p:spPr>
          <a:xfrm>
            <a:off x="6705366" y="4724634"/>
            <a:ext cx="822960" cy="393192"/>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Arial"/>
                <a:ea typeface="Arial"/>
                <a:cs typeface="Arial"/>
                <a:sym typeface="Arial"/>
              </a:rPr>
              <a:t>P1</a:t>
            </a:r>
            <a:endParaRPr/>
          </a:p>
        </p:txBody>
      </p:sp>
      <p:sp>
        <p:nvSpPr>
          <p:cNvPr id="340" name="Google Shape;340;p161"/>
          <p:cNvSpPr/>
          <p:nvPr/>
        </p:nvSpPr>
        <p:spPr>
          <a:xfrm>
            <a:off x="9695454" y="4680438"/>
            <a:ext cx="822960" cy="393192"/>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Arial"/>
                <a:ea typeface="Arial"/>
                <a:cs typeface="Arial"/>
                <a:sym typeface="Arial"/>
              </a:rPr>
              <a:t>P2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62"/>
          <p:cNvSpPr txBox="1">
            <a:spLocks noGrp="1"/>
          </p:cNvSpPr>
          <p:nvPr>
            <p:ph type="title"/>
          </p:nvPr>
        </p:nvSpPr>
        <p:spPr>
          <a:xfrm>
            <a:off x="403926"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Ventilación	</a:t>
            </a:r>
            <a:endParaRPr/>
          </a:p>
        </p:txBody>
      </p:sp>
      <p:sp>
        <p:nvSpPr>
          <p:cNvPr id="346" name="Google Shape;346;p162"/>
          <p:cNvSpPr txBox="1">
            <a:spLocks noGrp="1"/>
          </p:cNvSpPr>
          <p:nvPr>
            <p:ph type="body" idx="1"/>
          </p:nvPr>
        </p:nvSpPr>
        <p:spPr>
          <a:xfrm>
            <a:off x="6007608" y="1842767"/>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2000"/>
              <a:buChar char="•"/>
            </a:pPr>
            <a:r>
              <a:rPr lang="es-CO"/>
              <a:t>Volumen exhalado: 500 ml.</a:t>
            </a:r>
            <a:endParaRPr/>
          </a:p>
          <a:p>
            <a:pPr marL="228600" lvl="0" indent="-228600" algn="l" rtl="0">
              <a:lnSpc>
                <a:spcPct val="100000"/>
              </a:lnSpc>
              <a:spcBef>
                <a:spcPts val="1000"/>
              </a:spcBef>
              <a:spcAft>
                <a:spcPts val="0"/>
              </a:spcAft>
              <a:buClr>
                <a:srgbClr val="152B48"/>
              </a:buClr>
              <a:buSzPts val="2000"/>
              <a:buChar char="•"/>
            </a:pPr>
            <a:r>
              <a:rPr lang="es-CO"/>
              <a:t>Fr: 15 respiraciones/minuto.</a:t>
            </a:r>
            <a:endParaRPr/>
          </a:p>
          <a:p>
            <a:pPr marL="228600" lvl="0" indent="-228600" algn="l" rtl="0">
              <a:lnSpc>
                <a:spcPct val="100000"/>
              </a:lnSpc>
              <a:spcBef>
                <a:spcPts val="1000"/>
              </a:spcBef>
              <a:spcAft>
                <a:spcPts val="0"/>
              </a:spcAft>
              <a:buClr>
                <a:srgbClr val="152B48"/>
              </a:buClr>
              <a:buSzPts val="2000"/>
              <a:buChar char="•"/>
            </a:pPr>
            <a:r>
              <a:rPr lang="es-CO"/>
              <a:t>Volumen: 7500 ml/min.</a:t>
            </a:r>
            <a:endParaRPr/>
          </a:p>
          <a:p>
            <a:pPr marL="228600" lvl="0" indent="-228600" algn="l" rtl="0">
              <a:lnSpc>
                <a:spcPct val="100000"/>
              </a:lnSpc>
              <a:spcBef>
                <a:spcPts val="1000"/>
              </a:spcBef>
              <a:spcAft>
                <a:spcPts val="0"/>
              </a:spcAft>
              <a:buClr>
                <a:srgbClr val="152B48"/>
              </a:buClr>
              <a:buSzPts val="2000"/>
              <a:buChar char="•"/>
            </a:pPr>
            <a:r>
              <a:rPr lang="es-CO"/>
              <a:t>Ventilación alveolar: </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Restarle el volumen muerto.</a:t>
            </a:r>
            <a:endParaRPr/>
          </a:p>
        </p:txBody>
      </p:sp>
      <p:sp>
        <p:nvSpPr>
          <p:cNvPr id="347" name="Google Shape;347;p162"/>
          <p:cNvSpPr/>
          <p:nvPr/>
        </p:nvSpPr>
        <p:spPr>
          <a:xfrm>
            <a:off x="7129506" y="4378597"/>
            <a:ext cx="4005072" cy="950976"/>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(500 − 150) × 15 or 5,250 ml·min</a:t>
            </a:r>
            <a:endParaRPr/>
          </a:p>
        </p:txBody>
      </p:sp>
      <p:pic>
        <p:nvPicPr>
          <p:cNvPr id="348" name="Google Shape;348;p162"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9808" y="1100449"/>
            <a:ext cx="4911918" cy="27467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63"/>
          <p:cNvSpPr txBox="1">
            <a:spLocks noGrp="1"/>
          </p:cNvSpPr>
          <p:nvPr>
            <p:ph type="title"/>
          </p:nvPr>
        </p:nvSpPr>
        <p:spPr>
          <a:xfrm>
            <a:off x="599049" y="1149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Volúmenes pulmonares</a:t>
            </a:r>
            <a:endParaRPr/>
          </a:p>
        </p:txBody>
      </p:sp>
      <p:pic>
        <p:nvPicPr>
          <p:cNvPr id="354" name="Google Shape;354;p163" descr="Diagrama&#10;&#10;Descripción generada automáticamente"/>
          <p:cNvPicPr preferRelativeResize="0"/>
          <p:nvPr/>
        </p:nvPicPr>
        <p:blipFill rotWithShape="1">
          <a:blip r:embed="rId3">
            <a:alphaModFix/>
          </a:blip>
          <a:srcRect/>
          <a:stretch/>
        </p:blipFill>
        <p:spPr>
          <a:xfrm>
            <a:off x="4567663" y="1947689"/>
            <a:ext cx="7239000" cy="40481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64"/>
          <p:cNvSpPr txBox="1">
            <a:spLocks noGrp="1"/>
          </p:cNvSpPr>
          <p:nvPr>
            <p:ph type="title"/>
          </p:nvPr>
        </p:nvSpPr>
        <p:spPr>
          <a:xfrm>
            <a:off x="484232"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Volúmenes pulmonares</a:t>
            </a:r>
            <a:endParaRPr/>
          </a:p>
        </p:txBody>
      </p:sp>
      <p:sp>
        <p:nvSpPr>
          <p:cNvPr id="360" name="Google Shape;360;p164"/>
          <p:cNvSpPr txBox="1">
            <a:spLocks noGrp="1"/>
          </p:cNvSpPr>
          <p:nvPr>
            <p:ph type="body" idx="1"/>
          </p:nvPr>
        </p:nvSpPr>
        <p:spPr>
          <a:xfrm>
            <a:off x="5377590" y="1735634"/>
            <a:ext cx="6071433" cy="4778954"/>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1800"/>
              <a:buChar char="•"/>
            </a:pPr>
            <a:r>
              <a:rPr lang="es-CO" sz="1800" b="1"/>
              <a:t>Volumen corriente: </a:t>
            </a:r>
            <a:r>
              <a:rPr lang="es-CO" sz="1800"/>
              <a:t>volumen de aire que se inspira o  espira en cada respiración normal= 500 ml.</a:t>
            </a:r>
            <a:endParaRPr/>
          </a:p>
          <a:p>
            <a:pPr marL="228600" lvl="0" indent="-228600" algn="just" rtl="0">
              <a:lnSpc>
                <a:spcPct val="100000"/>
              </a:lnSpc>
              <a:spcBef>
                <a:spcPts val="1000"/>
              </a:spcBef>
              <a:spcAft>
                <a:spcPts val="0"/>
              </a:spcAft>
              <a:buClr>
                <a:srgbClr val="152B48"/>
              </a:buClr>
              <a:buSzPts val="1800"/>
              <a:buChar char="•"/>
            </a:pPr>
            <a:r>
              <a:rPr lang="es-CO" sz="1800" b="1"/>
              <a:t>Volumen de reserva inspiratoria:  </a:t>
            </a:r>
            <a:r>
              <a:rPr lang="es-CO" sz="1800"/>
              <a:t>volumen adicional  que se puede inspirar  en inspiración forzada: 3000 ml.</a:t>
            </a:r>
            <a:endParaRPr/>
          </a:p>
          <a:p>
            <a:pPr marL="228600" lvl="0" indent="-228600" algn="just" rtl="0">
              <a:lnSpc>
                <a:spcPct val="100000"/>
              </a:lnSpc>
              <a:spcBef>
                <a:spcPts val="1000"/>
              </a:spcBef>
              <a:spcAft>
                <a:spcPts val="0"/>
              </a:spcAft>
              <a:buClr>
                <a:srgbClr val="152B48"/>
              </a:buClr>
              <a:buSzPts val="1800"/>
              <a:buChar char="•"/>
            </a:pPr>
            <a:r>
              <a:rPr lang="es-CO" sz="1800" b="1"/>
              <a:t>Volumen de reserva espiratoria: </a:t>
            </a:r>
            <a:r>
              <a:rPr lang="es-CO" sz="1800"/>
              <a:t>volumen  adicional máximo que se puede espirar mediante espiración forzada = 1100 ml.</a:t>
            </a:r>
            <a:endParaRPr/>
          </a:p>
          <a:p>
            <a:pPr marL="228600" lvl="0" indent="-228600" algn="just" rtl="0">
              <a:lnSpc>
                <a:spcPct val="100000"/>
              </a:lnSpc>
              <a:spcBef>
                <a:spcPts val="1000"/>
              </a:spcBef>
              <a:spcAft>
                <a:spcPts val="0"/>
              </a:spcAft>
              <a:buClr>
                <a:srgbClr val="152B48"/>
              </a:buClr>
              <a:buSzPts val="1800"/>
              <a:buChar char="•"/>
            </a:pPr>
            <a:r>
              <a:rPr lang="es-CO" sz="1800" b="1"/>
              <a:t>Volumen residual:  </a:t>
            </a:r>
            <a:r>
              <a:rPr lang="es-CO" sz="1800"/>
              <a:t>volumen que queda en los pulmones después de la espiración forzada=1200 ml.</a:t>
            </a:r>
            <a:endParaRPr/>
          </a:p>
        </p:txBody>
      </p:sp>
      <p:pic>
        <p:nvPicPr>
          <p:cNvPr id="361" name="Google Shape;361;p164"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2168" y="1096941"/>
            <a:ext cx="3477486" cy="271929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5"/>
          <p:cNvSpPr txBox="1">
            <a:spLocks noGrp="1"/>
          </p:cNvSpPr>
          <p:nvPr>
            <p:ph type="title"/>
          </p:nvPr>
        </p:nvSpPr>
        <p:spPr>
          <a:xfrm>
            <a:off x="556847" y="1018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Volúmenes pulmonares</a:t>
            </a:r>
            <a:endParaRPr/>
          </a:p>
        </p:txBody>
      </p:sp>
      <p:pic>
        <p:nvPicPr>
          <p:cNvPr id="367" name="Google Shape;367;p165" descr="Tabla&#10;&#10;Descripción generada automáticamente"/>
          <p:cNvPicPr preferRelativeResize="0"/>
          <p:nvPr/>
        </p:nvPicPr>
        <p:blipFill rotWithShape="1">
          <a:blip r:embed="rId3">
            <a:alphaModFix/>
          </a:blip>
          <a:srcRect/>
          <a:stretch/>
        </p:blipFill>
        <p:spPr>
          <a:xfrm>
            <a:off x="6096000" y="1530813"/>
            <a:ext cx="4803970" cy="515670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66"/>
          <p:cNvSpPr txBox="1">
            <a:spLocks noGrp="1"/>
          </p:cNvSpPr>
          <p:nvPr>
            <p:ph type="title"/>
          </p:nvPr>
        </p:nvSpPr>
        <p:spPr>
          <a:xfrm>
            <a:off x="613117"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Espacio muerto</a:t>
            </a:r>
            <a:endParaRPr/>
          </a:p>
        </p:txBody>
      </p:sp>
      <p:sp>
        <p:nvSpPr>
          <p:cNvPr id="373" name="Google Shape;373;p166"/>
          <p:cNvSpPr txBox="1">
            <a:spLocks noGrp="1"/>
          </p:cNvSpPr>
          <p:nvPr>
            <p:ph type="body" idx="1"/>
          </p:nvPr>
        </p:nvSpPr>
        <p:spPr>
          <a:xfrm>
            <a:off x="5302758" y="1956535"/>
            <a:ext cx="67619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2000"/>
              <a:buChar char="•"/>
            </a:pPr>
            <a:r>
              <a:rPr lang="es-CO"/>
              <a:t>Volumen de la área de conducción.</a:t>
            </a:r>
            <a:endParaRPr/>
          </a:p>
          <a:p>
            <a:pPr marL="228600" lvl="0" indent="-228600" algn="l" rtl="0">
              <a:lnSpc>
                <a:spcPct val="100000"/>
              </a:lnSpc>
              <a:spcBef>
                <a:spcPts val="1000"/>
              </a:spcBef>
              <a:spcAft>
                <a:spcPts val="0"/>
              </a:spcAft>
              <a:buClr>
                <a:srgbClr val="152B48"/>
              </a:buClr>
              <a:buSzPts val="2000"/>
              <a:buChar char="•"/>
            </a:pPr>
            <a:r>
              <a:rPr lang="es-CO"/>
              <a:t>Aproximado de 150 ml.</a:t>
            </a:r>
            <a:endParaRPr/>
          </a:p>
          <a:p>
            <a:pPr marL="228600" lvl="0" indent="-228600" algn="l" rtl="0">
              <a:lnSpc>
                <a:spcPct val="100000"/>
              </a:lnSpc>
              <a:spcBef>
                <a:spcPts val="1000"/>
              </a:spcBef>
              <a:spcAft>
                <a:spcPts val="0"/>
              </a:spcAft>
              <a:buClr>
                <a:srgbClr val="152B48"/>
              </a:buClr>
              <a:buSzPts val="2000"/>
              <a:buChar char="•"/>
            </a:pPr>
            <a:r>
              <a:rPr lang="es-CO"/>
              <a:t>Incrementa con las largas inspiraciones.</a:t>
            </a:r>
            <a:endParaRPr/>
          </a:p>
          <a:p>
            <a:pPr marL="228600" lvl="0" indent="-228600" algn="l" rtl="0">
              <a:lnSpc>
                <a:spcPct val="100000"/>
              </a:lnSpc>
              <a:spcBef>
                <a:spcPts val="1000"/>
              </a:spcBef>
              <a:spcAft>
                <a:spcPts val="0"/>
              </a:spcAft>
              <a:buClr>
                <a:srgbClr val="152B48"/>
              </a:buClr>
              <a:buSzPts val="2000"/>
              <a:buChar char="•"/>
            </a:pPr>
            <a:r>
              <a:rPr lang="es-CO"/>
              <a:t>Cambio dependiendo  de la posición.</a:t>
            </a:r>
            <a:endParaRPr/>
          </a:p>
          <a:p>
            <a:pPr marL="228600" lvl="0" indent="-101600" algn="l" rtl="0">
              <a:lnSpc>
                <a:spcPct val="100000"/>
              </a:lnSpc>
              <a:spcBef>
                <a:spcPts val="1000"/>
              </a:spcBef>
              <a:spcAft>
                <a:spcPts val="0"/>
              </a:spcAft>
              <a:buClr>
                <a:srgbClr val="152B48"/>
              </a:buClr>
              <a:buSzPts val="2000"/>
              <a:buNone/>
            </a:pPr>
            <a:endParaRPr/>
          </a:p>
        </p:txBody>
      </p:sp>
      <p:pic>
        <p:nvPicPr>
          <p:cNvPr id="374" name="Google Shape;374;p166" descr="Un reloj de aguja&#10;&#10;Descripción generada automáticamente con confianza baja"/>
          <p:cNvPicPr preferRelativeResize="0"/>
          <p:nvPr/>
        </p:nvPicPr>
        <p:blipFill rotWithShape="1">
          <a:blip r:embed="rId3">
            <a:alphaModFix/>
          </a:blip>
          <a:srcRect/>
          <a:stretch/>
        </p:blipFill>
        <p:spPr>
          <a:xfrm>
            <a:off x="6583387" y="4179212"/>
            <a:ext cx="4545330" cy="115036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67"/>
          <p:cNvSpPr txBox="1">
            <a:spLocks noGrp="1"/>
          </p:cNvSpPr>
          <p:nvPr>
            <p:ph type="title"/>
          </p:nvPr>
        </p:nvSpPr>
        <p:spPr>
          <a:xfrm>
            <a:off x="627184" y="1146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Capacidad inspiratoria</a:t>
            </a:r>
            <a:endParaRPr/>
          </a:p>
        </p:txBody>
      </p:sp>
      <p:sp>
        <p:nvSpPr>
          <p:cNvPr id="380" name="Google Shape;380;p167"/>
          <p:cNvSpPr txBox="1">
            <a:spLocks noGrp="1"/>
          </p:cNvSpPr>
          <p:nvPr>
            <p:ph type="body" idx="1"/>
          </p:nvPr>
        </p:nvSpPr>
        <p:spPr>
          <a:xfrm>
            <a:off x="813502" y="1529834"/>
            <a:ext cx="676192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52B48"/>
              </a:buClr>
              <a:buSzPts val="2000"/>
              <a:buNone/>
            </a:pPr>
            <a:r>
              <a:rPr lang="es-CO"/>
              <a:t>Capacidad del aire que se puede inspirar.</a:t>
            </a:r>
            <a:endParaRPr/>
          </a:p>
        </p:txBody>
      </p:sp>
      <p:pic>
        <p:nvPicPr>
          <p:cNvPr id="381" name="Google Shape;381;p167"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0" y="3210599"/>
            <a:ext cx="4459065" cy="3486858"/>
          </a:xfrm>
          <a:prstGeom prst="rect">
            <a:avLst/>
          </a:prstGeom>
          <a:noFill/>
          <a:ln>
            <a:noFill/>
          </a:ln>
        </p:spPr>
      </p:pic>
      <p:sp>
        <p:nvSpPr>
          <p:cNvPr id="382" name="Google Shape;382;p167"/>
          <p:cNvSpPr/>
          <p:nvPr/>
        </p:nvSpPr>
        <p:spPr>
          <a:xfrm>
            <a:off x="8832806" y="3429000"/>
            <a:ext cx="921325" cy="1446392"/>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383" name="Google Shape;383;p167"/>
          <p:cNvSpPr/>
          <p:nvPr/>
        </p:nvSpPr>
        <p:spPr>
          <a:xfrm>
            <a:off x="7124113" y="1440212"/>
            <a:ext cx="4459065" cy="1496594"/>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Volumen corriente  + volumen de reserva inspiratoria= 3500 ml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68"/>
          <p:cNvSpPr txBox="1">
            <a:spLocks noGrp="1"/>
          </p:cNvSpPr>
          <p:nvPr>
            <p:ph type="title"/>
          </p:nvPr>
        </p:nvSpPr>
        <p:spPr>
          <a:xfrm>
            <a:off x="401798" y="7911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Capacidad residual funcional</a:t>
            </a:r>
            <a:endParaRPr/>
          </a:p>
        </p:txBody>
      </p:sp>
      <p:sp>
        <p:nvSpPr>
          <p:cNvPr id="389" name="Google Shape;389;p168"/>
          <p:cNvSpPr txBox="1">
            <a:spLocks noGrp="1"/>
          </p:cNvSpPr>
          <p:nvPr>
            <p:ph type="body" idx="1"/>
          </p:nvPr>
        </p:nvSpPr>
        <p:spPr>
          <a:xfrm>
            <a:off x="699911" y="1518468"/>
            <a:ext cx="676192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52B48"/>
              </a:buClr>
              <a:buSzPts val="2000"/>
              <a:buNone/>
            </a:pPr>
            <a:r>
              <a:rPr lang="es-CO"/>
              <a:t>Cantidad  de aire que queda en los pulmones  al final de una espiración.</a:t>
            </a:r>
            <a:endParaRPr/>
          </a:p>
        </p:txBody>
      </p:sp>
      <p:sp>
        <p:nvSpPr>
          <p:cNvPr id="390" name="Google Shape;390;p168"/>
          <p:cNvSpPr/>
          <p:nvPr/>
        </p:nvSpPr>
        <p:spPr>
          <a:xfrm>
            <a:off x="8453444" y="4323986"/>
            <a:ext cx="184730" cy="400110"/>
          </a:xfrm>
          <a:prstGeom prst="rect">
            <a:avLst/>
          </a:prstGeom>
          <a:noFill/>
          <a:ln>
            <a:noFill/>
          </a:ln>
        </p:spPr>
        <p:txBody>
          <a:bodyPr spcFirstLastPara="1" wrap="square" lIns="91425" tIns="45700" rIns="91425" bIns="45700" anchor="t" anchorCtr="0">
            <a:spAutoFit/>
          </a:bodyPr>
          <a:lstStyle/>
          <a:p>
            <a:pPr marL="0" marR="0" lvl="1" indent="0" algn="ctr" rtl="0">
              <a:lnSpc>
                <a:spcPct val="100000"/>
              </a:lnSpc>
              <a:spcBef>
                <a:spcPts val="0"/>
              </a:spcBef>
              <a:spcAft>
                <a:spcPts val="0"/>
              </a:spcAft>
              <a:buNone/>
            </a:pPr>
            <a:endParaRPr sz="2000" b="0" i="0" u="none" strike="noStrike" cap="none">
              <a:solidFill>
                <a:schemeClr val="dk1"/>
              </a:solidFill>
              <a:latin typeface="Montserrat"/>
              <a:ea typeface="Montserrat"/>
              <a:cs typeface="Montserrat"/>
              <a:sym typeface="Montserrat"/>
            </a:endParaRPr>
          </a:p>
        </p:txBody>
      </p:sp>
      <p:pic>
        <p:nvPicPr>
          <p:cNvPr id="391" name="Google Shape;391;p168" descr="Diagrama&#10;&#10;Descripción generada automáticamente"/>
          <p:cNvPicPr preferRelativeResize="0"/>
          <p:nvPr/>
        </p:nvPicPr>
        <p:blipFill rotWithShape="1">
          <a:blip r:embed="rId3">
            <a:alphaModFix/>
          </a:blip>
          <a:srcRect/>
          <a:stretch/>
        </p:blipFill>
        <p:spPr>
          <a:xfrm>
            <a:off x="6304860" y="2899778"/>
            <a:ext cx="4665949" cy="3648635"/>
          </a:xfrm>
          <a:prstGeom prst="rect">
            <a:avLst/>
          </a:prstGeom>
          <a:noFill/>
          <a:ln>
            <a:noFill/>
          </a:ln>
        </p:spPr>
      </p:pic>
      <p:sp>
        <p:nvSpPr>
          <p:cNvPr id="392" name="Google Shape;392;p168"/>
          <p:cNvSpPr/>
          <p:nvPr/>
        </p:nvSpPr>
        <p:spPr>
          <a:xfrm>
            <a:off x="6627024" y="5400154"/>
            <a:ext cx="1275645" cy="541867"/>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393" name="Google Shape;393;p168"/>
          <p:cNvSpPr/>
          <p:nvPr/>
        </p:nvSpPr>
        <p:spPr>
          <a:xfrm>
            <a:off x="6523949" y="3180291"/>
            <a:ext cx="1433689" cy="838553"/>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394" name="Google Shape;394;p168"/>
          <p:cNvSpPr/>
          <p:nvPr/>
        </p:nvSpPr>
        <p:spPr>
          <a:xfrm>
            <a:off x="8102994" y="1718159"/>
            <a:ext cx="2814404" cy="860778"/>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1"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Volumen de reserva inspiratoria + volumen residual = 2300 ml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69"/>
          <p:cNvSpPr txBox="1">
            <a:spLocks noGrp="1"/>
          </p:cNvSpPr>
          <p:nvPr>
            <p:ph type="title"/>
          </p:nvPr>
        </p:nvSpPr>
        <p:spPr>
          <a:xfrm>
            <a:off x="528711" y="1146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Capacidad vital</a:t>
            </a:r>
            <a:endParaRPr/>
          </a:p>
        </p:txBody>
      </p:sp>
      <p:pic>
        <p:nvPicPr>
          <p:cNvPr id="400" name="Google Shape;400;p169" descr="Diagrama&#10;&#10;Descripción generada automáticamente"/>
          <p:cNvPicPr preferRelativeResize="0"/>
          <p:nvPr/>
        </p:nvPicPr>
        <p:blipFill rotWithShape="1">
          <a:blip r:embed="rId3">
            <a:alphaModFix/>
          </a:blip>
          <a:srcRect/>
          <a:stretch/>
        </p:blipFill>
        <p:spPr>
          <a:xfrm>
            <a:off x="6437283" y="2704417"/>
            <a:ext cx="4669653" cy="3651532"/>
          </a:xfrm>
          <a:prstGeom prst="rect">
            <a:avLst/>
          </a:prstGeom>
          <a:noFill/>
          <a:ln>
            <a:noFill/>
          </a:ln>
        </p:spPr>
      </p:pic>
      <p:sp>
        <p:nvSpPr>
          <p:cNvPr id="401" name="Google Shape;401;p169"/>
          <p:cNvSpPr/>
          <p:nvPr/>
        </p:nvSpPr>
        <p:spPr>
          <a:xfrm>
            <a:off x="5949765" y="799259"/>
            <a:ext cx="4854222" cy="1281906"/>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Volumen residual inspiratoria + volumen corriente + volumen residual espiratorio</a:t>
            </a:r>
            <a:endParaRPr/>
          </a:p>
        </p:txBody>
      </p:sp>
      <p:sp>
        <p:nvSpPr>
          <p:cNvPr id="402" name="Google Shape;402;p169"/>
          <p:cNvSpPr/>
          <p:nvPr/>
        </p:nvSpPr>
        <p:spPr>
          <a:xfrm>
            <a:off x="8917471" y="2865359"/>
            <a:ext cx="702920" cy="2410025"/>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70"/>
          <p:cNvSpPr txBox="1">
            <a:spLocks noGrp="1"/>
          </p:cNvSpPr>
          <p:nvPr>
            <p:ph type="title"/>
          </p:nvPr>
        </p:nvSpPr>
        <p:spPr>
          <a:xfrm>
            <a:off x="514687" y="66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Capacidad pulmonar total</a:t>
            </a:r>
            <a:endParaRPr/>
          </a:p>
        </p:txBody>
      </p:sp>
      <p:sp>
        <p:nvSpPr>
          <p:cNvPr id="408" name="Google Shape;408;p170"/>
          <p:cNvSpPr txBox="1">
            <a:spLocks noGrp="1"/>
          </p:cNvSpPr>
          <p:nvPr>
            <p:ph type="body" idx="1"/>
          </p:nvPr>
        </p:nvSpPr>
        <p:spPr>
          <a:xfrm>
            <a:off x="796029" y="1253331"/>
            <a:ext cx="676192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52B48"/>
              </a:buClr>
              <a:buSzPts val="2000"/>
              <a:buNone/>
            </a:pPr>
            <a:r>
              <a:rPr lang="es-CO"/>
              <a:t>Volumen máximo  que se pueden expandir los pulmones con un máximo esfuerzo.</a:t>
            </a:r>
            <a:endParaRPr/>
          </a:p>
        </p:txBody>
      </p:sp>
      <p:sp>
        <p:nvSpPr>
          <p:cNvPr id="409" name="Google Shape;409;p170"/>
          <p:cNvSpPr/>
          <p:nvPr/>
        </p:nvSpPr>
        <p:spPr>
          <a:xfrm>
            <a:off x="7691462" y="1391963"/>
            <a:ext cx="3704509" cy="985825"/>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Volumen corriente + volumen residual</a:t>
            </a:r>
            <a:endParaRPr/>
          </a:p>
        </p:txBody>
      </p:sp>
      <p:pic>
        <p:nvPicPr>
          <p:cNvPr id="410" name="Google Shape;410;p170" descr="Diagrama&#10;&#10;Descripción generada automáticamente"/>
          <p:cNvPicPr preferRelativeResize="0"/>
          <p:nvPr/>
        </p:nvPicPr>
        <p:blipFill rotWithShape="1">
          <a:blip r:embed="rId3">
            <a:alphaModFix/>
          </a:blip>
          <a:srcRect/>
          <a:stretch/>
        </p:blipFill>
        <p:spPr>
          <a:xfrm>
            <a:off x="6131332" y="2717526"/>
            <a:ext cx="4898955" cy="3830839"/>
          </a:xfrm>
          <a:prstGeom prst="rect">
            <a:avLst/>
          </a:prstGeom>
          <a:noFill/>
          <a:ln>
            <a:noFill/>
          </a:ln>
        </p:spPr>
      </p:pic>
      <p:sp>
        <p:nvSpPr>
          <p:cNvPr id="411" name="Google Shape;411;p170"/>
          <p:cNvSpPr/>
          <p:nvPr/>
        </p:nvSpPr>
        <p:spPr>
          <a:xfrm>
            <a:off x="10171257" y="2922370"/>
            <a:ext cx="802758" cy="2588331"/>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6"/>
          <p:cNvSpPr txBox="1">
            <a:spLocks noGrp="1"/>
          </p:cNvSpPr>
          <p:nvPr>
            <p:ph type="title"/>
          </p:nvPr>
        </p:nvSpPr>
        <p:spPr>
          <a:xfrm>
            <a:off x="711591" y="355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Vía aérea</a:t>
            </a:r>
            <a:endParaRPr/>
          </a:p>
        </p:txBody>
      </p:sp>
      <p:sp>
        <p:nvSpPr>
          <p:cNvPr id="83" name="Google Shape;83;p126"/>
          <p:cNvSpPr txBox="1">
            <a:spLocks noGrp="1"/>
          </p:cNvSpPr>
          <p:nvPr>
            <p:ph type="body" idx="1"/>
          </p:nvPr>
        </p:nvSpPr>
        <p:spPr>
          <a:xfrm>
            <a:off x="4718487" y="1251321"/>
            <a:ext cx="6761922" cy="4686491"/>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rgbClr val="152B48"/>
              </a:buClr>
              <a:buSzPts val="2000"/>
              <a:buChar char="•"/>
            </a:pPr>
            <a:r>
              <a:rPr lang="es-CO" b="0" i="0">
                <a:latin typeface="Montserrat"/>
                <a:ea typeface="Montserrat"/>
                <a:cs typeface="Montserrat"/>
                <a:sym typeface="Montserrat"/>
              </a:rPr>
              <a:t>La vía aérea constituye la unión entre el mundo exterior y las unidades respiratorias, y se subdivide en dos porciones: superior e inferior.</a:t>
            </a:r>
            <a:endParaRPr>
              <a:latin typeface="Montserrat"/>
              <a:ea typeface="Montserrat"/>
              <a:cs typeface="Montserrat"/>
              <a:sym typeface="Montserrat"/>
            </a:endParaRPr>
          </a:p>
          <a:p>
            <a:pPr marL="228600" lvl="0" indent="-228600" algn="l" rtl="0">
              <a:lnSpc>
                <a:spcPct val="110000"/>
              </a:lnSpc>
              <a:spcBef>
                <a:spcPts val="1000"/>
              </a:spcBef>
              <a:spcAft>
                <a:spcPts val="0"/>
              </a:spcAft>
              <a:buClr>
                <a:srgbClr val="152B48"/>
              </a:buClr>
              <a:buSzPts val="2000"/>
              <a:buChar char="•"/>
            </a:pPr>
            <a:r>
              <a:rPr lang="es-CO" b="0" i="0">
                <a:latin typeface="Montserrat"/>
                <a:ea typeface="Montserrat"/>
                <a:cs typeface="Montserrat"/>
                <a:sym typeface="Montserrat"/>
              </a:rPr>
              <a:t>La porción superior está constituida por:</a:t>
            </a:r>
            <a:endParaRPr/>
          </a:p>
          <a:p>
            <a:pPr marL="685800" lvl="1" indent="-228600" algn="l"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N</a:t>
            </a:r>
            <a:r>
              <a:rPr lang="es-CO" sz="1800" b="0" i="0">
                <a:latin typeface="Montserrat"/>
                <a:ea typeface="Montserrat"/>
                <a:cs typeface="Montserrat"/>
                <a:sym typeface="Montserrat"/>
              </a:rPr>
              <a:t>ariz.</a:t>
            </a:r>
            <a:endParaRPr/>
          </a:p>
          <a:p>
            <a:pPr marL="685800" lvl="1" indent="-228600" algn="l"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C</a:t>
            </a:r>
            <a:r>
              <a:rPr lang="es-CO" sz="1800" b="0" i="0">
                <a:latin typeface="Montserrat"/>
                <a:ea typeface="Montserrat"/>
                <a:cs typeface="Montserrat"/>
                <a:sym typeface="Montserrat"/>
              </a:rPr>
              <a:t>avidad oral.</a:t>
            </a:r>
            <a:endParaRPr/>
          </a:p>
          <a:p>
            <a:pPr marL="685800" lvl="1" indent="-228600" algn="l"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F</a:t>
            </a:r>
            <a:r>
              <a:rPr lang="es-CO" sz="1800" b="0" i="0">
                <a:latin typeface="Montserrat"/>
                <a:ea typeface="Montserrat"/>
                <a:cs typeface="Montserrat"/>
                <a:sym typeface="Montserrat"/>
              </a:rPr>
              <a:t>aringe.</a:t>
            </a:r>
            <a:endParaRPr>
              <a:latin typeface="Montserrat"/>
              <a:ea typeface="Montserrat"/>
              <a:cs typeface="Montserrat"/>
              <a:sym typeface="Montserrat"/>
            </a:endParaRPr>
          </a:p>
          <a:p>
            <a:pPr marL="228600" lvl="0" indent="-228600" algn="l" rtl="0">
              <a:lnSpc>
                <a:spcPct val="110000"/>
              </a:lnSpc>
              <a:spcBef>
                <a:spcPts val="1000"/>
              </a:spcBef>
              <a:spcAft>
                <a:spcPts val="0"/>
              </a:spcAft>
              <a:buClr>
                <a:srgbClr val="152B48"/>
              </a:buClr>
              <a:buSzPts val="2000"/>
              <a:buChar char="•"/>
            </a:pPr>
            <a:r>
              <a:rPr lang="es-CO" b="0" i="0">
                <a:latin typeface="Montserrat"/>
                <a:ea typeface="Montserrat"/>
                <a:cs typeface="Montserrat"/>
                <a:sym typeface="Montserrat"/>
              </a:rPr>
              <a:t>La porción la inferior está conformada por:</a:t>
            </a:r>
            <a:endParaRPr/>
          </a:p>
          <a:p>
            <a:pPr marL="685800" lvl="1" indent="-228600" algn="l" rtl="0">
              <a:lnSpc>
                <a:spcPct val="11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Laringe.</a:t>
            </a:r>
            <a:endParaRPr/>
          </a:p>
          <a:p>
            <a:pPr marL="685800" lvl="1" indent="-228600" algn="l" rtl="0">
              <a:lnSpc>
                <a:spcPct val="11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Tráquea.</a:t>
            </a:r>
            <a:endParaRPr/>
          </a:p>
          <a:p>
            <a:pPr marL="685800" lvl="1" indent="-228600" algn="l"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Á</a:t>
            </a:r>
            <a:r>
              <a:rPr lang="es-CO" sz="1800" b="0" i="0">
                <a:latin typeface="Montserrat"/>
                <a:ea typeface="Montserrat"/>
                <a:cs typeface="Montserrat"/>
                <a:sym typeface="Montserrat"/>
              </a:rPr>
              <a:t>rbol bronquial.</a:t>
            </a:r>
            <a:endParaRPr sz="1800"/>
          </a:p>
        </p:txBody>
      </p:sp>
      <p:pic>
        <p:nvPicPr>
          <p:cNvPr id="84" name="Google Shape;84;p1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07325" y="1122489"/>
            <a:ext cx="2048455" cy="27171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a:t>FISIOLOGÍA DE LA PLEURA</a:t>
            </a:r>
            <a:endParaRPr/>
          </a:p>
        </p:txBody>
      </p:sp>
      <p:sp>
        <p:nvSpPr>
          <p:cNvPr id="417" name="Google Shape;417;p171"/>
          <p:cNvSpPr txBox="1">
            <a:spLocks noGrp="1"/>
          </p:cNvSpPr>
          <p:nvPr>
            <p:ph type="subTitle" idx="1"/>
          </p:nvPr>
        </p:nvSpPr>
        <p:spPr>
          <a:xfrm>
            <a:off x="4910797" y="3787078"/>
            <a:ext cx="6629400" cy="1655762"/>
          </a:xfrm>
          <a:prstGeom prst="rect">
            <a:avLst/>
          </a:prstGeom>
          <a:noFill/>
          <a:ln>
            <a:noFill/>
          </a:ln>
        </p:spPr>
        <p:txBody>
          <a:bodyPr spcFirstLastPara="1" wrap="square" lIns="91425" tIns="45700" rIns="91425" bIns="45700" anchor="t" anchorCtr="0">
            <a:normAutofit/>
          </a:bodyPr>
          <a:lstStyle/>
          <a:p>
            <a:pPr marL="457200" lvl="0" indent="-355600" algn="ctr" rtl="0">
              <a:lnSpc>
                <a:spcPct val="90000"/>
              </a:lnSpc>
              <a:spcBef>
                <a:spcPts val="1000"/>
              </a:spcBef>
              <a:spcAft>
                <a:spcPts val="0"/>
              </a:spcAft>
              <a:buClr>
                <a:srgbClr val="152B48"/>
              </a:buClr>
              <a:buSzPts val="2400"/>
              <a:buNone/>
            </a:pPr>
            <a:r>
              <a:rPr lang="es-CO"/>
              <a:t>Por: Alejandro Cardona Palacio</a:t>
            </a:r>
            <a:endParaRPr/>
          </a:p>
          <a:p>
            <a:pPr marL="457200" lvl="0" indent="-355600" algn="ctr" rtl="0">
              <a:lnSpc>
                <a:spcPct val="90000"/>
              </a:lnSpc>
              <a:spcBef>
                <a:spcPts val="1000"/>
              </a:spcBef>
              <a:spcAft>
                <a:spcPts val="0"/>
              </a:spcAft>
              <a:buClr>
                <a:srgbClr val="152B48"/>
              </a:buClr>
              <a:buSzPts val="2400"/>
              <a:buNone/>
            </a:pPr>
            <a:r>
              <a:rPr lang="es-CO"/>
              <a:t>Residente de patología UdeA</a:t>
            </a:r>
            <a:endParaRPr/>
          </a:p>
          <a:p>
            <a:pPr marL="457200" lvl="0" indent="-355600" algn="ctr" rtl="0">
              <a:lnSpc>
                <a:spcPct val="90000"/>
              </a:lnSpc>
              <a:spcBef>
                <a:spcPts val="1000"/>
              </a:spcBef>
              <a:spcAft>
                <a:spcPts val="0"/>
              </a:spcAft>
              <a:buClr>
                <a:srgbClr val="152B48"/>
              </a:buClr>
              <a:buSzPts val="2400"/>
              <a:buNone/>
            </a:pPr>
            <a:r>
              <a:rPr lang="es-CO"/>
              <a:t>Médico general UPB</a:t>
            </a:r>
            <a:endParaRPr/>
          </a:p>
          <a:p>
            <a:pPr marL="457200" lvl="0" indent="-355600" algn="ctr" rtl="0">
              <a:lnSpc>
                <a:spcPct val="90000"/>
              </a:lnSpc>
              <a:spcBef>
                <a:spcPts val="1000"/>
              </a:spcBef>
              <a:spcAft>
                <a:spcPts val="0"/>
              </a:spcAft>
              <a:buClr>
                <a:srgbClr val="152B48"/>
              </a:buClr>
              <a:buSzPts val="24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72"/>
          <p:cNvSpPr txBox="1">
            <a:spLocks noGrp="1"/>
          </p:cNvSpPr>
          <p:nvPr>
            <p:ph type="title"/>
          </p:nvPr>
        </p:nvSpPr>
        <p:spPr>
          <a:xfrm>
            <a:off x="61311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Generalidades</a:t>
            </a:r>
            <a:endParaRPr/>
          </a:p>
        </p:txBody>
      </p:sp>
      <p:pic>
        <p:nvPicPr>
          <p:cNvPr id="423" name="Google Shape;423;p172" descr="Erasmu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032722"/>
            <a:ext cx="4107469" cy="2254294"/>
          </a:xfrm>
          <a:prstGeom prst="rect">
            <a:avLst/>
          </a:prstGeom>
          <a:noFill/>
          <a:ln>
            <a:noFill/>
          </a:ln>
        </p:spPr>
      </p:pic>
      <p:sp>
        <p:nvSpPr>
          <p:cNvPr id="424" name="Google Shape;424;p172"/>
          <p:cNvSpPr txBox="1">
            <a:spLocks noGrp="1"/>
          </p:cNvSpPr>
          <p:nvPr>
            <p:ph type="body" idx="1"/>
          </p:nvPr>
        </p:nvSpPr>
        <p:spPr>
          <a:xfrm>
            <a:off x="5251291" y="1325563"/>
            <a:ext cx="6493464" cy="513470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120000"/>
              </a:lnSpc>
              <a:spcBef>
                <a:spcPts val="0"/>
              </a:spcBef>
              <a:spcAft>
                <a:spcPts val="0"/>
              </a:spcAft>
              <a:buClr>
                <a:srgbClr val="152B48"/>
              </a:buClr>
              <a:buSzPct val="100000"/>
              <a:buChar char="•"/>
            </a:pPr>
            <a:r>
              <a:rPr lang="es-CO" sz="2200" b="1" i="0">
                <a:latin typeface="Montserrat"/>
                <a:ea typeface="Montserrat"/>
                <a:cs typeface="Montserrat"/>
                <a:sym typeface="Montserrat"/>
              </a:rPr>
              <a:t>Origen embrionario: </a:t>
            </a:r>
            <a:r>
              <a:rPr lang="es-CO" sz="2200" b="0" i="0">
                <a:latin typeface="Montserrat"/>
                <a:ea typeface="Montserrat"/>
                <a:cs typeface="Montserrat"/>
                <a:sym typeface="Montserrat"/>
              </a:rPr>
              <a:t>la pleura se origina en la cavidad celómica, y es la membrana serosa que cubre el pulmón y la cara interior de la cavidad torácica.</a:t>
            </a:r>
            <a:endParaRPr/>
          </a:p>
          <a:p>
            <a:pPr marL="228600" lvl="0" indent="-111125" algn="just" rtl="0">
              <a:lnSpc>
                <a:spcPct val="12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ct val="100000"/>
              <a:buChar char="•"/>
            </a:pPr>
            <a:r>
              <a:rPr lang="es-CO" sz="2200" b="0" i="0">
                <a:latin typeface="Montserrat"/>
                <a:ea typeface="Montserrat"/>
                <a:cs typeface="Montserrat"/>
                <a:sym typeface="Montserrat"/>
              </a:rPr>
              <a:t>Se divide en:</a:t>
            </a:r>
            <a:endParaRPr/>
          </a:p>
          <a:p>
            <a:pPr marL="685800" lvl="1" indent="-228631" algn="just" rtl="0">
              <a:lnSpc>
                <a:spcPct val="120000"/>
              </a:lnSpc>
              <a:spcBef>
                <a:spcPts val="500"/>
              </a:spcBef>
              <a:spcAft>
                <a:spcPts val="0"/>
              </a:spcAft>
              <a:buClr>
                <a:srgbClr val="152B48"/>
              </a:buClr>
              <a:buSzPct val="100000"/>
              <a:buFont typeface="Noto Sans Symbols"/>
              <a:buChar char="▪"/>
            </a:pPr>
            <a:r>
              <a:rPr lang="es-CO" sz="1900" b="1">
                <a:latin typeface="Montserrat"/>
                <a:ea typeface="Montserrat"/>
                <a:cs typeface="Montserrat"/>
                <a:sym typeface="Montserrat"/>
              </a:rPr>
              <a:t>P</a:t>
            </a:r>
            <a:r>
              <a:rPr lang="es-CO" sz="1900" b="1" i="0">
                <a:latin typeface="Montserrat"/>
                <a:ea typeface="Montserrat"/>
                <a:cs typeface="Montserrat"/>
                <a:sym typeface="Montserrat"/>
              </a:rPr>
              <a:t>leura visceral: </a:t>
            </a:r>
            <a:r>
              <a:rPr lang="es-CO" sz="1900" b="0" i="0">
                <a:latin typeface="Montserrat"/>
                <a:ea typeface="Montserrat"/>
                <a:cs typeface="Montserrat"/>
                <a:sym typeface="Montserrat"/>
              </a:rPr>
              <a:t>cubre la parte exterior del pulmón y las cisuras interlobares.</a:t>
            </a:r>
            <a:endParaRPr/>
          </a:p>
          <a:p>
            <a:pPr marL="685800" lvl="1" indent="-228631" algn="just" rtl="0">
              <a:lnSpc>
                <a:spcPct val="120000"/>
              </a:lnSpc>
              <a:spcBef>
                <a:spcPts val="500"/>
              </a:spcBef>
              <a:spcAft>
                <a:spcPts val="0"/>
              </a:spcAft>
              <a:buClr>
                <a:srgbClr val="152B48"/>
              </a:buClr>
              <a:buSzPct val="100000"/>
              <a:buFont typeface="Noto Sans Symbols"/>
              <a:buChar char="▪"/>
            </a:pPr>
            <a:r>
              <a:rPr lang="es-CO" sz="1900" b="1">
                <a:latin typeface="Montserrat"/>
                <a:ea typeface="Montserrat"/>
                <a:cs typeface="Montserrat"/>
                <a:sym typeface="Montserrat"/>
              </a:rPr>
              <a:t>P</a:t>
            </a:r>
            <a:r>
              <a:rPr lang="es-CO" sz="1900" b="1" i="0">
                <a:latin typeface="Montserrat"/>
                <a:ea typeface="Montserrat"/>
                <a:cs typeface="Montserrat"/>
                <a:sym typeface="Montserrat"/>
              </a:rPr>
              <a:t>leura parietal: </a:t>
            </a:r>
            <a:r>
              <a:rPr lang="es-CO" sz="1900" b="0" i="0">
                <a:latin typeface="Montserrat"/>
                <a:ea typeface="Montserrat"/>
                <a:cs typeface="Montserrat"/>
                <a:sym typeface="Montserrat"/>
              </a:rPr>
              <a:t>cubre la parte interna de la pared torácica, el diafragma y el mediastino.</a:t>
            </a:r>
            <a:endParaRPr/>
          </a:p>
          <a:p>
            <a:pPr marL="685800" lvl="1" indent="-111125" algn="just" rtl="0">
              <a:lnSpc>
                <a:spcPct val="120000"/>
              </a:lnSpc>
              <a:spcBef>
                <a:spcPts val="5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ct val="100000"/>
              <a:buChar char="•"/>
            </a:pPr>
            <a:r>
              <a:rPr lang="es-CO" sz="2200" b="0" i="0">
                <a:latin typeface="Montserrat"/>
                <a:ea typeface="Montserrat"/>
                <a:cs typeface="Montserrat"/>
                <a:sym typeface="Montserrat"/>
              </a:rPr>
              <a:t>La pleura está formada por una sola capa de células mesoteliales de entre 6–12 µm de diámetro.</a:t>
            </a:r>
            <a:endParaRPr/>
          </a:p>
          <a:p>
            <a:pPr marL="228600" lvl="0" indent="-111125" algn="just" rtl="0">
              <a:lnSpc>
                <a:spcPct val="120000"/>
              </a:lnSpc>
              <a:spcBef>
                <a:spcPts val="1000"/>
              </a:spcBef>
              <a:spcAft>
                <a:spcPts val="0"/>
              </a:spcAft>
              <a:buClr>
                <a:srgbClr val="152B48"/>
              </a:buClr>
              <a:buSzPct val="100000"/>
              <a:buNone/>
            </a:pPr>
            <a:endParaRPr>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73"/>
          <p:cNvSpPr txBox="1">
            <a:spLocks noGrp="1"/>
          </p:cNvSpPr>
          <p:nvPr>
            <p:ph type="title"/>
          </p:nvPr>
        </p:nvSpPr>
        <p:spPr>
          <a:xfrm>
            <a:off x="415688" y="6853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Generalidades</a:t>
            </a:r>
            <a:endParaRPr/>
          </a:p>
        </p:txBody>
      </p:sp>
      <p:sp>
        <p:nvSpPr>
          <p:cNvPr id="430" name="Google Shape;430;p173"/>
          <p:cNvSpPr txBox="1">
            <a:spLocks noGrp="1"/>
          </p:cNvSpPr>
          <p:nvPr>
            <p:ph type="body" idx="1"/>
          </p:nvPr>
        </p:nvSpPr>
        <p:spPr>
          <a:xfrm>
            <a:off x="5112382" y="1365963"/>
            <a:ext cx="6761922" cy="48110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110000"/>
              </a:lnSpc>
              <a:spcBef>
                <a:spcPts val="0"/>
              </a:spcBef>
              <a:spcAft>
                <a:spcPts val="0"/>
              </a:spcAft>
              <a:buClr>
                <a:srgbClr val="152B48"/>
              </a:buClr>
              <a:buSzPct val="100000"/>
              <a:buChar char="•"/>
            </a:pPr>
            <a:r>
              <a:rPr lang="es-CO" b="0" i="0">
                <a:latin typeface="Montserrat"/>
                <a:ea typeface="Montserrat"/>
                <a:cs typeface="Montserrat"/>
                <a:sym typeface="Montserrat"/>
              </a:rPr>
              <a:t>El mesotelio de la pleura parietal, especialmente en las zonas mediastínica e intercostal, presenta unas aberturas diámetro entre 2–6 µm, que conectan con lagunas linfáticas y permiten el movimiento de líquido desde el espacio pleural al interior de los linfáticos.</a:t>
            </a:r>
            <a:endParaRPr/>
          </a:p>
          <a:p>
            <a:pPr marL="228600" lvl="0" indent="-111125" algn="just" rtl="0">
              <a:lnSpc>
                <a:spcPct val="110000"/>
              </a:lnSpc>
              <a:spcBef>
                <a:spcPts val="1000"/>
              </a:spcBef>
              <a:spcAft>
                <a:spcPts val="0"/>
              </a:spcAft>
              <a:buClr>
                <a:srgbClr val="152B48"/>
              </a:buClr>
              <a:buSzPct val="100000"/>
              <a:buNone/>
            </a:pPr>
            <a:endParaRPr b="0" i="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b="0" i="0">
                <a:latin typeface="Montserrat"/>
                <a:ea typeface="Montserrat"/>
                <a:cs typeface="Montserrat"/>
                <a:sym typeface="Montserrat"/>
              </a:rPr>
              <a:t>La irrigación de la pleura parietal y visceral corresponde en el ser humano a la circulación sistémica.</a:t>
            </a:r>
            <a:endParaRPr/>
          </a:p>
          <a:p>
            <a:pPr marL="228600" lvl="0" indent="-111125"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a:latin typeface="Montserrat"/>
                <a:ea typeface="Montserrat"/>
                <a:cs typeface="Montserrat"/>
                <a:sym typeface="Montserrat"/>
              </a:rPr>
              <a:t>La i</a:t>
            </a:r>
            <a:r>
              <a:rPr lang="es-CO" b="0" i="0">
                <a:latin typeface="Montserrat"/>
                <a:ea typeface="Montserrat"/>
                <a:cs typeface="Montserrat"/>
                <a:sym typeface="Montserrat"/>
              </a:rPr>
              <a:t>nervación corresponde a los nervios intercostales en la pleura costal y zona lateral de la diafragmática, y al nervio frénico en la zona central de la pleura diafragmática.</a:t>
            </a:r>
            <a:endParaRPr/>
          </a:p>
        </p:txBody>
      </p:sp>
      <p:pic>
        <p:nvPicPr>
          <p:cNvPr id="431" name="Google Shape;431;p173" descr="LAS CÉLULAS MESOTELIALES...EL GRAN RETO DE LA CITOLOGÍA en Onko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3458" y="1210732"/>
            <a:ext cx="3327383" cy="1875805"/>
          </a:xfrm>
          <a:prstGeom prst="rect">
            <a:avLst/>
          </a:prstGeom>
          <a:noFill/>
          <a:ln>
            <a:noFill/>
          </a:ln>
        </p:spPr>
      </p:pic>
      <p:sp>
        <p:nvSpPr>
          <p:cNvPr id="432" name="Google Shape;432;p173"/>
          <p:cNvSpPr/>
          <p:nvPr/>
        </p:nvSpPr>
        <p:spPr>
          <a:xfrm>
            <a:off x="1505278" y="3235702"/>
            <a:ext cx="2523744" cy="346191"/>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Células mesoteliales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74"/>
          <p:cNvSpPr txBox="1">
            <a:spLocks noGrp="1"/>
          </p:cNvSpPr>
          <p:nvPr>
            <p:ph type="title"/>
          </p:nvPr>
        </p:nvSpPr>
        <p:spPr>
          <a:xfrm>
            <a:off x="627184"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Fisiología</a:t>
            </a:r>
            <a:endParaRPr/>
          </a:p>
        </p:txBody>
      </p:sp>
      <p:sp>
        <p:nvSpPr>
          <p:cNvPr id="438" name="Google Shape;438;p174"/>
          <p:cNvSpPr txBox="1">
            <a:spLocks noGrp="1"/>
          </p:cNvSpPr>
          <p:nvPr>
            <p:ph type="body" idx="1"/>
          </p:nvPr>
        </p:nvSpPr>
        <p:spPr>
          <a:xfrm>
            <a:off x="4989257" y="1392382"/>
            <a:ext cx="6761922" cy="4789391"/>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10000"/>
              </a:lnSpc>
              <a:spcBef>
                <a:spcPts val="0"/>
              </a:spcBef>
              <a:spcAft>
                <a:spcPts val="0"/>
              </a:spcAft>
              <a:buClr>
                <a:srgbClr val="152B48"/>
              </a:buClr>
              <a:buSzPts val="2000"/>
              <a:buChar char="•"/>
            </a:pPr>
            <a:r>
              <a:rPr lang="es-CO" b="0" i="0">
                <a:latin typeface="Montserrat"/>
                <a:ea typeface="Montserrat"/>
                <a:cs typeface="Montserrat"/>
                <a:sym typeface="Montserrat"/>
              </a:rPr>
              <a:t>La función primordial de la pleura es facilitar el movimiento del pulmón en el interior de la caja torácica durante la respiración.</a:t>
            </a:r>
            <a:endParaRPr/>
          </a:p>
          <a:p>
            <a:pPr marL="228600" lvl="0" indent="-101600" algn="just" rtl="0">
              <a:lnSpc>
                <a:spcPct val="11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b="0" i="0">
                <a:latin typeface="Montserrat"/>
                <a:ea typeface="Montserrat"/>
                <a:cs typeface="Montserrat"/>
                <a:sym typeface="Montserrat"/>
              </a:rPr>
              <a:t>La pleura visceral puede proporcionar un soporte mecánico al pulmón, con lo que contribuye a mantener la forma del mismo, limita su expansión y favorece su retracción.</a:t>
            </a:r>
            <a:endParaRPr/>
          </a:p>
          <a:p>
            <a:pPr marL="0" lvl="0" indent="0" algn="just" rtl="0">
              <a:lnSpc>
                <a:spcPct val="11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a:latin typeface="Montserrat"/>
                <a:ea typeface="Montserrat"/>
                <a:cs typeface="Montserrat"/>
                <a:sym typeface="Montserrat"/>
              </a:rPr>
              <a:t>S</a:t>
            </a:r>
            <a:r>
              <a:rPr lang="es-CO" b="0" i="0">
                <a:latin typeface="Montserrat"/>
                <a:ea typeface="Montserrat"/>
                <a:cs typeface="Montserrat"/>
                <a:sym typeface="Montserrat"/>
              </a:rPr>
              <a:t>e puede obtener de forma directa al insertar un dispositivo en la cavidad pleural, o indirecta mediante la obtención de un equivalente como la presión esofágica.</a:t>
            </a:r>
            <a:endParaRPr/>
          </a:p>
        </p:txBody>
      </p:sp>
      <p:pic>
        <p:nvPicPr>
          <p:cNvPr id="439" name="Google Shape;439;p174" descr="Pleura Fotos e Imágenes de stock - Alam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61979" y="1045988"/>
            <a:ext cx="1979676" cy="274109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75"/>
          <p:cNvSpPr txBox="1">
            <a:spLocks noGrp="1"/>
          </p:cNvSpPr>
          <p:nvPr>
            <p:ph type="title"/>
          </p:nvPr>
        </p:nvSpPr>
        <p:spPr>
          <a:xfrm>
            <a:off x="613117"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Presión pleural</a:t>
            </a:r>
            <a:endParaRPr/>
          </a:p>
        </p:txBody>
      </p:sp>
      <p:sp>
        <p:nvSpPr>
          <p:cNvPr id="445" name="Google Shape;445;p175"/>
          <p:cNvSpPr txBox="1">
            <a:spLocks noGrp="1"/>
          </p:cNvSpPr>
          <p:nvPr>
            <p:ph type="body" idx="1"/>
          </p:nvPr>
        </p:nvSpPr>
        <p:spPr>
          <a:xfrm>
            <a:off x="5112382" y="1611409"/>
            <a:ext cx="6761922" cy="435133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presión pleural durante la respiración normal suele ser negativa, es decir, subatmosférica, y no es uniforme en las diferentes zonas de la pleura.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Los valores menores se producen en el ápice, y desde allí aumenta unos 0.3 cm H</a:t>
            </a:r>
            <a:r>
              <a:rPr lang="es-CO" b="0" i="0" baseline="-25000">
                <a:latin typeface="Montserrat"/>
                <a:ea typeface="Montserrat"/>
                <a:cs typeface="Montserrat"/>
                <a:sym typeface="Montserrat"/>
              </a:rPr>
              <a:t>2</a:t>
            </a:r>
            <a:r>
              <a:rPr lang="es-CO" b="0" i="0">
                <a:latin typeface="Montserrat"/>
                <a:ea typeface="Montserrat"/>
                <a:cs typeface="Montserrat"/>
                <a:sym typeface="Montserrat"/>
              </a:rPr>
              <a:t>O por cada centímetro en sentido caudal.</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 presión pleural se hace </a:t>
            </a:r>
            <a:r>
              <a:rPr lang="es-CO" b="1" i="0">
                <a:latin typeface="Montserrat"/>
                <a:ea typeface="Montserrat"/>
                <a:cs typeface="Montserrat"/>
                <a:sym typeface="Montserrat"/>
              </a:rPr>
              <a:t>más negativa </a:t>
            </a:r>
            <a:r>
              <a:rPr lang="es-CO" b="0" i="0">
                <a:latin typeface="Montserrat"/>
                <a:ea typeface="Montserrat"/>
                <a:cs typeface="Montserrat"/>
                <a:sym typeface="Montserrat"/>
              </a:rPr>
              <a:t>durante la inspiración (por aumento de la presión retráctil pulmonar y descenso de la presión de vía aérea), y mayor durante la espiración (por mecanismos opuestos a los anteriores).</a:t>
            </a:r>
            <a:endParaRPr/>
          </a:p>
        </p:txBody>
      </p:sp>
      <p:pic>
        <p:nvPicPr>
          <p:cNvPr id="446" name="Google Shape;446;p175"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60491" y="1318008"/>
            <a:ext cx="2422967" cy="246907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76"/>
          <p:cNvSpPr txBox="1">
            <a:spLocks noGrp="1"/>
          </p:cNvSpPr>
          <p:nvPr>
            <p:ph type="title"/>
          </p:nvPr>
        </p:nvSpPr>
        <p:spPr>
          <a:xfrm>
            <a:off x="479676"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Líquido en la pleura</a:t>
            </a:r>
            <a:endParaRPr/>
          </a:p>
        </p:txBody>
      </p:sp>
      <p:sp>
        <p:nvSpPr>
          <p:cNvPr id="452" name="Google Shape;452;p176"/>
          <p:cNvSpPr txBox="1">
            <a:spLocks noGrp="1"/>
          </p:cNvSpPr>
          <p:nvPr>
            <p:ph type="body" idx="1"/>
          </p:nvPr>
        </p:nvSpPr>
        <p:spPr>
          <a:xfrm>
            <a:off x="6096000" y="2141537"/>
            <a:ext cx="5705672"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110000"/>
              </a:lnSpc>
              <a:spcBef>
                <a:spcPts val="0"/>
              </a:spcBef>
              <a:spcAft>
                <a:spcPts val="0"/>
              </a:spcAft>
              <a:buClr>
                <a:srgbClr val="343536"/>
              </a:buClr>
              <a:buSzPct val="100000"/>
              <a:buChar char="•"/>
            </a:pPr>
            <a:r>
              <a:rPr lang="es-CO" b="0" i="0">
                <a:solidFill>
                  <a:srgbClr val="343536"/>
                </a:solidFill>
                <a:latin typeface="Montserrat"/>
                <a:ea typeface="Montserrat"/>
                <a:cs typeface="Montserrat"/>
                <a:sym typeface="Montserrat"/>
              </a:rPr>
              <a:t>Existe una pequeña cantidad de líquido en el espacio pleural, estimada en 0.13 ± 0.06 mL/kg de peso en cada cavidad pleural.</a:t>
            </a:r>
            <a:endParaRPr/>
          </a:p>
          <a:p>
            <a:pPr marL="228600" lvl="0" indent="-111125" algn="just" rtl="0">
              <a:lnSpc>
                <a:spcPct val="110000"/>
              </a:lnSpc>
              <a:spcBef>
                <a:spcPts val="1000"/>
              </a:spcBef>
              <a:spcAft>
                <a:spcPts val="0"/>
              </a:spcAft>
              <a:buClr>
                <a:srgbClr val="152B48"/>
              </a:buClr>
              <a:buSzPct val="100000"/>
              <a:buNone/>
            </a:pPr>
            <a:endParaRPr>
              <a:solidFill>
                <a:srgbClr val="343536"/>
              </a:solidFill>
              <a:latin typeface="Montserrat"/>
              <a:ea typeface="Montserrat"/>
              <a:cs typeface="Montserrat"/>
              <a:sym typeface="Montserrat"/>
            </a:endParaRPr>
          </a:p>
          <a:p>
            <a:pPr marL="228600" lvl="0" indent="-228600" algn="just" rtl="0">
              <a:lnSpc>
                <a:spcPct val="110000"/>
              </a:lnSpc>
              <a:spcBef>
                <a:spcPts val="1000"/>
              </a:spcBef>
              <a:spcAft>
                <a:spcPts val="0"/>
              </a:spcAft>
              <a:buClr>
                <a:srgbClr val="343536"/>
              </a:buClr>
              <a:buSzPct val="100000"/>
              <a:buChar char="•"/>
            </a:pPr>
            <a:r>
              <a:rPr lang="es-CO" b="0" i="0">
                <a:solidFill>
                  <a:srgbClr val="343536"/>
                </a:solidFill>
                <a:latin typeface="Montserrat"/>
                <a:ea typeface="Montserrat"/>
                <a:cs typeface="Montserrat"/>
                <a:sym typeface="Montserrat"/>
              </a:rPr>
              <a:t>Contiene un número estimado de 1700 leucocitos por mililitro.</a:t>
            </a:r>
            <a:endParaRPr b="0" i="0">
              <a:solidFill>
                <a:srgbClr val="343536"/>
              </a:solidFill>
              <a:latin typeface="Montserrat"/>
              <a:ea typeface="Montserrat"/>
              <a:cs typeface="Montserrat"/>
              <a:sym typeface="Montserrat"/>
            </a:endParaRPr>
          </a:p>
          <a:p>
            <a:pPr marL="228600" lvl="0" indent="-111125" algn="just" rtl="0">
              <a:lnSpc>
                <a:spcPct val="110000"/>
              </a:lnSpc>
              <a:spcBef>
                <a:spcPts val="1000"/>
              </a:spcBef>
              <a:spcAft>
                <a:spcPts val="0"/>
              </a:spcAft>
              <a:buClr>
                <a:srgbClr val="152B48"/>
              </a:buClr>
              <a:buSzPct val="100000"/>
              <a:buNone/>
            </a:pPr>
            <a:endParaRPr>
              <a:solidFill>
                <a:srgbClr val="343536"/>
              </a:solidFill>
              <a:latin typeface="Montserrat"/>
              <a:ea typeface="Montserrat"/>
              <a:cs typeface="Montserrat"/>
              <a:sym typeface="Montserrat"/>
            </a:endParaRPr>
          </a:p>
          <a:p>
            <a:pPr marL="228600" lvl="0" indent="-228600" algn="just" rtl="0">
              <a:lnSpc>
                <a:spcPct val="110000"/>
              </a:lnSpc>
              <a:spcBef>
                <a:spcPts val="1000"/>
              </a:spcBef>
              <a:spcAft>
                <a:spcPts val="0"/>
              </a:spcAft>
              <a:buClr>
                <a:srgbClr val="343536"/>
              </a:buClr>
              <a:buSzPct val="100000"/>
              <a:buChar char="•"/>
            </a:pPr>
            <a:r>
              <a:rPr lang="es-CO" b="0" i="0">
                <a:solidFill>
                  <a:srgbClr val="343536"/>
                </a:solidFill>
                <a:latin typeface="Montserrat"/>
                <a:ea typeface="Montserrat"/>
                <a:cs typeface="Montserrat"/>
                <a:sym typeface="Montserrat"/>
              </a:rPr>
              <a:t>El recuento celular diferencial está compuesto por 75% de macrófagos, 23% de linfocitos, 1% de células mesoteliales.</a:t>
            </a:r>
            <a:endParaRPr b="0" i="0">
              <a:solidFill>
                <a:srgbClr val="343536"/>
              </a:solidFill>
              <a:latin typeface="Montserrat"/>
              <a:ea typeface="Montserrat"/>
              <a:cs typeface="Montserrat"/>
              <a:sym typeface="Montserrat"/>
            </a:endParaRPr>
          </a:p>
          <a:p>
            <a:pPr marL="228600" lvl="0" indent="-111125" algn="just" rtl="0">
              <a:lnSpc>
                <a:spcPct val="110000"/>
              </a:lnSpc>
              <a:spcBef>
                <a:spcPts val="1000"/>
              </a:spcBef>
              <a:spcAft>
                <a:spcPts val="0"/>
              </a:spcAft>
              <a:buClr>
                <a:srgbClr val="152B48"/>
              </a:buClr>
              <a:buSzPct val="100000"/>
              <a:buNone/>
            </a:pPr>
            <a:endParaRPr>
              <a:solidFill>
                <a:srgbClr val="343536"/>
              </a:solidFill>
              <a:latin typeface="Montserrat"/>
              <a:ea typeface="Montserrat"/>
              <a:cs typeface="Montserrat"/>
              <a:sym typeface="Montserrat"/>
            </a:endParaRPr>
          </a:p>
          <a:p>
            <a:pPr marL="228600" lvl="0" indent="-228600" algn="just" rtl="0">
              <a:lnSpc>
                <a:spcPct val="110000"/>
              </a:lnSpc>
              <a:spcBef>
                <a:spcPts val="1000"/>
              </a:spcBef>
              <a:spcAft>
                <a:spcPts val="0"/>
              </a:spcAft>
              <a:buClr>
                <a:srgbClr val="343536"/>
              </a:buClr>
              <a:buSzPct val="100000"/>
              <a:buChar char="•"/>
            </a:pPr>
            <a:r>
              <a:rPr lang="es-CO" b="0" i="0">
                <a:solidFill>
                  <a:srgbClr val="343536"/>
                </a:solidFill>
                <a:latin typeface="Montserrat"/>
                <a:ea typeface="Montserrat"/>
                <a:cs typeface="Montserrat"/>
                <a:sym typeface="Montserrat"/>
              </a:rPr>
              <a:t>El nivel de proteínas en el líquido pleural de animales sanos es inferior a 1.5 g/dL.</a:t>
            </a:r>
            <a:endParaRPr/>
          </a:p>
        </p:txBody>
      </p:sp>
      <p:pic>
        <p:nvPicPr>
          <p:cNvPr id="453" name="Google Shape;453;p176" descr="Texto&#10;&#10;Descripción generada automáticamente"/>
          <p:cNvPicPr preferRelativeResize="0"/>
          <p:nvPr/>
        </p:nvPicPr>
        <p:blipFill rotWithShape="1">
          <a:blip r:embed="rId3">
            <a:alphaModFix/>
          </a:blip>
          <a:srcRect/>
          <a:stretch/>
        </p:blipFill>
        <p:spPr>
          <a:xfrm>
            <a:off x="1314508" y="1223620"/>
            <a:ext cx="4282291" cy="220538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77"/>
          <p:cNvSpPr txBox="1">
            <a:spLocks noGrp="1"/>
          </p:cNvSpPr>
          <p:nvPr>
            <p:ph type="title"/>
          </p:nvPr>
        </p:nvSpPr>
        <p:spPr>
          <a:xfrm>
            <a:off x="448056"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Dinámica de fluidos</a:t>
            </a:r>
            <a:endParaRPr/>
          </a:p>
        </p:txBody>
      </p:sp>
      <p:sp>
        <p:nvSpPr>
          <p:cNvPr id="459" name="Google Shape;459;p177"/>
          <p:cNvSpPr txBox="1">
            <a:spLocks noGrp="1"/>
          </p:cNvSpPr>
          <p:nvPr>
            <p:ph type="body" idx="1"/>
          </p:nvPr>
        </p:nvSpPr>
        <p:spPr>
          <a:xfrm>
            <a:off x="5610376" y="1128941"/>
            <a:ext cx="6133568" cy="460011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110000"/>
              </a:lnSpc>
              <a:spcBef>
                <a:spcPts val="0"/>
              </a:spcBef>
              <a:spcAft>
                <a:spcPts val="0"/>
              </a:spcAft>
              <a:buClr>
                <a:srgbClr val="152B48"/>
              </a:buClr>
              <a:buSzPct val="100000"/>
              <a:buChar char="•"/>
            </a:pPr>
            <a:r>
              <a:rPr lang="es-CO" b="0" i="0">
                <a:latin typeface="Montserrat"/>
                <a:ea typeface="Montserrat"/>
                <a:cs typeface="Montserrat"/>
                <a:sym typeface="Montserrat"/>
              </a:rPr>
              <a:t>Las células mesoteliales son capaces de sintetizar citoquinas, mediadores inflamatorios, factores de crecimiento y procoagulantes, así como actuar como células presentadoras de antígenos.</a:t>
            </a:r>
            <a:endParaRPr/>
          </a:p>
          <a:p>
            <a:pPr marL="228600" lvl="0" indent="-111125"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b="0" i="0">
                <a:latin typeface="Montserrat"/>
                <a:ea typeface="Montserrat"/>
                <a:cs typeface="Montserrat"/>
                <a:sym typeface="Montserrat"/>
              </a:rPr>
              <a:t>Mesotelio pleural se comporta como una membrana dinámica, que regula el transporte y movimiento de líquidos, células y partículas a través suyo.</a:t>
            </a:r>
            <a:endParaRPr b="0" i="0">
              <a:latin typeface="Montserrat"/>
              <a:ea typeface="Montserrat"/>
              <a:cs typeface="Montserrat"/>
              <a:sym typeface="Montserrat"/>
            </a:endParaRPr>
          </a:p>
          <a:p>
            <a:pPr marL="228600" lvl="0" indent="-111125"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b="0" i="0">
                <a:latin typeface="Montserrat"/>
                <a:ea typeface="Montserrat"/>
                <a:cs typeface="Montserrat"/>
                <a:sym typeface="Montserrat"/>
              </a:rPr>
              <a:t>Se cree que el movimiento de líquidos en la pleura está regulado por la ley de intercambio transcapilar, de acuerdo con la ley de Starling</a:t>
            </a:r>
            <a:r>
              <a:rPr lang="es-CO">
                <a:latin typeface="Montserrat"/>
                <a:ea typeface="Montserrat"/>
                <a:cs typeface="Montserrat"/>
                <a:sym typeface="Montserrat"/>
              </a:rPr>
              <a:t>.</a:t>
            </a:r>
            <a:endParaRPr/>
          </a:p>
        </p:txBody>
      </p:sp>
      <p:pic>
        <p:nvPicPr>
          <p:cNvPr id="460" name="Google Shape;460;p1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00680" y="5729058"/>
            <a:ext cx="3952960" cy="444055"/>
          </a:xfrm>
          <a:prstGeom prst="rect">
            <a:avLst/>
          </a:prstGeom>
          <a:noFill/>
          <a:ln>
            <a:noFill/>
          </a:ln>
        </p:spPr>
      </p:pic>
      <p:sp>
        <p:nvSpPr>
          <p:cNvPr id="461" name="Google Shape;461;p177"/>
          <p:cNvSpPr/>
          <p:nvPr/>
        </p:nvSpPr>
        <p:spPr>
          <a:xfrm>
            <a:off x="694389" y="1444751"/>
            <a:ext cx="4669654" cy="1984248"/>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Qf: es el movimiento de líquido.</a:t>
            </a:r>
            <a:endParaRPr/>
          </a:p>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 Lp: el coeficiente de filtración de líquido a través de la membrana.</a:t>
            </a:r>
            <a:endParaRPr sz="14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A: es el área de membrana.</a:t>
            </a:r>
            <a:endParaRPr/>
          </a:p>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 P: es la presión hidrostática.</a:t>
            </a:r>
            <a:endParaRPr sz="14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Π: la presión oncótica en capilares (cap) o pleura (pl).</a:t>
            </a:r>
            <a:endParaRPr/>
          </a:p>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Σd: es el coeficiente de filtración de las proteínas</a:t>
            </a: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78"/>
          <p:cNvSpPr txBox="1">
            <a:spLocks noGrp="1"/>
          </p:cNvSpPr>
          <p:nvPr>
            <p:ph type="title"/>
          </p:nvPr>
        </p:nvSpPr>
        <p:spPr>
          <a:xfrm>
            <a:off x="556847" y="1805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Dinámica de los fluidos pleura</a:t>
            </a:r>
            <a:endParaRPr/>
          </a:p>
        </p:txBody>
      </p:sp>
      <p:pic>
        <p:nvPicPr>
          <p:cNvPr id="467" name="Google Shape;467;p1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95117" y="1665881"/>
            <a:ext cx="5301240" cy="4876808"/>
          </a:xfrm>
          <a:prstGeom prst="rect">
            <a:avLst/>
          </a:prstGeom>
          <a:noFill/>
          <a:ln>
            <a:noFill/>
          </a:ln>
        </p:spPr>
      </p:pic>
      <p:sp>
        <p:nvSpPr>
          <p:cNvPr id="468" name="Google Shape;468;p178"/>
          <p:cNvSpPr/>
          <p:nvPr/>
        </p:nvSpPr>
        <p:spPr>
          <a:xfrm>
            <a:off x="1274532" y="1665881"/>
            <a:ext cx="3564754" cy="1819656"/>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 La filtración de líquido se produce sobre todo en la pleura parietal, mientras que el drenaje es exclusivo de la pleura parietal.</a:t>
            </a: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79"/>
          <p:cNvSpPr txBox="1">
            <a:spLocks noGrp="1"/>
          </p:cNvSpPr>
          <p:nvPr>
            <p:ph type="title"/>
          </p:nvPr>
        </p:nvSpPr>
        <p:spPr>
          <a:xfrm>
            <a:off x="584981"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Derrame pleural </a:t>
            </a:r>
            <a:endParaRPr/>
          </a:p>
        </p:txBody>
      </p:sp>
      <p:sp>
        <p:nvSpPr>
          <p:cNvPr id="474" name="Google Shape;474;p179"/>
          <p:cNvSpPr txBox="1">
            <a:spLocks noGrp="1"/>
          </p:cNvSpPr>
          <p:nvPr>
            <p:ph type="body" idx="1"/>
          </p:nvPr>
        </p:nvSpPr>
        <p:spPr>
          <a:xfrm>
            <a:off x="4997949" y="1769355"/>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El líquido pleural se acumula en el espacio pleural cuando:</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E</a:t>
            </a:r>
            <a:r>
              <a:rPr lang="es-CO" sz="1800" b="0" i="0">
                <a:latin typeface="Montserrat"/>
                <a:ea typeface="Montserrat"/>
                <a:cs typeface="Montserrat"/>
                <a:sym typeface="Montserrat"/>
              </a:rPr>
              <a:t>l grado de filtración excede la capacidad de absorción.</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P</a:t>
            </a:r>
            <a:r>
              <a:rPr lang="es-CO" sz="1800" b="0" i="0">
                <a:latin typeface="Montserrat"/>
                <a:ea typeface="Montserrat"/>
                <a:cs typeface="Montserrat"/>
                <a:sym typeface="Montserrat"/>
              </a:rPr>
              <a:t>or aumento de la producción.</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P</a:t>
            </a:r>
            <a:r>
              <a:rPr lang="es-CO" sz="1800" b="0" i="0">
                <a:latin typeface="Montserrat"/>
                <a:ea typeface="Montserrat"/>
                <a:cs typeface="Montserrat"/>
                <a:sym typeface="Montserrat"/>
              </a:rPr>
              <a:t>or disminución de la capacidad de drenaje de los linfáticos.</a:t>
            </a:r>
            <a:endParaRPr/>
          </a:p>
          <a:p>
            <a:pPr marL="457200" lvl="1" indent="0" algn="just" rtl="0">
              <a:lnSpc>
                <a:spcPct val="100000"/>
              </a:lnSpc>
              <a:spcBef>
                <a:spcPts val="500"/>
              </a:spcBef>
              <a:spcAft>
                <a:spcPts val="0"/>
              </a:spcAft>
              <a:buClr>
                <a:srgbClr val="152B48"/>
              </a:buClr>
              <a:buSzPts val="1800"/>
              <a:buNone/>
            </a:pPr>
            <a:endParaRPr sz="1800" b="0" i="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M</a:t>
            </a:r>
            <a:r>
              <a:rPr lang="es-CO" b="0" i="0">
                <a:latin typeface="Montserrat"/>
                <a:ea typeface="Montserrat"/>
                <a:cs typeface="Montserrat"/>
                <a:sym typeface="Montserrat"/>
              </a:rPr>
              <a:t>ás frecuente es que se acumule líquido pleural por aumento en la formación de líquido, cuya causa más frecuente es la existencia de un incremento de líquido en el </a:t>
            </a:r>
            <a:r>
              <a:rPr lang="es-CO" b="1" i="0">
                <a:latin typeface="Montserrat"/>
                <a:ea typeface="Montserrat"/>
                <a:cs typeface="Montserrat"/>
                <a:sym typeface="Montserrat"/>
              </a:rPr>
              <a:t>intersticio pulmonar.</a:t>
            </a:r>
            <a:endParaRPr b="1"/>
          </a:p>
        </p:txBody>
      </p:sp>
      <p:pic>
        <p:nvPicPr>
          <p:cNvPr id="475" name="Google Shape;475;p179" descr="Formación de derrame pleural en el curso de un mieloma | Archivos de  Bronconeumologí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71876" y="1343818"/>
            <a:ext cx="2341216" cy="242543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80"/>
          <p:cNvSpPr txBox="1">
            <a:spLocks noGrp="1"/>
          </p:cNvSpPr>
          <p:nvPr>
            <p:ph type="title"/>
          </p:nvPr>
        </p:nvSpPr>
        <p:spPr>
          <a:xfrm>
            <a:off x="627184"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Líquido pleural</a:t>
            </a:r>
            <a:endParaRPr/>
          </a:p>
        </p:txBody>
      </p:sp>
      <p:sp>
        <p:nvSpPr>
          <p:cNvPr id="481" name="Google Shape;481;p180"/>
          <p:cNvSpPr txBox="1">
            <a:spLocks noGrp="1"/>
          </p:cNvSpPr>
          <p:nvPr>
            <p:ph type="body" idx="1"/>
          </p:nvPr>
        </p:nvSpPr>
        <p:spPr>
          <a:xfrm>
            <a:off x="5166713" y="2078843"/>
            <a:ext cx="678144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2000"/>
              <a:buChar char="•"/>
            </a:pPr>
            <a:r>
              <a:rPr lang="es-CO"/>
              <a:t>Hemático: hemotórax, hematocrito mayor de 0,5.</a:t>
            </a:r>
            <a:endParaRPr/>
          </a:p>
          <a:p>
            <a:pPr marL="228600" lvl="0" indent="-228600" algn="l" rtl="0">
              <a:lnSpc>
                <a:spcPct val="100000"/>
              </a:lnSpc>
              <a:spcBef>
                <a:spcPts val="1000"/>
              </a:spcBef>
              <a:spcAft>
                <a:spcPts val="0"/>
              </a:spcAft>
              <a:buClr>
                <a:srgbClr val="152B48"/>
              </a:buClr>
              <a:buSzPts val="2000"/>
              <a:buChar char="•"/>
            </a:pPr>
            <a:r>
              <a:rPr lang="es-CO"/>
              <a:t>Turbio: quilotórax.</a:t>
            </a:r>
            <a:endParaRPr/>
          </a:p>
          <a:p>
            <a:pPr marL="228600" lvl="0" indent="-228600" algn="l" rtl="0">
              <a:lnSpc>
                <a:spcPct val="100000"/>
              </a:lnSpc>
              <a:spcBef>
                <a:spcPts val="1000"/>
              </a:spcBef>
              <a:spcAft>
                <a:spcPts val="0"/>
              </a:spcAft>
              <a:buClr>
                <a:srgbClr val="152B48"/>
              </a:buClr>
              <a:buSzPts val="2000"/>
              <a:buChar char="•"/>
            </a:pPr>
            <a:r>
              <a:rPr lang="es-CO"/>
              <a:t>Pútrido: empiema.</a:t>
            </a:r>
            <a:endParaRPr/>
          </a:p>
          <a:p>
            <a:pPr marL="228600" lvl="0" indent="-228600" algn="l" rtl="0">
              <a:lnSpc>
                <a:spcPct val="100000"/>
              </a:lnSpc>
              <a:spcBef>
                <a:spcPts val="1000"/>
              </a:spcBef>
              <a:spcAft>
                <a:spcPts val="0"/>
              </a:spcAft>
              <a:buClr>
                <a:srgbClr val="152B48"/>
              </a:buClr>
              <a:buSzPts val="2000"/>
              <a:buChar char="•"/>
            </a:pPr>
            <a:r>
              <a:rPr lang="es-CO"/>
              <a:t>Viscoso: mesotelioma.</a:t>
            </a:r>
            <a:endParaRPr/>
          </a:p>
          <a:p>
            <a:pPr marL="228600" lvl="0" indent="-228600" algn="l" rtl="0">
              <a:lnSpc>
                <a:spcPct val="100000"/>
              </a:lnSpc>
              <a:spcBef>
                <a:spcPts val="1000"/>
              </a:spcBef>
              <a:spcAft>
                <a:spcPts val="0"/>
              </a:spcAft>
              <a:buClr>
                <a:srgbClr val="152B48"/>
              </a:buClr>
              <a:buSzPts val="2000"/>
              <a:buChar char="•"/>
            </a:pPr>
            <a:r>
              <a:rPr lang="es-CO"/>
              <a:t>Chocolatoso: amibiasis.</a:t>
            </a:r>
            <a:endParaRPr/>
          </a:p>
          <a:p>
            <a:pPr marL="228600" lvl="0" indent="-228600" algn="l" rtl="0">
              <a:lnSpc>
                <a:spcPct val="100000"/>
              </a:lnSpc>
              <a:spcBef>
                <a:spcPts val="1000"/>
              </a:spcBef>
              <a:spcAft>
                <a:spcPts val="0"/>
              </a:spcAft>
              <a:buClr>
                <a:srgbClr val="152B48"/>
              </a:buClr>
              <a:buSzPts val="2000"/>
              <a:buChar char="•"/>
            </a:pPr>
            <a:r>
              <a:rPr lang="es-CO"/>
              <a:t>pH:</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Menor de 7: empiema.</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Menor de 7,2: empiema, ruptura esofágica.</a:t>
            </a:r>
            <a:endParaRPr/>
          </a:p>
          <a:p>
            <a:pPr marL="228600" lvl="0" indent="-228600" algn="l" rtl="0">
              <a:lnSpc>
                <a:spcPct val="100000"/>
              </a:lnSpc>
              <a:spcBef>
                <a:spcPts val="1000"/>
              </a:spcBef>
              <a:spcAft>
                <a:spcPts val="0"/>
              </a:spcAft>
              <a:buClr>
                <a:srgbClr val="152B48"/>
              </a:buClr>
              <a:buSzPts val="2000"/>
              <a:buChar char="•"/>
            </a:pPr>
            <a:r>
              <a:rPr lang="es-CO"/>
              <a:t>Glucosa:</a:t>
            </a:r>
            <a:endParaRPr/>
          </a:p>
          <a:p>
            <a:pPr marL="685800" lvl="1" indent="-228600" algn="l" rtl="0">
              <a:lnSpc>
                <a:spcPct val="100000"/>
              </a:lnSpc>
              <a:spcBef>
                <a:spcPts val="500"/>
              </a:spcBef>
              <a:spcAft>
                <a:spcPts val="0"/>
              </a:spcAft>
              <a:buClr>
                <a:srgbClr val="152B48"/>
              </a:buClr>
              <a:buSzPts val="1800"/>
              <a:buFont typeface="Noto Sans Symbols"/>
              <a:buChar char="▪"/>
            </a:pPr>
            <a:r>
              <a:rPr lang="es-CO" sz="1800"/>
              <a:t>Menor de 60: para neumónico y TB.</a:t>
            </a:r>
            <a:endParaRPr/>
          </a:p>
        </p:txBody>
      </p:sp>
      <p:pic>
        <p:nvPicPr>
          <p:cNvPr id="482" name="Google Shape;482;p180" descr="Quilotórax: qué es, síntomas, causas, prevención y tratamiento | Top Docto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8028" y="1315244"/>
            <a:ext cx="3093720" cy="23202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7"/>
          <p:cNvSpPr txBox="1">
            <a:spLocks noGrp="1"/>
          </p:cNvSpPr>
          <p:nvPr>
            <p:ph type="title"/>
          </p:nvPr>
        </p:nvSpPr>
        <p:spPr>
          <a:xfrm>
            <a:off x="669388"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Nariz</a:t>
            </a:r>
            <a:endParaRPr/>
          </a:p>
        </p:txBody>
      </p:sp>
      <p:sp>
        <p:nvSpPr>
          <p:cNvPr id="90" name="Google Shape;90;p127"/>
          <p:cNvSpPr txBox="1">
            <a:spLocks noGrp="1"/>
          </p:cNvSpPr>
          <p:nvPr>
            <p:ph type="body" idx="1"/>
          </p:nvPr>
        </p:nvSpPr>
        <p:spPr>
          <a:xfrm>
            <a:off x="4805740" y="1113276"/>
            <a:ext cx="7095527" cy="5385997"/>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E</a:t>
            </a:r>
            <a:r>
              <a:rPr lang="es-CO" b="0" i="0">
                <a:latin typeface="Montserrat"/>
                <a:ea typeface="Montserrat"/>
                <a:cs typeface="Montserrat"/>
                <a:sym typeface="Montserrat"/>
              </a:rPr>
              <a:t>l aire inspirado es filtrado, humidificado y calentado.</a:t>
            </a:r>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Anatomía:</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1">
                <a:latin typeface="Montserrat"/>
                <a:ea typeface="Montserrat"/>
                <a:cs typeface="Montserrat"/>
                <a:sym typeface="Montserrat"/>
              </a:rPr>
              <a:t>Fosa nasal anterior: </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latin typeface="Montserrat"/>
                <a:ea typeface="Montserrat"/>
                <a:cs typeface="Montserrat"/>
                <a:sym typeface="Montserrat"/>
              </a:rPr>
              <a:t>C</a:t>
            </a:r>
            <a:r>
              <a:rPr lang="es-CO" sz="1600" b="0" i="0">
                <a:latin typeface="Montserrat"/>
                <a:ea typeface="Montserrat"/>
                <a:cs typeface="Montserrat"/>
                <a:sym typeface="Montserrat"/>
              </a:rPr>
              <a:t>omprende la zona situada entre los orificios externos y los cornetes.</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b="0" i="0">
                <a:latin typeface="Montserrat"/>
                <a:ea typeface="Montserrat"/>
                <a:cs typeface="Montserrat"/>
                <a:sym typeface="Montserrat"/>
              </a:rPr>
              <a:t>Esta es la primera línea de defensa del árbol traqueobronquial, constituida por un conjunto de folículos pilosos denominados vibrisas.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1">
                <a:latin typeface="Montserrat"/>
                <a:ea typeface="Montserrat"/>
                <a:cs typeface="Montserrat"/>
                <a:sym typeface="Montserrat"/>
              </a:rPr>
              <a:t>Vía nasal principal:</a:t>
            </a:r>
            <a:endParaRPr/>
          </a:p>
          <a:p>
            <a:pPr marL="1143000" lvl="2" indent="-228600" algn="just" rtl="0">
              <a:lnSpc>
                <a:spcPct val="100000"/>
              </a:lnSpc>
              <a:spcBef>
                <a:spcPts val="500"/>
              </a:spcBef>
              <a:spcAft>
                <a:spcPts val="0"/>
              </a:spcAft>
              <a:buClr>
                <a:srgbClr val="152B48"/>
              </a:buClr>
              <a:buSzPts val="1600"/>
              <a:buFont typeface="Noto Sans Symbols"/>
              <a:buChar char="▪"/>
            </a:pPr>
            <a:r>
              <a:rPr lang="es-CO" sz="1600" b="0" i="0">
                <a:latin typeface="Montserrat"/>
                <a:ea typeface="Montserrat"/>
                <a:cs typeface="Montserrat"/>
                <a:sym typeface="Montserrat"/>
              </a:rPr>
              <a:t>Inicio de los cornetes hasta el final del tabique nasal.</a:t>
            </a:r>
            <a:endParaRPr/>
          </a:p>
          <a:p>
            <a:pPr marL="1143000" lvl="2" indent="-228600" algn="just" rtl="0">
              <a:lnSpc>
                <a:spcPct val="100000"/>
              </a:lnSpc>
              <a:spcBef>
                <a:spcPts val="500"/>
              </a:spcBef>
              <a:spcAft>
                <a:spcPts val="0"/>
              </a:spcAft>
              <a:buClr>
                <a:srgbClr val="152B48"/>
              </a:buClr>
              <a:buSzPts val="1600"/>
              <a:buFont typeface="Noto Sans Symbols"/>
              <a:buChar char="▪"/>
            </a:pPr>
            <a:r>
              <a:rPr lang="es-CO" sz="1600">
                <a:latin typeface="Montserrat"/>
                <a:ea typeface="Montserrat"/>
                <a:cs typeface="Montserrat"/>
                <a:sym typeface="Montserrat"/>
              </a:rPr>
              <a:t>E</a:t>
            </a:r>
            <a:r>
              <a:rPr lang="es-CO" sz="1600" b="0" i="0">
                <a:latin typeface="Montserrat"/>
                <a:ea typeface="Montserrat"/>
                <a:cs typeface="Montserrat"/>
                <a:sym typeface="Montserrat"/>
              </a:rPr>
              <a:t>l aire inspirado sigue un trayecto contorneado a través de los repliegues que forman los cornetes.</a:t>
            </a:r>
            <a:endParaRPr sz="1600">
              <a:latin typeface="Montserrat"/>
              <a:ea typeface="Montserrat"/>
              <a:cs typeface="Montserrat"/>
              <a:sym typeface="Montserrat"/>
            </a:endParaRPr>
          </a:p>
          <a:p>
            <a:pPr marL="1143000" lvl="2" indent="-228600" algn="just" rtl="0">
              <a:lnSpc>
                <a:spcPct val="100000"/>
              </a:lnSpc>
              <a:spcBef>
                <a:spcPts val="500"/>
              </a:spcBef>
              <a:spcAft>
                <a:spcPts val="0"/>
              </a:spcAft>
              <a:buClr>
                <a:srgbClr val="152B48"/>
              </a:buClr>
              <a:buSzPts val="1600"/>
              <a:buFont typeface="Noto Sans Symbols"/>
              <a:buChar char="▪"/>
            </a:pPr>
            <a:r>
              <a:rPr lang="es-CO" sz="1600">
                <a:latin typeface="Montserrat"/>
                <a:ea typeface="Montserrat"/>
                <a:cs typeface="Montserrat"/>
                <a:sym typeface="Montserrat"/>
              </a:rPr>
              <a:t>Calentamiento y humificación.</a:t>
            </a:r>
            <a:endParaRPr/>
          </a:p>
          <a:p>
            <a:pPr marL="1143000" lvl="2" indent="-228600" algn="just" rtl="0">
              <a:lnSpc>
                <a:spcPct val="100000"/>
              </a:lnSpc>
              <a:spcBef>
                <a:spcPts val="500"/>
              </a:spcBef>
              <a:spcAft>
                <a:spcPts val="0"/>
              </a:spcAft>
              <a:buClr>
                <a:srgbClr val="152B48"/>
              </a:buClr>
              <a:buSzPts val="1600"/>
              <a:buFont typeface="Noto Sans Symbols"/>
              <a:buChar char="▪"/>
            </a:pPr>
            <a:r>
              <a:rPr lang="es-CO" sz="1600">
                <a:latin typeface="Montserrat"/>
                <a:ea typeface="Montserrat"/>
                <a:cs typeface="Montserrat"/>
                <a:sym typeface="Montserrat"/>
              </a:rPr>
              <a:t>Senos paranasales: su función es proporcionar moco  y actuar como cámara de resonancia en los sonidos.</a:t>
            </a:r>
            <a:endParaRPr sz="1600"/>
          </a:p>
        </p:txBody>
      </p:sp>
      <p:pic>
        <p:nvPicPr>
          <p:cNvPr id="91" name="Google Shape;91;p127" descr="Fosas Nasales Anatomía y Funciones ? | Educándose En Líne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6815" y="1113277"/>
            <a:ext cx="3350808" cy="267231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81"/>
          <p:cNvSpPr txBox="1">
            <a:spLocks noGrp="1"/>
          </p:cNvSpPr>
          <p:nvPr>
            <p:ph type="title"/>
          </p:nvPr>
        </p:nvSpPr>
        <p:spPr>
          <a:xfrm>
            <a:off x="711591"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Fisiología del neumotórax</a:t>
            </a:r>
            <a:endParaRPr/>
          </a:p>
        </p:txBody>
      </p:sp>
      <p:sp>
        <p:nvSpPr>
          <p:cNvPr id="488" name="Google Shape;488;p181"/>
          <p:cNvSpPr txBox="1">
            <a:spLocks noGrp="1"/>
          </p:cNvSpPr>
          <p:nvPr>
            <p:ph type="body" idx="1"/>
          </p:nvPr>
        </p:nvSpPr>
        <p:spPr>
          <a:xfrm>
            <a:off x="1062744" y="1364473"/>
            <a:ext cx="1051559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Comunicación entre el espacio pleural, cuya presión suele ser negativa, y las vías aéreas o el aire exterior</a:t>
            </a:r>
            <a:r>
              <a:rPr lang="es-CO">
                <a:latin typeface="Montserrat"/>
                <a:ea typeface="Montserrat"/>
                <a:cs typeface="Montserrat"/>
                <a:sym typeface="Montserrat"/>
              </a:rPr>
              <a:t> 🡪 </a:t>
            </a:r>
            <a:r>
              <a:rPr lang="es-CO" b="0" i="0">
                <a:latin typeface="Montserrat"/>
                <a:ea typeface="Montserrat"/>
                <a:cs typeface="Montserrat"/>
                <a:sym typeface="Montserrat"/>
              </a:rPr>
              <a:t>el aire entra en la cavidad pleural.</a:t>
            </a:r>
            <a:endParaRPr/>
          </a:p>
          <a:p>
            <a:pPr marL="228600" lvl="0" indent="-101600" algn="l"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l"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E</a:t>
            </a:r>
            <a:r>
              <a:rPr lang="es-CO" b="0" i="0">
                <a:latin typeface="Montserrat"/>
                <a:ea typeface="Montserrat"/>
                <a:cs typeface="Montserrat"/>
                <a:sym typeface="Montserrat"/>
              </a:rPr>
              <a:t>l aire sigue entrando en la cavidad pleural, hasta que la presión pleural se iguala con la atmosférica, o bien se cierra la comunicación.</a:t>
            </a:r>
            <a:endParaRPr/>
          </a:p>
        </p:txBody>
      </p:sp>
      <p:pic>
        <p:nvPicPr>
          <p:cNvPr id="489" name="Google Shape;489;p181" descr="Imagen en blanco y negro&#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27882" y="3541302"/>
            <a:ext cx="3574247" cy="311407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82"/>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sz="5400"/>
              <a:t>Circulación pulmonar</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3"/>
          <p:cNvSpPr txBox="1">
            <a:spLocks noGrp="1"/>
          </p:cNvSpPr>
          <p:nvPr>
            <p:ph type="title"/>
          </p:nvPr>
        </p:nvSpPr>
        <p:spPr>
          <a:xfrm>
            <a:off x="570914"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Generalidades</a:t>
            </a:r>
            <a:endParaRPr/>
          </a:p>
        </p:txBody>
      </p:sp>
      <p:sp>
        <p:nvSpPr>
          <p:cNvPr id="500" name="Google Shape;500;p183"/>
          <p:cNvSpPr txBox="1">
            <a:spLocks noGrp="1"/>
          </p:cNvSpPr>
          <p:nvPr>
            <p:ph type="body" idx="1"/>
          </p:nvPr>
        </p:nvSpPr>
        <p:spPr>
          <a:xfrm>
            <a:off x="5126450" y="1351806"/>
            <a:ext cx="6761922"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Clr>
                <a:srgbClr val="152B48"/>
              </a:buClr>
              <a:buSzPts val="1800"/>
              <a:buChar char="•"/>
            </a:pPr>
            <a:r>
              <a:rPr lang="es-CO" sz="1800" b="0" i="0">
                <a:latin typeface="Montserrat"/>
                <a:ea typeface="Montserrat"/>
                <a:cs typeface="Montserrat"/>
                <a:sym typeface="Montserrat"/>
              </a:rPr>
              <a:t>A fin de realizar el intercambio gaseoso de 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y CO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entre el aire y la sangre, los vasos pulmonares se ramifican en una amplia red de capilares, que ponen la sangre en contacto con el aire a través de la interfase alveolo-capilar.</a:t>
            </a:r>
            <a:endParaRPr/>
          </a:p>
          <a:p>
            <a:pPr marL="228600" lvl="0" indent="-114300" algn="just" rtl="0">
              <a:lnSpc>
                <a:spcPct val="11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0" i="0">
                <a:latin typeface="Montserrat"/>
                <a:ea typeface="Montserrat"/>
                <a:cs typeface="Montserrat"/>
                <a:sym typeface="Montserrat"/>
              </a:rPr>
              <a:t>Superficie total en el adulto normal es cercana a 140 m</a:t>
            </a:r>
            <a:r>
              <a:rPr lang="es-CO" sz="1800" b="0" i="0" baseline="30000">
                <a:latin typeface="Montserrat"/>
                <a:ea typeface="Montserrat"/>
                <a:cs typeface="Montserrat"/>
                <a:sym typeface="Montserrat"/>
              </a:rPr>
              <a:t>2.</a:t>
            </a:r>
            <a:endParaRPr/>
          </a:p>
          <a:p>
            <a:pPr marL="228600" lvl="0" indent="-114300" algn="just" rtl="0">
              <a:lnSpc>
                <a:spcPct val="110000"/>
              </a:lnSpc>
              <a:spcBef>
                <a:spcPts val="1000"/>
              </a:spcBef>
              <a:spcAft>
                <a:spcPts val="0"/>
              </a:spcAft>
              <a:buClr>
                <a:srgbClr val="152B48"/>
              </a:buClr>
              <a:buSzPts val="1800"/>
              <a:buNone/>
            </a:pPr>
            <a:endParaRPr sz="1800" baseline="300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0" i="0">
                <a:latin typeface="Montserrat"/>
                <a:ea typeface="Montserrat"/>
                <a:cs typeface="Montserrat"/>
                <a:sym typeface="Montserrat"/>
              </a:rPr>
              <a:t>Todo el gasto cardíaco circula cada minuto a través de los pulmones, con una presión en la arteria pulmonar de sólo un sexto de la que tiene la aorta.</a:t>
            </a:r>
            <a:endParaRPr/>
          </a:p>
          <a:p>
            <a:pPr marL="228600" lvl="0" indent="-114300" algn="just" rtl="0">
              <a:lnSpc>
                <a:spcPct val="110000"/>
              </a:lnSpc>
              <a:spcBef>
                <a:spcPts val="1000"/>
              </a:spcBef>
              <a:spcAft>
                <a:spcPts val="0"/>
              </a:spcAft>
              <a:buClr>
                <a:srgbClr val="152B48"/>
              </a:buClr>
              <a:buSzPts val="1800"/>
              <a:buNone/>
            </a:pPr>
            <a:endParaRPr sz="18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0" i="0">
                <a:latin typeface="Montserrat"/>
                <a:ea typeface="Montserrat"/>
                <a:cs typeface="Montserrat"/>
                <a:sym typeface="Montserrat"/>
              </a:rPr>
              <a:t> Es un sistema de flujo alto y presión baja.</a:t>
            </a:r>
            <a:endParaRPr sz="1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84"/>
          <p:cNvSpPr txBox="1">
            <a:spLocks noGrp="1"/>
          </p:cNvSpPr>
          <p:nvPr>
            <p:ph type="title"/>
          </p:nvPr>
        </p:nvSpPr>
        <p:spPr>
          <a:xfrm>
            <a:off x="613117"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Funciones secundarias</a:t>
            </a:r>
            <a:endParaRPr/>
          </a:p>
        </p:txBody>
      </p:sp>
      <p:sp>
        <p:nvSpPr>
          <p:cNvPr id="506" name="Google Shape;506;p184"/>
          <p:cNvSpPr txBox="1">
            <a:spLocks noGrp="1"/>
          </p:cNvSpPr>
          <p:nvPr>
            <p:ph type="body" idx="1"/>
          </p:nvPr>
        </p:nvSpPr>
        <p:spPr>
          <a:xfrm>
            <a:off x="5027976" y="1811558"/>
            <a:ext cx="6761922"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1800"/>
              <a:buChar char="•"/>
            </a:pPr>
            <a:r>
              <a:rPr lang="es-CO" sz="1800" b="0" i="0">
                <a:latin typeface="Montserrat"/>
                <a:ea typeface="Montserrat"/>
                <a:cs typeface="Montserrat"/>
                <a:sym typeface="Montserrat"/>
              </a:rPr>
              <a:t>Reservorio sanguíneo.</a:t>
            </a: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Actúa como filtro de partículas en la sangre venosa:</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Los pequeños trombos sanguíneos o émbolos de grasa o aire son eliminados de la circulación antes que puedan llegar al cerebro o a otros órganos vitales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Células endoteliale</a:t>
            </a:r>
            <a:r>
              <a:rPr lang="es-CO" sz="1800">
                <a:latin typeface="Montserrat"/>
                <a:ea typeface="Montserrat"/>
                <a:cs typeface="Montserrat"/>
                <a:sym typeface="Montserrat"/>
              </a:rPr>
              <a:t>s:</a:t>
            </a:r>
            <a:endParaRPr/>
          </a:p>
          <a:p>
            <a:pPr marL="1143000" lvl="2" indent="-228600" algn="just" rtl="0">
              <a:lnSpc>
                <a:spcPct val="100000"/>
              </a:lnSpc>
              <a:spcBef>
                <a:spcPts val="500"/>
              </a:spcBef>
              <a:spcAft>
                <a:spcPts val="0"/>
              </a:spcAft>
              <a:buClr>
                <a:srgbClr val="152B48"/>
              </a:buClr>
              <a:buSzPts val="1800"/>
              <a:buFont typeface="Courier New"/>
              <a:buChar char="o"/>
            </a:pPr>
            <a:r>
              <a:rPr lang="es-CO" sz="1800">
                <a:latin typeface="Montserrat"/>
                <a:ea typeface="Montserrat"/>
                <a:cs typeface="Montserrat"/>
                <a:sym typeface="Montserrat"/>
              </a:rPr>
              <a:t>Liberan  sustancias fibrinolíticas.</a:t>
            </a:r>
            <a:endParaRPr/>
          </a:p>
          <a:p>
            <a:pPr marL="228600" lvl="0" indent="-228600" algn="just" rtl="0">
              <a:lnSpc>
                <a:spcPct val="100000"/>
              </a:lnSpc>
              <a:spcBef>
                <a:spcPts val="1000"/>
              </a:spcBef>
              <a:spcAft>
                <a:spcPts val="0"/>
              </a:spcAft>
              <a:buClr>
                <a:srgbClr val="152B48"/>
              </a:buClr>
              <a:buSzPts val="1800"/>
              <a:buChar char="•"/>
            </a:pPr>
            <a:r>
              <a:rPr lang="es-CO" sz="1800">
                <a:latin typeface="Montserrat"/>
                <a:ea typeface="Montserrat"/>
                <a:cs typeface="Montserrat"/>
                <a:sym typeface="Montserrat"/>
              </a:rPr>
              <a:t>A</a:t>
            </a:r>
            <a:r>
              <a:rPr lang="es-CO" sz="1800" b="0" i="0">
                <a:latin typeface="Montserrat"/>
                <a:ea typeface="Montserrat"/>
                <a:cs typeface="Montserrat"/>
                <a:sym typeface="Montserrat"/>
              </a:rPr>
              <a:t>ctividades metabólicas.</a:t>
            </a:r>
            <a:endParaRPr sz="180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1800"/>
              <a:buChar char="•"/>
            </a:pPr>
            <a:r>
              <a:rPr lang="es-CO" sz="1800" b="0" i="0">
                <a:latin typeface="Montserrat"/>
                <a:ea typeface="Montserrat"/>
                <a:cs typeface="Montserrat"/>
                <a:sym typeface="Montserrat"/>
              </a:rPr>
              <a:t>Participa en los mecanismos de defensa celular y humoral pulmonar.</a:t>
            </a:r>
            <a:endParaRPr/>
          </a:p>
          <a:p>
            <a:pPr marL="685800" lvl="1" indent="-228600" algn="just" rtl="0">
              <a:lnSpc>
                <a:spcPct val="100000"/>
              </a:lnSpc>
              <a:spcBef>
                <a:spcPts val="500"/>
              </a:spcBef>
              <a:spcAft>
                <a:spcPts val="0"/>
              </a:spcAft>
              <a:buClr>
                <a:srgbClr val="152B48"/>
              </a:buClr>
              <a:buSzPts val="1800"/>
              <a:buChar char="•"/>
            </a:pPr>
            <a:r>
              <a:rPr lang="es-CO" sz="1800">
                <a:latin typeface="Montserrat"/>
                <a:ea typeface="Montserrat"/>
                <a:cs typeface="Montserrat"/>
                <a:sym typeface="Montserrat"/>
              </a:rPr>
              <a:t>Macrófagos pulmonares y  liberación de IgA.</a:t>
            </a: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85"/>
          <p:cNvSpPr txBox="1">
            <a:spLocks noGrp="1"/>
          </p:cNvSpPr>
          <p:nvPr>
            <p:ph type="title"/>
          </p:nvPr>
        </p:nvSpPr>
        <p:spPr>
          <a:xfrm>
            <a:off x="542779"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Fisiología</a:t>
            </a:r>
            <a:endParaRPr/>
          </a:p>
        </p:txBody>
      </p:sp>
      <p:sp>
        <p:nvSpPr>
          <p:cNvPr id="512" name="Google Shape;512;p185"/>
          <p:cNvSpPr txBox="1">
            <a:spLocks noGrp="1"/>
          </p:cNvSpPr>
          <p:nvPr>
            <p:ph type="body" idx="1"/>
          </p:nvPr>
        </p:nvSpPr>
        <p:spPr>
          <a:xfrm>
            <a:off x="5140518" y="1713084"/>
            <a:ext cx="6761922" cy="4687716"/>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El volumen total de sangre de toda la circulación pulmonar es aproximadamente de 500 ml.</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 10% del volumen total de sangre circulante (5000 ml).</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Gran elas</a:t>
            </a:r>
            <a:r>
              <a:rPr lang="es-CO">
                <a:latin typeface="Montserrat"/>
                <a:ea typeface="Montserrat"/>
                <a:cs typeface="Montserrat"/>
                <a:sym typeface="Montserrat"/>
              </a:rPr>
              <a:t>ticidad: </a:t>
            </a:r>
            <a:r>
              <a:rPr lang="es-CO" b="0" i="0">
                <a:latin typeface="Montserrat"/>
                <a:ea typeface="Montserrat"/>
                <a:cs typeface="Montserrat"/>
                <a:sym typeface="Montserrat"/>
              </a:rPr>
              <a:t>aumenta su volumen sanguíneo con elevaciones relativamente pequeñas de las presiones arterial o venosas pulmonares: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Durante el ejercicio.</a:t>
            </a:r>
            <a:endParaRPr sz="180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A</a:t>
            </a:r>
            <a:r>
              <a:rPr lang="es-CO" sz="1800" b="0" i="0">
                <a:latin typeface="Montserrat"/>
                <a:ea typeface="Montserrat"/>
                <a:cs typeface="Montserrat"/>
                <a:sym typeface="Montserrat"/>
              </a:rPr>
              <a:t>l pasar de la posición ortostática a decúbito supino.</a:t>
            </a:r>
            <a:endParaRPr sz="1800"/>
          </a:p>
        </p:txBody>
      </p:sp>
      <p:pic>
        <p:nvPicPr>
          <p:cNvPr id="513" name="Google Shape;513;p185" descr="Arteria Pulmonar Fotos e Imágenes de stock - Alam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4440" y="1075478"/>
            <a:ext cx="2715768" cy="264654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86"/>
          <p:cNvSpPr txBox="1">
            <a:spLocks noGrp="1"/>
          </p:cNvSpPr>
          <p:nvPr>
            <p:ph type="title"/>
          </p:nvPr>
        </p:nvSpPr>
        <p:spPr>
          <a:xfrm>
            <a:off x="47244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Metabolismo pulmonar</a:t>
            </a:r>
            <a:endParaRPr/>
          </a:p>
        </p:txBody>
      </p:sp>
      <p:sp>
        <p:nvSpPr>
          <p:cNvPr id="519" name="Google Shape;519;p186"/>
          <p:cNvSpPr txBox="1">
            <a:spLocks noGrp="1"/>
          </p:cNvSpPr>
          <p:nvPr>
            <p:ph type="body" idx="1"/>
          </p:nvPr>
        </p:nvSpPr>
        <p:spPr>
          <a:xfrm>
            <a:off x="5031854" y="1488000"/>
            <a:ext cx="6409057" cy="488466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110000"/>
              </a:lnSpc>
              <a:spcBef>
                <a:spcPts val="0"/>
              </a:spcBef>
              <a:spcAft>
                <a:spcPts val="0"/>
              </a:spcAft>
              <a:buClr>
                <a:srgbClr val="152B48"/>
              </a:buClr>
              <a:buSzPct val="100000"/>
              <a:buChar char="•"/>
            </a:pPr>
            <a:r>
              <a:rPr lang="es-CO">
                <a:latin typeface="Montserrat"/>
                <a:ea typeface="Montserrat"/>
                <a:cs typeface="Montserrat"/>
                <a:sym typeface="Montserrat"/>
              </a:rPr>
              <a:t>L</a:t>
            </a:r>
            <a:r>
              <a:rPr lang="es-CO" b="0" i="0">
                <a:latin typeface="Montserrat"/>
                <a:ea typeface="Montserrat"/>
                <a:cs typeface="Montserrat"/>
                <a:sym typeface="Montserrat"/>
              </a:rPr>
              <a:t>a angiotensina I, se activa y transforma en angiotensina II por la enzima de conversión de la angiotensina (ECA), localizada en la superficie de las células endoteliales de los capilares pulmonares.</a:t>
            </a:r>
            <a:endParaRPr/>
          </a:p>
          <a:p>
            <a:pPr marL="228600" lvl="0" indent="-111125"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b="0" i="0">
                <a:latin typeface="Montserrat"/>
                <a:ea typeface="Montserrat"/>
                <a:cs typeface="Montserrat"/>
                <a:sym typeface="Montserrat"/>
              </a:rPr>
              <a:t>La activación es extraordinariamente rápida, y 80% de la angiotensina I puede convertirse en angiotensina II (potente vasoconstrictor) durante un único paso, a través de los vasos pulmonares.</a:t>
            </a:r>
            <a:endParaRPr/>
          </a:p>
          <a:p>
            <a:pPr marL="228600" lvl="0" indent="-111125"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a:latin typeface="Montserrat"/>
                <a:ea typeface="Montserrat"/>
                <a:cs typeface="Montserrat"/>
                <a:sym typeface="Montserrat"/>
              </a:rPr>
              <a:t>L</a:t>
            </a:r>
            <a:r>
              <a:rPr lang="es-CO" b="0" i="0">
                <a:latin typeface="Montserrat"/>
                <a:ea typeface="Montserrat"/>
                <a:cs typeface="Montserrat"/>
                <a:sym typeface="Montserrat"/>
              </a:rPr>
              <a:t>a bradiquinina, la serotonina y las prostaglandinas E1, E2 y F2α, son inactivadas casi por completo por las células endoteliales pulmonares.</a:t>
            </a:r>
            <a:endParaRPr/>
          </a:p>
        </p:txBody>
      </p:sp>
      <p:pic>
        <p:nvPicPr>
          <p:cNvPr id="520" name="Google Shape;520;p186"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1089" y="1174924"/>
            <a:ext cx="3879151" cy="254842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87"/>
          <p:cNvSpPr txBox="1">
            <a:spLocks noGrp="1"/>
          </p:cNvSpPr>
          <p:nvPr>
            <p:ph type="title"/>
          </p:nvPr>
        </p:nvSpPr>
        <p:spPr>
          <a:xfrm>
            <a:off x="530352"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Presiones vasculares</a:t>
            </a:r>
            <a:endParaRPr/>
          </a:p>
        </p:txBody>
      </p:sp>
      <p:sp>
        <p:nvSpPr>
          <p:cNvPr id="526" name="Google Shape;526;p187"/>
          <p:cNvSpPr txBox="1">
            <a:spLocks noGrp="1"/>
          </p:cNvSpPr>
          <p:nvPr>
            <p:ph type="body" idx="1"/>
          </p:nvPr>
        </p:nvSpPr>
        <p:spPr>
          <a:xfrm>
            <a:off x="5622467" y="1611408"/>
            <a:ext cx="5790079" cy="4676849"/>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Las presiones en la circulación pulmonar son notablemente bajas.</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 presión arterial pulmonar es de casi una sexta parte de la existente en la circulación periférica.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 presión media de la arteria pulmonar  es  unos 15 mmHg (2 kPa).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Presión sistólica: 25 mmhg.</a:t>
            </a:r>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Presión diastólica: 8 mmhg.</a:t>
            </a:r>
            <a:endParaRPr/>
          </a:p>
        </p:txBody>
      </p:sp>
      <p:pic>
        <p:nvPicPr>
          <p:cNvPr id="527" name="Google Shape;527;p187" descr="Gráfico radial&#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9454" y="1085734"/>
            <a:ext cx="3890200" cy="270134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8"/>
          <p:cNvSpPr txBox="1">
            <a:spLocks noGrp="1"/>
          </p:cNvSpPr>
          <p:nvPr>
            <p:ph type="title"/>
          </p:nvPr>
        </p:nvSpPr>
        <p:spPr>
          <a:xfrm>
            <a:off x="500576"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Flujo sanguíneo</a:t>
            </a:r>
            <a:endParaRPr/>
          </a:p>
        </p:txBody>
      </p:sp>
      <p:sp>
        <p:nvSpPr>
          <p:cNvPr id="533" name="Google Shape;533;p188"/>
          <p:cNvSpPr txBox="1">
            <a:spLocks noGrp="1"/>
          </p:cNvSpPr>
          <p:nvPr>
            <p:ph type="body" idx="1"/>
          </p:nvPr>
        </p:nvSpPr>
        <p:spPr>
          <a:xfrm>
            <a:off x="5149711" y="1825624"/>
            <a:ext cx="6761922" cy="4476701"/>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152B48"/>
              </a:buClr>
              <a:buSzPts val="2000"/>
              <a:buNone/>
            </a:pPr>
            <a:r>
              <a:rPr lang="es-CO" b="0" i="0">
                <a:latin typeface="Montserrat"/>
                <a:ea typeface="Montserrat"/>
                <a:cs typeface="Montserrat"/>
                <a:sym typeface="Montserrat"/>
              </a:rPr>
              <a:t>En condiciones normales, el flujo sanguíneo a través de los pulmones es la totalidad del gasto cardiaco:</a:t>
            </a:r>
            <a:endParaRPr>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2000"/>
              <a:buChar char="•"/>
            </a:pPr>
            <a:r>
              <a:rPr lang="es-CO" b="0" i="0">
                <a:latin typeface="Montserrat"/>
                <a:ea typeface="Montserrat"/>
                <a:cs typeface="Montserrat"/>
                <a:sym typeface="Montserrat"/>
              </a:rPr>
              <a:t>Excepto la pequeña cantidad de sangre que drena de manera directa de las venas bronquiales a los pulmones.</a:t>
            </a:r>
            <a:endParaRPr/>
          </a:p>
          <a:p>
            <a:pPr marL="685800" lvl="1" indent="-228600" algn="just" rtl="0">
              <a:lnSpc>
                <a:spcPct val="100000"/>
              </a:lnSpc>
              <a:spcBef>
                <a:spcPts val="500"/>
              </a:spcBef>
              <a:spcAft>
                <a:spcPts val="0"/>
              </a:spcAft>
              <a:buClr>
                <a:srgbClr val="152B48"/>
              </a:buClr>
              <a:buSzPts val="2000"/>
              <a:buChar char="•"/>
            </a:pPr>
            <a:r>
              <a:rPr lang="es-CO">
                <a:latin typeface="Montserrat"/>
                <a:ea typeface="Montserrat"/>
                <a:cs typeface="Montserrat"/>
                <a:sym typeface="Montserrat"/>
              </a:rPr>
              <a:t>Ve</a:t>
            </a:r>
            <a:r>
              <a:rPr lang="es-CO" b="0" i="0">
                <a:latin typeface="Montserrat"/>
                <a:ea typeface="Montserrat"/>
                <a:cs typeface="Montserrat"/>
                <a:sym typeface="Montserrat"/>
              </a:rPr>
              <a:t>nas de Tebesio al ventrículo izquierdo</a:t>
            </a:r>
            <a:endParaRPr/>
          </a:p>
          <a:p>
            <a:pPr marL="685800" lvl="1" indent="-228600" algn="just" rtl="0">
              <a:lnSpc>
                <a:spcPct val="100000"/>
              </a:lnSpc>
              <a:spcBef>
                <a:spcPts val="500"/>
              </a:spcBef>
              <a:spcAft>
                <a:spcPts val="0"/>
              </a:spcAft>
              <a:buClr>
                <a:srgbClr val="152B48"/>
              </a:buClr>
              <a:buSzPts val="2000"/>
              <a:buChar char="•"/>
            </a:pPr>
            <a:r>
              <a:rPr lang="es-CO" b="0" i="0">
                <a:latin typeface="Montserrat"/>
                <a:ea typeface="Montserrat"/>
                <a:cs typeface="Montserrat"/>
                <a:sym typeface="Montserrat"/>
              </a:rPr>
              <a:t>Un adulto en condiciones normales de reposo y en decúbito supino tiene un gasto cardíaco que oscila entre 3 y 7 L/min.</a:t>
            </a:r>
            <a:endParaRPr/>
          </a:p>
          <a:p>
            <a:pPr marL="685800" lvl="1" indent="-228600" algn="just" rtl="0">
              <a:lnSpc>
                <a:spcPct val="100000"/>
              </a:lnSpc>
              <a:spcBef>
                <a:spcPts val="500"/>
              </a:spcBef>
              <a:spcAft>
                <a:spcPts val="0"/>
              </a:spcAft>
              <a:buClr>
                <a:srgbClr val="152B48"/>
              </a:buClr>
              <a:buSzPts val="2000"/>
              <a:buChar char="•"/>
            </a:pPr>
            <a:r>
              <a:rPr lang="es-CO">
                <a:latin typeface="Montserrat"/>
                <a:ea typeface="Montserrat"/>
                <a:cs typeface="Montserrat"/>
                <a:sym typeface="Montserrat"/>
              </a:rPr>
              <a:t>E</a:t>
            </a:r>
            <a:r>
              <a:rPr lang="es-CO" b="0" i="0">
                <a:latin typeface="Montserrat"/>
                <a:ea typeface="Montserrat"/>
                <a:cs typeface="Montserrat"/>
                <a:sym typeface="Montserrat"/>
              </a:rPr>
              <a:t>l cual puede alcanzar de 25 a 30 L/min durante un ejercicio máximo.</a:t>
            </a:r>
            <a:endParaRPr/>
          </a:p>
        </p:txBody>
      </p:sp>
      <p:pic>
        <p:nvPicPr>
          <p:cNvPr id="534" name="Google Shape;534;p188" descr="Circulación pulmonar o menor: qué es, partes y recorrido (anatomí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2528" y="1250882"/>
            <a:ext cx="4225231" cy="253619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9"/>
          <p:cNvSpPr txBox="1">
            <a:spLocks noGrp="1"/>
          </p:cNvSpPr>
          <p:nvPr>
            <p:ph type="title"/>
          </p:nvPr>
        </p:nvSpPr>
        <p:spPr>
          <a:xfrm>
            <a:off x="472440" y="7511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Resistencia pulmonar</a:t>
            </a:r>
            <a:endParaRPr/>
          </a:p>
        </p:txBody>
      </p:sp>
      <p:sp>
        <p:nvSpPr>
          <p:cNvPr id="540" name="Google Shape;540;p189"/>
          <p:cNvSpPr txBox="1">
            <a:spLocks noGrp="1"/>
          </p:cNvSpPr>
          <p:nvPr>
            <p:ph type="body" idx="1"/>
          </p:nvPr>
        </p:nvSpPr>
        <p:spPr>
          <a:xfrm>
            <a:off x="4909742" y="2247656"/>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Expresa la relación entre presión y flujo sanguíneo.</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R</a:t>
            </a:r>
            <a:r>
              <a:rPr lang="es-CO" b="0" i="0">
                <a:latin typeface="Montserrat"/>
                <a:ea typeface="Montserrat"/>
                <a:cs typeface="Montserrat"/>
                <a:sym typeface="Montserrat"/>
              </a:rPr>
              <a:t>eclutamiento capilar:</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Disminución de la resistencia vascular periférica.</a:t>
            </a:r>
            <a:endParaRPr sz="1800" b="0" i="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A</a:t>
            </a:r>
            <a:r>
              <a:rPr lang="es-CO" sz="1800" b="0" i="0">
                <a:latin typeface="Montserrat"/>
                <a:ea typeface="Montserrat"/>
                <a:cs typeface="Montserrat"/>
                <a:sym typeface="Montserrat"/>
              </a:rPr>
              <a:t>lgunos capilares están cerrados debido a la baja presión de perfusión.</a:t>
            </a:r>
            <a:endParaRPr sz="180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Cuando el flujo de sangre y la Pap aumentan, los vasos colapsados se abren y disminuye así la RVP.</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Evita el edema pulmonar y la sobrecarga.</a:t>
            </a:r>
            <a:endParaRPr sz="1800" b="0" i="0">
              <a:latin typeface="Montserrat"/>
              <a:ea typeface="Montserrat"/>
              <a:cs typeface="Montserrat"/>
              <a:sym typeface="Montserrat"/>
            </a:endParaRPr>
          </a:p>
        </p:txBody>
      </p:sp>
      <p:pic>
        <p:nvPicPr>
          <p:cNvPr id="541" name="Google Shape;541;p1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7949" y="1179755"/>
            <a:ext cx="3058287" cy="378233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pSp>
        <p:nvGrpSpPr>
          <p:cNvPr id="546" name="Google Shape;546;p190"/>
          <p:cNvGrpSpPr/>
          <p:nvPr/>
        </p:nvGrpSpPr>
        <p:grpSpPr>
          <a:xfrm>
            <a:off x="4616807" y="916151"/>
            <a:ext cx="7170876" cy="5220430"/>
            <a:chOff x="404315" y="1751"/>
            <a:chExt cx="7170876" cy="5220430"/>
          </a:xfrm>
        </p:grpSpPr>
        <p:sp>
          <p:nvSpPr>
            <p:cNvPr id="547" name="Google Shape;547;p190"/>
            <p:cNvSpPr/>
            <p:nvPr/>
          </p:nvSpPr>
          <p:spPr>
            <a:xfrm>
              <a:off x="2637757" y="1751"/>
              <a:ext cx="2703993" cy="1351996"/>
            </a:xfrm>
            <a:prstGeom prst="roundRect">
              <a:avLst>
                <a:gd name="adj" fmla="val 10000"/>
              </a:avLst>
            </a:prstGeom>
            <a:solidFill>
              <a:srgbClr val="152B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0"/>
            <p:cNvSpPr txBox="1"/>
            <p:nvPr/>
          </p:nvSpPr>
          <p:spPr>
            <a:xfrm>
              <a:off x="2677356" y="41350"/>
              <a:ext cx="2624795" cy="127279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s-CO" sz="1300" b="0" i="0" u="none" strike="noStrike" cap="none">
                  <a:solidFill>
                    <a:schemeClr val="lt1"/>
                  </a:solidFill>
                  <a:latin typeface="Montserrat"/>
                  <a:ea typeface="Montserrat"/>
                  <a:cs typeface="Montserrat"/>
                  <a:sym typeface="Montserrat"/>
                </a:rPr>
                <a:t>En la zona 1, no hay flujo porque la presión de la arteria pulmonar es menor que la presión alveolar. Esto no se ve en condiciones normales.</a:t>
              </a:r>
              <a:endParaRPr sz="1300" b="0" i="0" u="none" strike="noStrike" cap="none">
                <a:solidFill>
                  <a:schemeClr val="lt1"/>
                </a:solidFill>
                <a:latin typeface="Montserrat"/>
                <a:ea typeface="Montserrat"/>
                <a:cs typeface="Montserrat"/>
                <a:sym typeface="Montserrat"/>
              </a:endParaRPr>
            </a:p>
          </p:txBody>
        </p:sp>
        <p:sp>
          <p:nvSpPr>
            <p:cNvPr id="549" name="Google Shape;549;p190"/>
            <p:cNvSpPr/>
            <p:nvPr/>
          </p:nvSpPr>
          <p:spPr>
            <a:xfrm rot="3600000">
              <a:off x="4401318" y="2375367"/>
              <a:ext cx="1410311" cy="473198"/>
            </a:xfrm>
            <a:prstGeom prst="lef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0"/>
            <p:cNvSpPr txBox="1"/>
            <p:nvPr/>
          </p:nvSpPr>
          <p:spPr>
            <a:xfrm rot="3600000">
              <a:off x="4543277" y="2470007"/>
              <a:ext cx="1126393" cy="28391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Montserrat"/>
                <a:ea typeface="Montserrat"/>
                <a:cs typeface="Montserrat"/>
                <a:sym typeface="Montserrat"/>
              </a:endParaRPr>
            </a:p>
          </p:txBody>
        </p:sp>
        <p:sp>
          <p:nvSpPr>
            <p:cNvPr id="551" name="Google Shape;551;p190"/>
            <p:cNvSpPr/>
            <p:nvPr/>
          </p:nvSpPr>
          <p:spPr>
            <a:xfrm>
              <a:off x="4871198" y="3870185"/>
              <a:ext cx="2703993" cy="1351996"/>
            </a:xfrm>
            <a:prstGeom prst="roundRect">
              <a:avLst>
                <a:gd name="adj" fmla="val 10000"/>
              </a:avLst>
            </a:prstGeom>
            <a:solidFill>
              <a:srgbClr val="152B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0"/>
            <p:cNvSpPr txBox="1"/>
            <p:nvPr/>
          </p:nvSpPr>
          <p:spPr>
            <a:xfrm>
              <a:off x="4910797" y="3909784"/>
              <a:ext cx="2624795" cy="127279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s-CO" sz="1300" b="0" i="0" u="none" strike="noStrike" cap="none">
                  <a:solidFill>
                    <a:schemeClr val="lt1"/>
                  </a:solidFill>
                  <a:latin typeface="Montserrat"/>
                  <a:ea typeface="Montserrat"/>
                  <a:cs typeface="Montserrat"/>
                  <a:sym typeface="Montserrat"/>
                </a:rPr>
                <a:t>En la zona 3, el flujo está determinado por la diferencia entre arterial y presiones venosas.</a:t>
              </a:r>
              <a:endParaRPr sz="1300" b="0" i="0" u="none" strike="noStrike" cap="none">
                <a:solidFill>
                  <a:schemeClr val="lt1"/>
                </a:solidFill>
                <a:latin typeface="Montserrat"/>
                <a:ea typeface="Montserrat"/>
                <a:cs typeface="Montserrat"/>
                <a:sym typeface="Montserrat"/>
              </a:endParaRPr>
            </a:p>
          </p:txBody>
        </p:sp>
        <p:sp>
          <p:nvSpPr>
            <p:cNvPr id="553" name="Google Shape;553;p190"/>
            <p:cNvSpPr/>
            <p:nvPr/>
          </p:nvSpPr>
          <p:spPr>
            <a:xfrm rot="10800000">
              <a:off x="3284598" y="4309584"/>
              <a:ext cx="1410311" cy="473198"/>
            </a:xfrm>
            <a:prstGeom prst="lef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0"/>
            <p:cNvSpPr txBox="1"/>
            <p:nvPr/>
          </p:nvSpPr>
          <p:spPr>
            <a:xfrm>
              <a:off x="3426557" y="4404224"/>
              <a:ext cx="1126393" cy="28391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Montserrat"/>
                <a:ea typeface="Montserrat"/>
                <a:cs typeface="Montserrat"/>
                <a:sym typeface="Montserrat"/>
              </a:endParaRPr>
            </a:p>
          </p:txBody>
        </p:sp>
        <p:sp>
          <p:nvSpPr>
            <p:cNvPr id="555" name="Google Shape;555;p190"/>
            <p:cNvSpPr/>
            <p:nvPr/>
          </p:nvSpPr>
          <p:spPr>
            <a:xfrm>
              <a:off x="404315" y="3870185"/>
              <a:ext cx="2703993" cy="1351996"/>
            </a:xfrm>
            <a:prstGeom prst="roundRect">
              <a:avLst>
                <a:gd name="adj" fmla="val 10000"/>
              </a:avLst>
            </a:prstGeom>
            <a:solidFill>
              <a:srgbClr val="152B4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0"/>
            <p:cNvSpPr txBox="1"/>
            <p:nvPr/>
          </p:nvSpPr>
          <p:spPr>
            <a:xfrm>
              <a:off x="443914" y="3909784"/>
              <a:ext cx="2624795" cy="127279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s-CO" sz="1300" b="0" i="0" u="none" strike="noStrike" cap="none">
                  <a:solidFill>
                    <a:schemeClr val="lt1"/>
                  </a:solidFill>
                  <a:latin typeface="Montserrat"/>
                  <a:ea typeface="Montserrat"/>
                  <a:cs typeface="Montserrat"/>
                  <a:sym typeface="Montserrat"/>
                </a:rPr>
                <a:t>•En la zona 2, el flujo está determinado por la diferencia entre arterial y presiones alveolares.</a:t>
              </a:r>
              <a:endParaRPr sz="1300" b="0" i="0" u="none" strike="noStrike" cap="none">
                <a:solidFill>
                  <a:schemeClr val="lt1"/>
                </a:solidFill>
                <a:latin typeface="Montserrat"/>
                <a:ea typeface="Montserrat"/>
                <a:cs typeface="Montserrat"/>
                <a:sym typeface="Montserrat"/>
              </a:endParaRPr>
            </a:p>
          </p:txBody>
        </p:sp>
        <p:sp>
          <p:nvSpPr>
            <p:cNvPr id="557" name="Google Shape;557;p190"/>
            <p:cNvSpPr/>
            <p:nvPr/>
          </p:nvSpPr>
          <p:spPr>
            <a:xfrm rot="-3600000">
              <a:off x="2167877" y="2375367"/>
              <a:ext cx="1410311" cy="473198"/>
            </a:xfrm>
            <a:prstGeom prst="lef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0"/>
            <p:cNvSpPr txBox="1"/>
            <p:nvPr/>
          </p:nvSpPr>
          <p:spPr>
            <a:xfrm rot="-3600000">
              <a:off x="2309836" y="2470007"/>
              <a:ext cx="1126393" cy="28391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Montserrat"/>
                <a:ea typeface="Montserrat"/>
                <a:cs typeface="Montserrat"/>
                <a:sym typeface="Montserra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Faringe</a:t>
            </a:r>
            <a:br>
              <a:rPr lang="es-CO"/>
            </a:br>
            <a:endParaRPr/>
          </a:p>
        </p:txBody>
      </p:sp>
      <p:sp>
        <p:nvSpPr>
          <p:cNvPr id="97" name="Google Shape;97;p128"/>
          <p:cNvSpPr txBox="1">
            <a:spLocks noGrp="1"/>
          </p:cNvSpPr>
          <p:nvPr>
            <p:ph type="body" idx="1"/>
          </p:nvPr>
        </p:nvSpPr>
        <p:spPr>
          <a:xfrm>
            <a:off x="4882780" y="1298348"/>
            <a:ext cx="6761922" cy="5601855"/>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152B48"/>
              </a:buClr>
              <a:buSzPts val="2000"/>
              <a:buChar char="•"/>
            </a:pPr>
            <a:r>
              <a:rPr lang="es-CO"/>
              <a:t>Dividida en:</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Nasofaringe:</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t>Ubicación posterior.</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t>Conectada al oído medio por medio de las trompas de Eustaquio.</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t>Orofaringe:</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b="0" i="0">
                <a:latin typeface="Montserrat"/>
                <a:ea typeface="Montserrat"/>
                <a:cs typeface="Montserrat"/>
                <a:sym typeface="Montserrat"/>
              </a:rPr>
              <a:t>Se dispone entre el paladar blando y la base de la lengua.</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b="0" i="0">
                <a:latin typeface="Montserrat"/>
                <a:ea typeface="Montserrat"/>
                <a:cs typeface="Montserrat"/>
                <a:sym typeface="Montserrat"/>
              </a:rPr>
              <a:t>La comunicación entre ambas cavidades puede cerrarse mediante el desplazamiento en dirección anteroposterior del paladar blando.</a:t>
            </a:r>
            <a:endParaRPr sz="160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Hipofaringe:</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latin typeface="Montserrat"/>
                <a:ea typeface="Montserrat"/>
                <a:cs typeface="Montserrat"/>
                <a:sym typeface="Montserrat"/>
              </a:rPr>
              <a:t>E</a:t>
            </a:r>
            <a:r>
              <a:rPr lang="es-CO" sz="1600" b="0" i="0">
                <a:latin typeface="Montserrat"/>
                <a:ea typeface="Montserrat"/>
                <a:cs typeface="Montserrat"/>
                <a:sym typeface="Montserrat"/>
              </a:rPr>
              <a:t>s el espacio entre la base de la lengua y la entrada del esófago.</a:t>
            </a:r>
            <a:endParaRPr sz="1600">
              <a:latin typeface="Montserrat"/>
              <a:ea typeface="Montserrat"/>
              <a:cs typeface="Montserrat"/>
              <a:sym typeface="Montserrat"/>
            </a:endParaRPr>
          </a:p>
        </p:txBody>
      </p:sp>
      <p:pic>
        <p:nvPicPr>
          <p:cNvPr id="98" name="Google Shape;98;p128" descr="Partes de la garganta (faringe) - Mayo Clinic"/>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1326" y="1198231"/>
            <a:ext cx="3339084" cy="258884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191"/>
          <p:cNvPicPr preferRelativeResize="0"/>
          <p:nvPr/>
        </p:nvPicPr>
        <p:blipFill rotWithShape="1">
          <a:blip r:embed="rId3">
            <a:alphaModFix/>
          </a:blip>
          <a:srcRect/>
          <a:stretch/>
        </p:blipFill>
        <p:spPr>
          <a:xfrm>
            <a:off x="4207002" y="2113598"/>
            <a:ext cx="4533900" cy="3476625"/>
          </a:xfrm>
          <a:prstGeom prst="rect">
            <a:avLst/>
          </a:prstGeom>
          <a:noFill/>
          <a:ln>
            <a:noFill/>
          </a:ln>
        </p:spPr>
      </p:pic>
      <p:sp>
        <p:nvSpPr>
          <p:cNvPr id="564" name="Google Shape;564;p191"/>
          <p:cNvSpPr txBox="1">
            <a:spLocks noGrp="1"/>
          </p:cNvSpPr>
          <p:nvPr>
            <p:ph type="title"/>
          </p:nvPr>
        </p:nvSpPr>
        <p:spPr>
          <a:xfrm>
            <a:off x="500575" y="818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Modelo flujo sanguíneo</a:t>
            </a:r>
            <a:endParaRPr/>
          </a:p>
        </p:txBody>
      </p:sp>
      <p:sp>
        <p:nvSpPr>
          <p:cNvPr id="565" name="Google Shape;565;p191"/>
          <p:cNvSpPr/>
          <p:nvPr/>
        </p:nvSpPr>
        <p:spPr>
          <a:xfrm>
            <a:off x="1246721" y="1375424"/>
            <a:ext cx="2992755" cy="704088"/>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Presión alveolar mayor que presión arteria pulmonar,  mayor presión venosa.</a:t>
            </a:r>
            <a:endParaRPr/>
          </a:p>
        </p:txBody>
      </p:sp>
      <p:sp>
        <p:nvSpPr>
          <p:cNvPr id="566" name="Google Shape;566;p191"/>
          <p:cNvSpPr/>
          <p:nvPr/>
        </p:nvSpPr>
        <p:spPr>
          <a:xfrm>
            <a:off x="8641080" y="1963549"/>
            <a:ext cx="3191256" cy="632525"/>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Muy pequeña y inexistente</a:t>
            </a:r>
            <a:endParaRPr/>
          </a:p>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Aumenta ventilación mecánica.</a:t>
            </a:r>
            <a:endParaRPr/>
          </a:p>
        </p:txBody>
      </p:sp>
      <p:sp>
        <p:nvSpPr>
          <p:cNvPr id="567" name="Google Shape;567;p191"/>
          <p:cNvSpPr/>
          <p:nvPr/>
        </p:nvSpPr>
        <p:spPr>
          <a:xfrm>
            <a:off x="1421410" y="2399950"/>
            <a:ext cx="2643378" cy="896112"/>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Presión arteria pulmonar, mayor presión alveolar, mayor presión venosa,</a:t>
            </a:r>
            <a:endParaRPr/>
          </a:p>
        </p:txBody>
      </p:sp>
      <p:sp>
        <p:nvSpPr>
          <p:cNvPr id="568" name="Google Shape;568;p191"/>
          <p:cNvSpPr/>
          <p:nvPr/>
        </p:nvSpPr>
        <p:spPr>
          <a:xfrm>
            <a:off x="5549500" y="5810633"/>
            <a:ext cx="2643378" cy="896112"/>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Presión arterial mayor presión venosa mayor que presión alveolar.</a:t>
            </a:r>
            <a:endParaRPr/>
          </a:p>
        </p:txBody>
      </p:sp>
      <p:sp>
        <p:nvSpPr>
          <p:cNvPr id="569" name="Google Shape;569;p191"/>
          <p:cNvSpPr/>
          <p:nvPr/>
        </p:nvSpPr>
        <p:spPr>
          <a:xfrm>
            <a:off x="8740902" y="2947276"/>
            <a:ext cx="3091434" cy="1176668"/>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El flujo de sangre está determinado por la diferencia entre las Pap y P</a:t>
            </a:r>
            <a:r>
              <a:rPr lang="es-CO" sz="1400" b="0" i="0" u="none" strike="noStrike" cap="none" baseline="-25000">
                <a:solidFill>
                  <a:schemeClr val="lt1"/>
                </a:solidFill>
                <a:latin typeface="Montserrat"/>
                <a:ea typeface="Montserrat"/>
                <a:cs typeface="Montserrat"/>
                <a:sym typeface="Montserrat"/>
              </a:rPr>
              <a:t>A</a:t>
            </a:r>
            <a:r>
              <a:rPr lang="es-CO" sz="1400" b="0" i="0" u="none" strike="noStrike" cap="none">
                <a:solidFill>
                  <a:schemeClr val="lt1"/>
                </a:solidFill>
                <a:latin typeface="Montserrat"/>
                <a:ea typeface="Montserrat"/>
                <a:cs typeface="Montserrat"/>
                <a:sym typeface="Montserrat"/>
              </a:rPr>
              <a:t>, y no por la diferencia entre las presiones arterial y venosa.</a:t>
            </a:r>
            <a:endParaRPr sz="1400" b="0" i="0" u="none" strike="noStrike" cap="none">
              <a:solidFill>
                <a:schemeClr val="lt1"/>
              </a:solidFill>
              <a:latin typeface="Montserrat"/>
              <a:ea typeface="Montserrat"/>
              <a:cs typeface="Montserrat"/>
              <a:sym typeface="Montserrat"/>
            </a:endParaRPr>
          </a:p>
        </p:txBody>
      </p:sp>
      <p:sp>
        <p:nvSpPr>
          <p:cNvPr id="570" name="Google Shape;570;p191"/>
          <p:cNvSpPr/>
          <p:nvPr/>
        </p:nvSpPr>
        <p:spPr>
          <a:xfrm>
            <a:off x="8823960" y="4343400"/>
            <a:ext cx="3218688" cy="1030458"/>
          </a:xfrm>
          <a:prstGeom prst="rect">
            <a:avLst/>
          </a:prstGeom>
          <a:solidFill>
            <a:srgbClr val="152B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El aumento de flujo de sangre en esta zona se debe, en esencia, a la distensión de los capilares y la disminución de la RVP.</a:t>
            </a: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192"/>
          <p:cNvSpPr txBox="1">
            <a:spLocks noGrp="1"/>
          </p:cNvSpPr>
          <p:nvPr>
            <p:ph type="title"/>
          </p:nvPr>
        </p:nvSpPr>
        <p:spPr>
          <a:xfrm>
            <a:off x="514643" y="14566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Óxido nítrico</a:t>
            </a:r>
            <a:endParaRPr/>
          </a:p>
        </p:txBody>
      </p:sp>
      <p:sp>
        <p:nvSpPr>
          <p:cNvPr id="576" name="Google Shape;576;p192"/>
          <p:cNvSpPr txBox="1">
            <a:spLocks noGrp="1"/>
          </p:cNvSpPr>
          <p:nvPr>
            <p:ph type="body" idx="1"/>
          </p:nvPr>
        </p:nvSpPr>
        <p:spPr>
          <a:xfrm>
            <a:off x="978877" y="1250379"/>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E</a:t>
            </a:r>
            <a:r>
              <a:rPr lang="es-CO" b="0" i="0">
                <a:latin typeface="Montserrat"/>
                <a:ea typeface="Montserrat"/>
                <a:cs typeface="Montserrat"/>
                <a:sym typeface="Montserrat"/>
              </a:rPr>
              <a:t>ndotelio lo tiene como principal vasodilatador pulmonar.</a:t>
            </a:r>
            <a:endParaRPr>
              <a:latin typeface="Montserrat"/>
              <a:ea typeface="Montserrat"/>
              <a:cs typeface="Montserrat"/>
              <a:sym typeface="Montserrat"/>
            </a:endParaRPr>
          </a:p>
          <a:p>
            <a:pPr marL="228600" lvl="0" indent="-228600" algn="l"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El N.O. se forma a partir de la </a:t>
            </a:r>
            <a:r>
              <a:rPr lang="es-CO" b="0" i="0" baseline="-25000">
                <a:latin typeface="Montserrat"/>
                <a:ea typeface="Montserrat"/>
                <a:cs typeface="Montserrat"/>
                <a:sym typeface="Montserrat"/>
              </a:rPr>
              <a:t>L</a:t>
            </a:r>
            <a:r>
              <a:rPr lang="es-CO" b="0" i="0">
                <a:latin typeface="Montserrat"/>
                <a:ea typeface="Montserrat"/>
                <a:cs typeface="Montserrat"/>
                <a:sym typeface="Montserrat"/>
              </a:rPr>
              <a:t>-arginina por acción de la enzima N.O. sintetasa.</a:t>
            </a:r>
            <a:endParaRPr>
              <a:latin typeface="Montserrat"/>
              <a:ea typeface="Montserrat"/>
              <a:cs typeface="Montserrat"/>
              <a:sym typeface="Montserrat"/>
            </a:endParaRPr>
          </a:p>
          <a:p>
            <a:pPr marL="228600" lvl="0" indent="-228600" algn="l"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El N.O. activa la guanilato ciclasa soluble, que provoca la relajación del músculo liso por medio de la síntesis del GMP cíclico.</a:t>
            </a:r>
            <a:endParaRPr>
              <a:latin typeface="Montserrat"/>
              <a:ea typeface="Montserrat"/>
              <a:cs typeface="Montserrat"/>
              <a:sym typeface="Montserrat"/>
            </a:endParaRPr>
          </a:p>
          <a:p>
            <a:pPr marL="228600" lvl="0" indent="-228600" algn="l"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El balance entre las acciones vasoconstrictoras y la vasodilatadora producida por el N.O. determinará el tono vascular pulmonar.</a:t>
            </a:r>
            <a:endParaRPr/>
          </a:p>
        </p:txBody>
      </p:sp>
      <p:pic>
        <p:nvPicPr>
          <p:cNvPr id="577" name="Google Shape;577;p1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92878" y="3431952"/>
            <a:ext cx="2148649" cy="326631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93"/>
          <p:cNvSpPr txBox="1">
            <a:spLocks noGrp="1"/>
          </p:cNvSpPr>
          <p:nvPr>
            <p:ph type="title"/>
          </p:nvPr>
        </p:nvSpPr>
        <p:spPr>
          <a:xfrm>
            <a:off x="641252" y="2812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Óxido nítrico</a:t>
            </a:r>
            <a:endParaRPr/>
          </a:p>
        </p:txBody>
      </p:sp>
      <p:pic>
        <p:nvPicPr>
          <p:cNvPr id="583" name="Google Shape;583;p193" descr="Interfaz de usuario gráfic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20607" y="1606808"/>
            <a:ext cx="8403481" cy="349559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94"/>
          <p:cNvSpPr txBox="1">
            <a:spLocks noGrp="1"/>
          </p:cNvSpPr>
          <p:nvPr>
            <p:ph type="title"/>
          </p:nvPr>
        </p:nvSpPr>
        <p:spPr>
          <a:xfrm>
            <a:off x="613116"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Circulación bronquial</a:t>
            </a:r>
            <a:endParaRPr/>
          </a:p>
        </p:txBody>
      </p:sp>
      <p:sp>
        <p:nvSpPr>
          <p:cNvPr id="589" name="Google Shape;589;p194"/>
          <p:cNvSpPr txBox="1">
            <a:spLocks noGrp="1"/>
          </p:cNvSpPr>
          <p:nvPr>
            <p:ph type="body" idx="1"/>
          </p:nvPr>
        </p:nvSpPr>
        <p:spPr>
          <a:xfrm>
            <a:off x="4897501" y="1403593"/>
            <a:ext cx="6761922" cy="5272289"/>
          </a:xfrm>
          <a:prstGeom prst="rect">
            <a:avLst/>
          </a:prstGeom>
          <a:noFill/>
          <a:ln>
            <a:noFill/>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Clr>
                <a:srgbClr val="152B48"/>
              </a:buClr>
              <a:buSzPts val="2000"/>
              <a:buChar char="•"/>
            </a:pPr>
            <a:r>
              <a:rPr lang="es-CO" b="0" i="0">
                <a:latin typeface="Montserrat"/>
                <a:ea typeface="Montserrat"/>
                <a:cs typeface="Montserrat"/>
                <a:sym typeface="Montserrat"/>
              </a:rPr>
              <a:t>Las vías de conducción aérea tienen su propia circulación.</a:t>
            </a:r>
            <a:endParaRPr/>
          </a:p>
          <a:p>
            <a:pPr marL="228600" lvl="0" indent="-101600" algn="just" rtl="0">
              <a:lnSpc>
                <a:spcPct val="11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a:latin typeface="Montserrat"/>
                <a:ea typeface="Montserrat"/>
                <a:cs typeface="Montserrat"/>
                <a:sym typeface="Montserrat"/>
              </a:rPr>
              <a:t>Distinta a la circulación pulmonar.</a:t>
            </a:r>
            <a:endParaRPr/>
          </a:p>
          <a:p>
            <a:pPr marL="228600" lvl="0" indent="-101600" algn="just" rtl="0">
              <a:lnSpc>
                <a:spcPct val="11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b="0" i="0">
                <a:latin typeface="Montserrat"/>
                <a:ea typeface="Montserrat"/>
                <a:cs typeface="Montserrat"/>
                <a:sym typeface="Montserrat"/>
              </a:rPr>
              <a:t>La circulación bronquial distribuye la sangre a la zona de conducción y a las estructuras adyacentes que dan soporte a los pulmones.</a:t>
            </a:r>
            <a:endParaRPr/>
          </a:p>
          <a:p>
            <a:pPr marL="228600" lvl="0" indent="-101600" algn="just" rtl="0">
              <a:lnSpc>
                <a:spcPct val="11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b="0" i="0">
                <a:latin typeface="Montserrat"/>
                <a:ea typeface="Montserrat"/>
                <a:cs typeface="Montserrat"/>
                <a:sym typeface="Montserrat"/>
              </a:rPr>
              <a:t>La circulación bronquial tiene una función secundaria consistente en calentar y humidificar el aire que entra, para reducir la pérdida por evaporación desde la superficie alveolar.</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95"/>
          <p:cNvSpPr txBox="1">
            <a:spLocks noGrp="1"/>
          </p:cNvSpPr>
          <p:nvPr>
            <p:ph type="ctrTitle"/>
          </p:nvPr>
        </p:nvSpPr>
        <p:spPr>
          <a:xfrm>
            <a:off x="1524000" y="1041400"/>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SzPts val="6000"/>
              <a:buNone/>
            </a:pPr>
            <a:r>
              <a:rPr lang="es-CO"/>
              <a:t>INTERCAMBIO DE GASES</a:t>
            </a:r>
            <a:endParaRPr/>
          </a:p>
        </p:txBody>
      </p:sp>
      <p:sp>
        <p:nvSpPr>
          <p:cNvPr id="595" name="Google Shape;595;p195"/>
          <p:cNvSpPr txBox="1">
            <a:spLocks noGrp="1"/>
          </p:cNvSpPr>
          <p:nvPr>
            <p:ph type="subTitle" idx="1"/>
          </p:nvPr>
        </p:nvSpPr>
        <p:spPr>
          <a:xfrm>
            <a:off x="4826390" y="3787078"/>
            <a:ext cx="6629400" cy="1655762"/>
          </a:xfrm>
          <a:prstGeom prst="rect">
            <a:avLst/>
          </a:prstGeom>
          <a:noFill/>
          <a:ln>
            <a:noFill/>
          </a:ln>
        </p:spPr>
        <p:txBody>
          <a:bodyPr spcFirstLastPara="1" wrap="square" lIns="91425" tIns="45700" rIns="91425" bIns="45700" anchor="t" anchorCtr="0">
            <a:normAutofit/>
          </a:bodyPr>
          <a:lstStyle/>
          <a:p>
            <a:pPr marL="457200" lvl="0" indent="-355600" algn="ctr" rtl="0">
              <a:lnSpc>
                <a:spcPct val="90000"/>
              </a:lnSpc>
              <a:spcBef>
                <a:spcPts val="1000"/>
              </a:spcBef>
              <a:spcAft>
                <a:spcPts val="0"/>
              </a:spcAft>
              <a:buClr>
                <a:srgbClr val="152B48"/>
              </a:buClr>
              <a:buSzPts val="2400"/>
              <a:buNone/>
            </a:pPr>
            <a:r>
              <a:rPr lang="es-CO"/>
              <a:t>Por: Alejandro Cardona Palacio</a:t>
            </a:r>
            <a:endParaRPr/>
          </a:p>
          <a:p>
            <a:pPr marL="457200" lvl="0" indent="-355600" algn="ctr" rtl="0">
              <a:lnSpc>
                <a:spcPct val="90000"/>
              </a:lnSpc>
              <a:spcBef>
                <a:spcPts val="1000"/>
              </a:spcBef>
              <a:spcAft>
                <a:spcPts val="0"/>
              </a:spcAft>
              <a:buClr>
                <a:srgbClr val="152B48"/>
              </a:buClr>
              <a:buSzPts val="2400"/>
              <a:buNone/>
            </a:pPr>
            <a:r>
              <a:rPr lang="es-CO"/>
              <a:t>Residente de patología UdeA</a:t>
            </a:r>
            <a:endParaRPr/>
          </a:p>
          <a:p>
            <a:pPr marL="457200" lvl="0" indent="-355600" algn="ctr" rtl="0">
              <a:lnSpc>
                <a:spcPct val="90000"/>
              </a:lnSpc>
              <a:spcBef>
                <a:spcPts val="1000"/>
              </a:spcBef>
              <a:spcAft>
                <a:spcPts val="0"/>
              </a:spcAft>
              <a:buClr>
                <a:srgbClr val="152B48"/>
              </a:buClr>
              <a:buSzPts val="2400"/>
              <a:buNone/>
            </a:pPr>
            <a:r>
              <a:rPr lang="es-CO"/>
              <a:t>Médico general UPB</a:t>
            </a:r>
            <a:endParaRPr/>
          </a:p>
          <a:p>
            <a:pPr marL="457200" lvl="0" indent="-355600" algn="ctr" rtl="0">
              <a:lnSpc>
                <a:spcPct val="90000"/>
              </a:lnSpc>
              <a:spcBef>
                <a:spcPts val="1000"/>
              </a:spcBef>
              <a:spcAft>
                <a:spcPts val="0"/>
              </a:spcAft>
              <a:buClr>
                <a:srgbClr val="152B48"/>
              </a:buClr>
              <a:buSzPts val="2400"/>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96"/>
          <p:cNvSpPr txBox="1">
            <a:spLocks noGrp="1"/>
          </p:cNvSpPr>
          <p:nvPr>
            <p:ph type="title"/>
          </p:nvPr>
        </p:nvSpPr>
        <p:spPr>
          <a:xfrm>
            <a:off x="528711" y="302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Presión atmosférica</a:t>
            </a:r>
            <a:endParaRPr/>
          </a:p>
        </p:txBody>
      </p:sp>
      <p:sp>
        <p:nvSpPr>
          <p:cNvPr id="601" name="Google Shape;601;p196"/>
          <p:cNvSpPr txBox="1">
            <a:spLocks noGrp="1"/>
          </p:cNvSpPr>
          <p:nvPr>
            <p:ph type="body" idx="1"/>
          </p:nvPr>
        </p:nvSpPr>
        <p:spPr>
          <a:xfrm>
            <a:off x="5182721" y="1611409"/>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atmósfera es un océano de gas que ejerce presión sobre todos los objetos que están dentro de ella.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 presión atmosférica al nivel del mar puede empujar una columna de mercurio hasta una altura de 760 mm.</a:t>
            </a:r>
            <a:endParaRPr b="0" i="0">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1">
                <a:latin typeface="Montserrat"/>
                <a:ea typeface="Montserrat"/>
                <a:cs typeface="Montserrat"/>
                <a:sym typeface="Montserrat"/>
              </a:rPr>
              <a:t>L</a:t>
            </a:r>
            <a:r>
              <a:rPr lang="es-CO" b="1" i="0">
                <a:latin typeface="Montserrat"/>
                <a:ea typeface="Montserrat"/>
                <a:cs typeface="Montserrat"/>
                <a:sym typeface="Montserrat"/>
              </a:rPr>
              <a:t>ey de Dalton: </a:t>
            </a:r>
            <a:r>
              <a:rPr lang="es-CO" b="0" i="0">
                <a:latin typeface="Montserrat"/>
                <a:ea typeface="Montserrat"/>
                <a:cs typeface="Montserrat"/>
                <a:sym typeface="Montserrat"/>
              </a:rPr>
              <a:t> la presión total de una mezcla de gas (como el aire) es igual a la suma de las presiones que cada gas en la mezcla ejercería de manera independiente.</a:t>
            </a:r>
            <a:endParaRPr>
              <a:latin typeface="Montserrat"/>
              <a:ea typeface="Montserrat"/>
              <a:cs typeface="Montserrat"/>
              <a:sym typeface="Montserrat"/>
            </a:endParaRPr>
          </a:p>
        </p:txBody>
      </p:sp>
      <p:pic>
        <p:nvPicPr>
          <p:cNvPr id="602" name="Google Shape;602;p196"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7689" y="1121689"/>
            <a:ext cx="3183537" cy="262318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197"/>
          <p:cNvSpPr txBox="1">
            <a:spLocks noGrp="1"/>
          </p:cNvSpPr>
          <p:nvPr>
            <p:ph type="title"/>
          </p:nvPr>
        </p:nvSpPr>
        <p:spPr>
          <a:xfrm>
            <a:off x="606552" y="123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Efecto de la altura</a:t>
            </a:r>
            <a:endParaRPr/>
          </a:p>
        </p:txBody>
      </p:sp>
      <p:pic>
        <p:nvPicPr>
          <p:cNvPr id="608" name="Google Shape;608;p197" descr="Captura de pantalla de computador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827" y="1103970"/>
            <a:ext cx="11231173" cy="2683108"/>
          </a:xfrm>
          <a:prstGeom prst="rect">
            <a:avLst/>
          </a:prstGeom>
          <a:noFill/>
          <a:ln>
            <a:noFill/>
          </a:ln>
        </p:spPr>
      </p:pic>
      <p:sp>
        <p:nvSpPr>
          <p:cNvPr id="609" name="Google Shape;609;p197"/>
          <p:cNvSpPr/>
          <p:nvPr/>
        </p:nvSpPr>
        <p:spPr>
          <a:xfrm>
            <a:off x="6737017" y="1103969"/>
            <a:ext cx="1633259" cy="2427021"/>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98"/>
          <p:cNvSpPr txBox="1">
            <a:spLocks noGrp="1"/>
          </p:cNvSpPr>
          <p:nvPr>
            <p:ph type="title"/>
          </p:nvPr>
        </p:nvSpPr>
        <p:spPr>
          <a:xfrm>
            <a:off x="584981" y="1146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Concentración del aire</a:t>
            </a:r>
            <a:endParaRPr/>
          </a:p>
        </p:txBody>
      </p:sp>
      <p:pic>
        <p:nvPicPr>
          <p:cNvPr id="615" name="Google Shape;615;p198" descr="Diagrama&#10;&#10;Descripción generada automáticamente"/>
          <p:cNvPicPr preferRelativeResize="0"/>
          <p:nvPr/>
        </p:nvPicPr>
        <p:blipFill rotWithShape="1">
          <a:blip r:embed="rId3">
            <a:alphaModFix/>
          </a:blip>
          <a:srcRect/>
          <a:stretch/>
        </p:blipFill>
        <p:spPr>
          <a:xfrm>
            <a:off x="5229225" y="1690688"/>
            <a:ext cx="6124575" cy="44862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99"/>
          <p:cNvSpPr txBox="1">
            <a:spLocks noGrp="1"/>
          </p:cNvSpPr>
          <p:nvPr>
            <p:ph type="title"/>
          </p:nvPr>
        </p:nvSpPr>
        <p:spPr>
          <a:xfrm>
            <a:off x="613117"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Generalidades</a:t>
            </a:r>
            <a:endParaRPr/>
          </a:p>
        </p:txBody>
      </p:sp>
      <p:sp>
        <p:nvSpPr>
          <p:cNvPr id="621" name="Google Shape;621;p199"/>
          <p:cNvSpPr txBox="1">
            <a:spLocks noGrp="1"/>
          </p:cNvSpPr>
          <p:nvPr>
            <p:ph type="body" idx="1"/>
          </p:nvPr>
        </p:nvSpPr>
        <p:spPr>
          <a:xfrm>
            <a:off x="878008" y="1056382"/>
            <a:ext cx="11051396"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A</a:t>
            </a:r>
            <a:r>
              <a:rPr lang="es-CO" b="0" i="0">
                <a:latin typeface="Montserrat"/>
                <a:ea typeface="Montserrat"/>
                <a:cs typeface="Montserrat"/>
                <a:sym typeface="Montserrat"/>
              </a:rPr>
              <a:t>decuado intercambio gaseoso entre el organismo y la atmósfera que lo rodea.</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Los tejidos corporales necesitan un aporte de </a:t>
            </a:r>
            <a:r>
              <a:rPr lang="es-CO">
                <a:latin typeface="Montserrat"/>
                <a:ea typeface="Montserrat"/>
                <a:cs typeface="Montserrat"/>
                <a:sym typeface="Montserrat"/>
              </a:rPr>
              <a:t>oxígeno</a:t>
            </a:r>
            <a:r>
              <a:rPr lang="es-CO" b="0" i="0">
                <a:latin typeface="Montserrat"/>
                <a:ea typeface="Montserrat"/>
                <a:cs typeface="Montserrat"/>
                <a:sym typeface="Montserrat"/>
              </a:rPr>
              <a:t> (O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suficiente para cumplir sus funciones vitales, y una eliminación eficaz del dióxido de carbono (CO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fruto de su metabolismo.</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Estos dos gases, junto con el nitrógeno (N</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constituyen los gases fisiológicos o respiratorios que el pulmón moviliza continuamente.</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En el aire ambiental el </a:t>
            </a:r>
            <a:r>
              <a:rPr lang="es-CO">
                <a:latin typeface="Montserrat"/>
                <a:ea typeface="Montserrat"/>
                <a:cs typeface="Montserrat"/>
                <a:sym typeface="Montserrat"/>
              </a:rPr>
              <a:t>oxígeno</a:t>
            </a:r>
            <a:r>
              <a:rPr lang="es-CO" b="0" i="0">
                <a:latin typeface="Montserrat"/>
                <a:ea typeface="Montserrat"/>
                <a:cs typeface="Montserrat"/>
                <a:sym typeface="Montserrat"/>
              </a:rPr>
              <a:t> y el nitrógeno son los dos gases dominantes.</a:t>
            </a:r>
            <a:endParaRPr/>
          </a:p>
        </p:txBody>
      </p:sp>
      <p:pic>
        <p:nvPicPr>
          <p:cNvPr id="622" name="Google Shape;622;p199"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85845" y="3787078"/>
            <a:ext cx="2018814" cy="293717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200" descr="Dibujo animado de un animal con la boca abiert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6748" y="1745360"/>
            <a:ext cx="4858045" cy="1325562"/>
          </a:xfrm>
          <a:prstGeom prst="rect">
            <a:avLst/>
          </a:prstGeom>
          <a:noFill/>
          <a:ln>
            <a:noFill/>
          </a:ln>
        </p:spPr>
      </p:pic>
      <p:sp>
        <p:nvSpPr>
          <p:cNvPr id="628" name="Google Shape;628;p200"/>
          <p:cNvSpPr txBox="1">
            <a:spLocks noGrp="1"/>
          </p:cNvSpPr>
          <p:nvPr>
            <p:ph type="title"/>
          </p:nvPr>
        </p:nvSpPr>
        <p:spPr>
          <a:xfrm>
            <a:off x="758952" y="344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Presión de oxígeno</a:t>
            </a:r>
            <a:endParaRPr/>
          </a:p>
        </p:txBody>
      </p:sp>
      <p:sp>
        <p:nvSpPr>
          <p:cNvPr id="629" name="Google Shape;629;p200"/>
          <p:cNvSpPr txBox="1">
            <a:spLocks noGrp="1"/>
          </p:cNvSpPr>
          <p:nvPr>
            <p:ph type="body" idx="1"/>
          </p:nvPr>
        </p:nvSpPr>
        <p:spPr>
          <a:xfrm>
            <a:off x="5574793" y="1459865"/>
            <a:ext cx="6043298"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152B48"/>
              </a:buClr>
              <a:buSzPts val="2000"/>
              <a:buNone/>
            </a:pPr>
            <a:r>
              <a:rPr lang="es-CO" b="0" i="0">
                <a:latin typeface="Montserrat"/>
                <a:ea typeface="Montserrat"/>
                <a:cs typeface="Montserrat"/>
                <a:sym typeface="Montserrat"/>
              </a:rPr>
              <a:t>Corresponde a la presión parcial ejercida por el </a:t>
            </a:r>
            <a:r>
              <a:rPr lang="es-CO">
                <a:latin typeface="Montserrat"/>
                <a:ea typeface="Montserrat"/>
                <a:cs typeface="Montserrat"/>
                <a:sym typeface="Montserrat"/>
              </a:rPr>
              <a:t>oxígeno </a:t>
            </a:r>
            <a:r>
              <a:rPr lang="es-CO" b="0" i="0">
                <a:latin typeface="Montserrat"/>
                <a:ea typeface="Montserrat"/>
                <a:cs typeface="Montserrat"/>
                <a:sym typeface="Montserrat"/>
              </a:rPr>
              <a:t>que se halla disuelto en el plasma:</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No hay que confundirlo con la cantidad de </a:t>
            </a:r>
            <a:r>
              <a:rPr lang="es-CO" sz="1800">
                <a:latin typeface="Montserrat"/>
                <a:ea typeface="Montserrat"/>
                <a:cs typeface="Montserrat"/>
                <a:sym typeface="Montserrat"/>
              </a:rPr>
              <a:t>oxígeno </a:t>
            </a:r>
            <a:r>
              <a:rPr lang="es-CO" sz="1800" b="0" i="0">
                <a:latin typeface="Montserrat"/>
                <a:ea typeface="Montserrat"/>
                <a:cs typeface="Montserrat"/>
                <a:sym typeface="Montserrat"/>
              </a:rPr>
              <a:t> unida a la hemoglobina ni con la cantidad total de </a:t>
            </a:r>
            <a:r>
              <a:rPr lang="es-CO" sz="1800">
                <a:latin typeface="Montserrat"/>
                <a:ea typeface="Montserrat"/>
                <a:cs typeface="Montserrat"/>
                <a:sym typeface="Montserrat"/>
              </a:rPr>
              <a:t>oxígeno</a:t>
            </a:r>
            <a:r>
              <a:rPr lang="es-CO" sz="1800" b="0" i="0">
                <a:latin typeface="Montserrat"/>
                <a:ea typeface="Montserrat"/>
                <a:cs typeface="Montserrat"/>
                <a:sym typeface="Montserrat"/>
              </a:rPr>
              <a:t> existente en sangre (contenido de 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a:t>
            </a:r>
            <a:endParaRPr sz="180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E</a:t>
            </a:r>
            <a:r>
              <a:rPr lang="es-CO" sz="1800" b="0" i="0">
                <a:latin typeface="Montserrat"/>
                <a:ea typeface="Montserrat"/>
                <a:cs typeface="Montserrat"/>
                <a:sym typeface="Montserrat"/>
              </a:rPr>
              <a:t>s la suma del que está disuelto y unido a la hemoglobina.</a:t>
            </a:r>
            <a:endParaRPr sz="180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Los valores normales de PaO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 en condiciones de reposo y a nivel del mar, tienden a mantenerse constantes a lo largo de la vida del hombre, oscilando casi siempre entre 90 y 97 mmHg.</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29"/>
          <p:cNvSpPr txBox="1">
            <a:spLocks noGrp="1"/>
          </p:cNvSpPr>
          <p:nvPr>
            <p:ph type="title"/>
          </p:nvPr>
        </p:nvSpPr>
        <p:spPr>
          <a:xfrm>
            <a:off x="556846" y="471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Laringe</a:t>
            </a:r>
            <a:endParaRPr/>
          </a:p>
        </p:txBody>
      </p:sp>
      <p:sp>
        <p:nvSpPr>
          <p:cNvPr id="104" name="Google Shape;104;p129"/>
          <p:cNvSpPr txBox="1">
            <a:spLocks noGrp="1"/>
          </p:cNvSpPr>
          <p:nvPr>
            <p:ph type="body" idx="1"/>
          </p:nvPr>
        </p:nvSpPr>
        <p:spPr>
          <a:xfrm>
            <a:off x="4957636" y="1477108"/>
            <a:ext cx="6761922" cy="4953073"/>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Es el principal órgano de la fonación.</a:t>
            </a:r>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U</a:t>
            </a:r>
            <a:r>
              <a:rPr lang="es-CO" b="0" i="0">
                <a:latin typeface="Montserrat"/>
                <a:ea typeface="Montserrat"/>
                <a:cs typeface="Montserrat"/>
                <a:sym typeface="Montserrat"/>
              </a:rPr>
              <a:t>na función muy importante en la protección frente a la aspiración de sólidos y líquidos.</a:t>
            </a:r>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E</a:t>
            </a:r>
            <a:r>
              <a:rPr lang="es-CO" b="0" i="0">
                <a:latin typeface="Montserrat"/>
                <a:ea typeface="Montserrat"/>
                <a:cs typeface="Montserrat"/>
                <a:sym typeface="Montserrat"/>
              </a:rPr>
              <a:t>stá constituida por la unión de nueve cartílagos: </a:t>
            </a:r>
            <a:endParaRPr>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1">
                <a:latin typeface="Montserrat"/>
                <a:ea typeface="Montserrat"/>
                <a:cs typeface="Montserrat"/>
                <a:sym typeface="Montserrat"/>
              </a:rPr>
              <a:t>3 cartílagos únicos</a:t>
            </a:r>
            <a:r>
              <a:rPr lang="es-CO" sz="1800">
                <a:latin typeface="Montserrat"/>
                <a:ea typeface="Montserrat"/>
                <a:cs typeface="Montserrat"/>
                <a:sym typeface="Montserrat"/>
              </a:rPr>
              <a:t>: tiroides, cricoides y epiglotis.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1">
                <a:latin typeface="Montserrat"/>
                <a:ea typeface="Montserrat"/>
                <a:cs typeface="Montserrat"/>
                <a:sym typeface="Montserrat"/>
              </a:rPr>
              <a:t>3 cartílagos dobles</a:t>
            </a:r>
            <a:r>
              <a:rPr lang="es-CO" sz="1800">
                <a:latin typeface="Montserrat"/>
                <a:ea typeface="Montserrat"/>
                <a:cs typeface="Montserrat"/>
                <a:sym typeface="Montserrat"/>
              </a:rPr>
              <a:t>: aritenoides, corniculados y cuneiformes.</a:t>
            </a:r>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Epiglotis:  </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Estructura fibrocartilaginosa.</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0" i="0">
                <a:latin typeface="Montserrat"/>
                <a:ea typeface="Montserrat"/>
                <a:cs typeface="Montserrat"/>
                <a:sym typeface="Montserrat"/>
              </a:rPr>
              <a:t>Su base está unida a la superficie medial del cartílago tiroides, y sus bordes restantes se encuentran libres.</a:t>
            </a:r>
            <a:endParaRPr sz="1800"/>
          </a:p>
        </p:txBody>
      </p:sp>
      <p:pic>
        <p:nvPicPr>
          <p:cNvPr id="105" name="Google Shape;105;p129" descr="La Laringe: Conociendo nuestro cuerpo - ADEMTO"/>
          <p:cNvPicPr preferRelativeResize="0"/>
          <p:nvPr/>
        </p:nvPicPr>
        <p:blipFill rotWithShape="1">
          <a:blip r:embed="rId3">
            <a:alphaModFix/>
          </a:blip>
          <a:srcRect/>
          <a:stretch/>
        </p:blipFill>
        <p:spPr>
          <a:xfrm>
            <a:off x="838200" y="1265112"/>
            <a:ext cx="3571875" cy="22955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201"/>
          <p:cNvSpPr txBox="1">
            <a:spLocks noGrp="1"/>
          </p:cNvSpPr>
          <p:nvPr>
            <p:ph type="title"/>
          </p:nvPr>
        </p:nvSpPr>
        <p:spPr>
          <a:xfrm>
            <a:off x="641252" y="3690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Presión de CO2</a:t>
            </a:r>
            <a:endParaRPr/>
          </a:p>
        </p:txBody>
      </p:sp>
      <p:sp>
        <p:nvSpPr>
          <p:cNvPr id="635" name="Google Shape;635;p201"/>
          <p:cNvSpPr txBox="1">
            <a:spLocks noGrp="1"/>
          </p:cNvSpPr>
          <p:nvPr>
            <p:ph type="body" idx="1"/>
          </p:nvPr>
        </p:nvSpPr>
        <p:spPr>
          <a:xfrm>
            <a:off x="1063283" y="1431730"/>
            <a:ext cx="10515600"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152B48"/>
              </a:buClr>
              <a:buSzPts val="2000"/>
              <a:buNone/>
            </a:pPr>
            <a:r>
              <a:rPr lang="es-CO" b="0" i="0">
                <a:latin typeface="Montserrat"/>
                <a:ea typeface="Montserrat"/>
                <a:cs typeface="Montserrat"/>
                <a:sym typeface="Montserrat"/>
              </a:rPr>
              <a:t>La presión parcial de dióxido de carbono disuelto en sangre arterial (PaCO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oscila entre 35 y 40 mmHg.</a:t>
            </a:r>
            <a:endParaRPr>
              <a:latin typeface="Montserrat"/>
              <a:ea typeface="Montserrat"/>
              <a:cs typeface="Montserrat"/>
              <a:sym typeface="Montserrat"/>
            </a:endParaRPr>
          </a:p>
          <a:p>
            <a:pPr marL="228600" lvl="0" indent="-101600" algn="just" rtl="0">
              <a:lnSpc>
                <a:spcPct val="9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101600" algn="just" rtl="0">
              <a:lnSpc>
                <a:spcPct val="90000"/>
              </a:lnSpc>
              <a:spcBef>
                <a:spcPts val="1000"/>
              </a:spcBef>
              <a:spcAft>
                <a:spcPts val="0"/>
              </a:spcAft>
              <a:buClr>
                <a:srgbClr val="152B48"/>
              </a:buClr>
              <a:buSzPts val="2000"/>
              <a:buNone/>
            </a:pPr>
            <a:endParaRPr/>
          </a:p>
        </p:txBody>
      </p:sp>
      <p:pic>
        <p:nvPicPr>
          <p:cNvPr id="636" name="Google Shape;636;p201" descr="Escala de tiemp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15476" y="2618774"/>
            <a:ext cx="6155817" cy="3325461"/>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02"/>
          <p:cNvSpPr txBox="1">
            <a:spLocks noGrp="1"/>
          </p:cNvSpPr>
          <p:nvPr>
            <p:ph type="title"/>
          </p:nvPr>
        </p:nvSpPr>
        <p:spPr>
          <a:xfrm>
            <a:off x="528710"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Ventilación</a:t>
            </a:r>
            <a:endParaRPr/>
          </a:p>
        </p:txBody>
      </p:sp>
      <p:sp>
        <p:nvSpPr>
          <p:cNvPr id="642" name="Google Shape;642;p202"/>
          <p:cNvSpPr txBox="1">
            <a:spLocks noGrp="1"/>
          </p:cNvSpPr>
          <p:nvPr>
            <p:ph type="body" idx="1"/>
          </p:nvPr>
        </p:nvSpPr>
        <p:spPr>
          <a:xfrm>
            <a:off x="5027977" y="1752086"/>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E</a:t>
            </a:r>
            <a:r>
              <a:rPr lang="es-CO" b="0" i="0">
                <a:latin typeface="Montserrat"/>
                <a:ea typeface="Montserrat"/>
                <a:cs typeface="Montserrat"/>
                <a:sym typeface="Montserrat"/>
              </a:rPr>
              <a:t>s el volumen de gas espirado por minuto y corresponde al volumen corriente o </a:t>
            </a:r>
            <a:r>
              <a:rPr lang="es-CO" b="0" i="1">
                <a:latin typeface="Montserrat"/>
                <a:ea typeface="Montserrat"/>
                <a:cs typeface="Montserrat"/>
                <a:sym typeface="Montserrat"/>
              </a:rPr>
              <a:t>tidal</a:t>
            </a:r>
            <a:r>
              <a:rPr lang="es-CO" b="0" i="0">
                <a:latin typeface="Montserrat"/>
                <a:ea typeface="Montserrat"/>
                <a:cs typeface="Montserrat"/>
                <a:sym typeface="Montserrat"/>
              </a:rPr>
              <a:t> (V̇</a:t>
            </a:r>
            <a:r>
              <a:rPr lang="es-CO" b="0" i="0" baseline="-25000">
                <a:latin typeface="Montserrat"/>
                <a:ea typeface="Montserrat"/>
                <a:cs typeface="Montserrat"/>
                <a:sym typeface="Montserrat"/>
              </a:rPr>
              <a:t>T</a:t>
            </a:r>
            <a:r>
              <a:rPr lang="es-CO" b="0" i="0">
                <a:latin typeface="Montserrat"/>
                <a:ea typeface="Montserrat"/>
                <a:cs typeface="Montserrat"/>
                <a:sym typeface="Montserrat"/>
              </a:rPr>
              <a:t>) multiplicado por la frecuencia respiratoria (f).</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Durante cada movimiento respiratorio, inspiratorio y espiratorio, se desplaza un volumen similar, en torno a 500 mL</a:t>
            </a:r>
            <a:endParaRPr b="0" i="0">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 ventilación alveolar  es el volumen de gas inhalado que entra en los alvéolos en cada minuto, y es la parte que interviene de manera eficaz en el intercambio gaseoso.</a:t>
            </a:r>
            <a:endParaRPr/>
          </a:p>
        </p:txBody>
      </p:sp>
      <p:pic>
        <p:nvPicPr>
          <p:cNvPr id="643" name="Google Shape;643;p202"/>
          <p:cNvPicPr preferRelativeResize="0"/>
          <p:nvPr/>
        </p:nvPicPr>
        <p:blipFill rotWithShape="1">
          <a:blip r:embed="rId3">
            <a:alphaModFix/>
          </a:blip>
          <a:srcRect/>
          <a:stretch/>
        </p:blipFill>
        <p:spPr>
          <a:xfrm>
            <a:off x="1355542" y="1833879"/>
            <a:ext cx="3314112" cy="922679"/>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03"/>
          <p:cNvSpPr txBox="1">
            <a:spLocks noGrp="1"/>
          </p:cNvSpPr>
          <p:nvPr>
            <p:ph type="title"/>
          </p:nvPr>
        </p:nvSpPr>
        <p:spPr>
          <a:xfrm>
            <a:off x="521207" y="471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Relación ventilación perfusión</a:t>
            </a:r>
            <a:endParaRPr/>
          </a:p>
        </p:txBody>
      </p:sp>
      <p:sp>
        <p:nvSpPr>
          <p:cNvPr id="649" name="Google Shape;649;p203"/>
          <p:cNvSpPr txBox="1">
            <a:spLocks noGrp="1"/>
          </p:cNvSpPr>
          <p:nvPr>
            <p:ph type="body" idx="1"/>
          </p:nvPr>
        </p:nvSpPr>
        <p:spPr>
          <a:xfrm>
            <a:off x="5387926" y="1853761"/>
            <a:ext cx="6203853"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just" rtl="0">
              <a:lnSpc>
                <a:spcPct val="120000"/>
              </a:lnSpc>
              <a:spcBef>
                <a:spcPts val="0"/>
              </a:spcBef>
              <a:spcAft>
                <a:spcPts val="0"/>
              </a:spcAft>
              <a:buClr>
                <a:srgbClr val="152B48"/>
              </a:buClr>
              <a:buSzPct val="100000"/>
              <a:buChar char="•"/>
            </a:pPr>
            <a:r>
              <a:rPr lang="es-CO">
                <a:latin typeface="Montserrat"/>
                <a:ea typeface="Montserrat"/>
                <a:cs typeface="Montserrat"/>
                <a:sym typeface="Montserrat"/>
              </a:rPr>
              <a:t>E</a:t>
            </a:r>
            <a:r>
              <a:rPr lang="es-CO" b="0" i="0">
                <a:latin typeface="Montserrat"/>
                <a:ea typeface="Montserrat"/>
                <a:cs typeface="Montserrat"/>
                <a:sym typeface="Montserrat"/>
              </a:rPr>
              <a:t>l vértice está relativamente ventilado en exceso y la base ventilada de manera insuficiente en relación con sus flujos de sangre.</a:t>
            </a:r>
            <a:endParaRPr/>
          </a:p>
          <a:p>
            <a:pPr marL="228600" lvl="0" indent="-120650" algn="just" rtl="0">
              <a:lnSpc>
                <a:spcPct val="12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ct val="100000"/>
              <a:buChar char="•"/>
            </a:pPr>
            <a:r>
              <a:rPr lang="es-CO">
                <a:latin typeface="Montserrat"/>
                <a:ea typeface="Montserrat"/>
                <a:cs typeface="Montserrat"/>
                <a:sym typeface="Montserrat"/>
              </a:rPr>
              <a:t>L</a:t>
            </a:r>
            <a:r>
              <a:rPr lang="es-CO" b="0" i="0">
                <a:latin typeface="Montserrat"/>
                <a:ea typeface="Montserrat"/>
                <a:cs typeface="Montserrat"/>
                <a:sym typeface="Montserrat"/>
              </a:rPr>
              <a:t>os alvéolos en el vértice de los pulmones están ventilados en exceso (o perfundidos de manera insuficiente).</a:t>
            </a:r>
            <a:endParaRPr/>
          </a:p>
          <a:p>
            <a:pPr marL="228600" lvl="0" indent="-120650" algn="just" rtl="0">
              <a:lnSpc>
                <a:spcPct val="12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ct val="100000"/>
              <a:buChar char="•"/>
            </a:pPr>
            <a:r>
              <a:rPr lang="es-CO" b="0" i="0">
                <a:latin typeface="Montserrat"/>
                <a:ea typeface="Montserrat"/>
                <a:cs typeface="Montserrat"/>
                <a:sym typeface="Montserrat"/>
              </a:rPr>
              <a:t>Esta desproporción de las proporciones entre ventilación y perfusión es normal y es, en su mayor parte, la causa de la diferencia de 5 mmHg de la P</a:t>
            </a:r>
            <a:r>
              <a:rPr lang="es-CO" b="0" i="0" baseline="-25000">
                <a:latin typeface="Montserrat"/>
                <a:ea typeface="Montserrat"/>
                <a:cs typeface="Montserrat"/>
                <a:sym typeface="Montserrat"/>
              </a:rPr>
              <a:t>O2</a:t>
            </a:r>
            <a:r>
              <a:rPr lang="es-CO" b="0" i="0">
                <a:latin typeface="Montserrat"/>
                <a:ea typeface="Montserrat"/>
                <a:cs typeface="Montserrat"/>
                <a:sym typeface="Montserrat"/>
              </a:rPr>
              <a:t> entre el aire alveolar y la sangre arterial.</a:t>
            </a:r>
            <a:endParaRPr>
              <a:latin typeface="Montserrat"/>
              <a:ea typeface="Montserrat"/>
              <a:cs typeface="Montserrat"/>
              <a:sym typeface="Montserrat"/>
            </a:endParaRPr>
          </a:p>
        </p:txBody>
      </p:sp>
      <p:pic>
        <p:nvPicPr>
          <p:cNvPr id="650" name="Google Shape;650;p203"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44637" y="1122719"/>
            <a:ext cx="3171092" cy="264097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204"/>
          <p:cNvSpPr txBox="1">
            <a:spLocks noGrp="1"/>
          </p:cNvSpPr>
          <p:nvPr>
            <p:ph type="title"/>
          </p:nvPr>
        </p:nvSpPr>
        <p:spPr>
          <a:xfrm>
            <a:off x="854318" y="35092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Ápice</a:t>
            </a:r>
            <a:endParaRPr/>
          </a:p>
        </p:txBody>
      </p:sp>
      <p:pic>
        <p:nvPicPr>
          <p:cNvPr id="656" name="Google Shape;656;p204" descr="Diagrama&#10;&#10;Descripción generada automáticamente"/>
          <p:cNvPicPr preferRelativeResize="0"/>
          <p:nvPr/>
        </p:nvPicPr>
        <p:blipFill rotWithShape="1">
          <a:blip r:embed="rId3">
            <a:alphaModFix/>
          </a:blip>
          <a:srcRect/>
          <a:stretch/>
        </p:blipFill>
        <p:spPr>
          <a:xfrm>
            <a:off x="5842781" y="844898"/>
            <a:ext cx="5527137" cy="5355841"/>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05"/>
          <p:cNvSpPr txBox="1">
            <a:spLocks noGrp="1"/>
          </p:cNvSpPr>
          <p:nvPr>
            <p:ph type="title"/>
          </p:nvPr>
        </p:nvSpPr>
        <p:spPr>
          <a:xfrm>
            <a:off x="599049" y="471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Shunt</a:t>
            </a:r>
            <a:endParaRPr/>
          </a:p>
        </p:txBody>
      </p:sp>
      <p:sp>
        <p:nvSpPr>
          <p:cNvPr id="662" name="Google Shape;662;p205"/>
          <p:cNvSpPr txBox="1">
            <a:spLocks noGrp="1"/>
          </p:cNvSpPr>
          <p:nvPr>
            <p:ph type="body" idx="1"/>
          </p:nvPr>
        </p:nvSpPr>
        <p:spPr>
          <a:xfrm>
            <a:off x="5329665" y="1329078"/>
            <a:ext cx="6263286" cy="4873616"/>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rtl="0">
              <a:lnSpc>
                <a:spcPct val="110000"/>
              </a:lnSpc>
              <a:spcBef>
                <a:spcPts val="0"/>
              </a:spcBef>
              <a:spcAft>
                <a:spcPts val="0"/>
              </a:spcAft>
              <a:buClr>
                <a:srgbClr val="152B48"/>
              </a:buClr>
              <a:buSzPct val="100000"/>
              <a:buChar char="•"/>
            </a:pPr>
            <a:r>
              <a:rPr lang="es-CO" b="0" i="0">
                <a:latin typeface="Montserrat"/>
                <a:ea typeface="Montserrat"/>
                <a:cs typeface="Montserrat"/>
                <a:sym typeface="Montserrat"/>
              </a:rPr>
              <a:t>Si el pulmón fuera ideal, uniforme y homogéneo, las PO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alveolar y arterial (del capilar pulmonar) serían idénticas.</a:t>
            </a:r>
            <a:endParaRPr/>
          </a:p>
          <a:p>
            <a:pPr marL="228600" lvl="0" indent="-120650"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a:latin typeface="Montserrat"/>
                <a:ea typeface="Montserrat"/>
                <a:cs typeface="Montserrat"/>
                <a:sym typeface="Montserrat"/>
              </a:rPr>
              <a:t>E</a:t>
            </a:r>
            <a:r>
              <a:rPr lang="es-CO" b="0" i="0">
                <a:latin typeface="Montserrat"/>
                <a:ea typeface="Montserrat"/>
                <a:cs typeface="Montserrat"/>
                <a:sym typeface="Montserrat"/>
              </a:rPr>
              <a:t>n el pulmón real no es así y existe una diferencia alveolo-arterial.</a:t>
            </a:r>
            <a:endParaRPr/>
          </a:p>
          <a:p>
            <a:pPr marL="228600" lvl="0" indent="-120650"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a:latin typeface="Montserrat"/>
                <a:ea typeface="Montserrat"/>
                <a:cs typeface="Montserrat"/>
                <a:sym typeface="Montserrat"/>
              </a:rPr>
              <a:t>S</a:t>
            </a:r>
            <a:r>
              <a:rPr lang="es-CO" b="0" i="0">
                <a:latin typeface="Montserrat"/>
                <a:ea typeface="Montserrat"/>
                <a:cs typeface="Montserrat"/>
                <a:sym typeface="Montserrat"/>
              </a:rPr>
              <a:t>e debe a un cortocircuito que permite que un pequeño porcentaje de sangre venosa llegue al compartimiento arterial, sin que se haya oxigenado.</a:t>
            </a:r>
            <a:endParaRPr/>
          </a:p>
          <a:p>
            <a:pPr marL="228600" lvl="0" indent="-120650" algn="just" rtl="0">
              <a:lnSpc>
                <a:spcPct val="11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ct val="100000"/>
              <a:buChar char="•"/>
            </a:pPr>
            <a:r>
              <a:rPr lang="es-CO" b="0" i="0">
                <a:latin typeface="Montserrat"/>
                <a:ea typeface="Montserrat"/>
                <a:cs typeface="Montserrat"/>
                <a:sym typeface="Montserrat"/>
              </a:rPr>
              <a:t>Esta proporción de sangre venosa procede de las venas bronquiales que desembocan de forma directa a las venas pulmonares (</a:t>
            </a:r>
            <a:r>
              <a:rPr lang="es-CO"/>
              <a:t>transportan</a:t>
            </a:r>
            <a:r>
              <a:rPr lang="es-CO" b="0" i="0">
                <a:latin typeface="Montserrat"/>
                <a:ea typeface="Montserrat"/>
                <a:cs typeface="Montserrat"/>
                <a:sym typeface="Montserrat"/>
              </a:rPr>
              <a:t> sangre arterial), y de la sangre venosa coronaria (venas de Tebesio), que drena en el ventrículo izquierdo.</a:t>
            </a:r>
            <a:endParaRPr/>
          </a:p>
        </p:txBody>
      </p:sp>
      <p:pic>
        <p:nvPicPr>
          <p:cNvPr id="663" name="Google Shape;663;p205"/>
          <p:cNvPicPr preferRelativeResize="0"/>
          <p:nvPr/>
        </p:nvPicPr>
        <p:blipFill rotWithShape="1">
          <a:blip r:embed="rId3">
            <a:alphaModFix/>
          </a:blip>
          <a:srcRect/>
          <a:stretch/>
        </p:blipFill>
        <p:spPr>
          <a:xfrm>
            <a:off x="1336836" y="1005890"/>
            <a:ext cx="3150681" cy="2759996"/>
          </a:xfrm>
          <a:prstGeom prst="rect">
            <a:avLst/>
          </a:prstGeom>
          <a:noFill/>
          <a:ln>
            <a:noFill/>
          </a:ln>
        </p:spPr>
      </p:pic>
      <p:sp>
        <p:nvSpPr>
          <p:cNvPr id="664" name="Google Shape;664;p205"/>
          <p:cNvSpPr/>
          <p:nvPr/>
        </p:nvSpPr>
        <p:spPr>
          <a:xfrm>
            <a:off x="2329983" y="3069806"/>
            <a:ext cx="1719072" cy="987552"/>
          </a:xfrm>
          <a:prstGeom prst="ellipse">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06"/>
          <p:cNvSpPr txBox="1">
            <a:spLocks noGrp="1"/>
          </p:cNvSpPr>
          <p:nvPr>
            <p:ph type="title"/>
          </p:nvPr>
        </p:nvSpPr>
        <p:spPr>
          <a:xfrm>
            <a:off x="556846" y="695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Difusión</a:t>
            </a:r>
            <a:endParaRPr/>
          </a:p>
        </p:txBody>
      </p:sp>
      <p:sp>
        <p:nvSpPr>
          <p:cNvPr id="670" name="Google Shape;670;p206"/>
          <p:cNvSpPr txBox="1">
            <a:spLocks noGrp="1"/>
          </p:cNvSpPr>
          <p:nvPr>
            <p:ph type="body" idx="1"/>
          </p:nvPr>
        </p:nvSpPr>
        <p:spPr>
          <a:xfrm>
            <a:off x="5628577" y="1738662"/>
            <a:ext cx="5761944"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t>Proceso físico irreversible.</a:t>
            </a:r>
            <a:endParaRPr/>
          </a:p>
          <a:p>
            <a:pPr marL="228600" lvl="0" indent="-228600" algn="just" rtl="0">
              <a:lnSpc>
                <a:spcPct val="100000"/>
              </a:lnSpc>
              <a:spcBef>
                <a:spcPts val="1000"/>
              </a:spcBef>
              <a:spcAft>
                <a:spcPts val="0"/>
              </a:spcAft>
              <a:buClr>
                <a:srgbClr val="152B48"/>
              </a:buClr>
              <a:buSzPts val="2000"/>
              <a:buChar char="•"/>
            </a:pPr>
            <a:r>
              <a:rPr lang="es-CO"/>
              <a:t>Partículas se introducen a un medio que estaba ausente.</a:t>
            </a:r>
            <a:endParaRPr/>
          </a:p>
          <a:p>
            <a:pPr marL="228600" lvl="0" indent="-228600" algn="just" rtl="0">
              <a:lnSpc>
                <a:spcPct val="100000"/>
              </a:lnSpc>
              <a:spcBef>
                <a:spcPts val="1000"/>
              </a:spcBef>
              <a:spcAft>
                <a:spcPts val="0"/>
              </a:spcAft>
              <a:buClr>
                <a:srgbClr val="152B48"/>
              </a:buClr>
              <a:buSzPts val="2000"/>
              <a:buChar char="•"/>
            </a:pPr>
            <a:r>
              <a:rPr lang="es-CO"/>
              <a:t>Pasando de un medio de mayor concentración a uno con menor concentración.</a:t>
            </a:r>
            <a:endParaRPr/>
          </a:p>
          <a:p>
            <a:pPr marL="228600" lvl="0" indent="-228600" algn="just" rtl="0">
              <a:lnSpc>
                <a:spcPct val="100000"/>
              </a:lnSpc>
              <a:spcBef>
                <a:spcPts val="1000"/>
              </a:spcBef>
              <a:spcAft>
                <a:spcPts val="0"/>
              </a:spcAft>
              <a:buClr>
                <a:srgbClr val="152B48"/>
              </a:buClr>
              <a:buSzPts val="2000"/>
              <a:buChar char="•"/>
            </a:pPr>
            <a:r>
              <a:rPr lang="es-CO"/>
              <a:t>La membrana permeable puede permitir  el paso  de partículas a favor del gradiente de concentración. </a:t>
            </a:r>
            <a:endParaRPr/>
          </a:p>
          <a:p>
            <a:pPr marL="228600" lvl="0" indent="-228600" algn="just" rtl="0">
              <a:lnSpc>
                <a:spcPct val="100000"/>
              </a:lnSpc>
              <a:spcBef>
                <a:spcPts val="1000"/>
              </a:spcBef>
              <a:spcAft>
                <a:spcPts val="0"/>
              </a:spcAft>
              <a:buClr>
                <a:srgbClr val="152B48"/>
              </a:buClr>
              <a:buSzPts val="2000"/>
              <a:buChar char="•"/>
            </a:pPr>
            <a:r>
              <a:rPr lang="es-CO"/>
              <a:t>No requiere aporte energético.</a:t>
            </a:r>
            <a:endParaRPr/>
          </a:p>
        </p:txBody>
      </p:sp>
      <p:pic>
        <p:nvPicPr>
          <p:cNvPr id="671" name="Google Shape;671;p206"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8923" y="1267905"/>
            <a:ext cx="3445509" cy="2646426"/>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207"/>
          <p:cNvSpPr txBox="1">
            <a:spLocks noGrp="1"/>
          </p:cNvSpPr>
          <p:nvPr>
            <p:ph type="title"/>
          </p:nvPr>
        </p:nvSpPr>
        <p:spPr>
          <a:xfrm>
            <a:off x="669387" y="1182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Difusión</a:t>
            </a:r>
            <a:endParaRPr/>
          </a:p>
        </p:txBody>
      </p:sp>
      <p:sp>
        <p:nvSpPr>
          <p:cNvPr id="677" name="Google Shape;677;p207"/>
          <p:cNvSpPr txBox="1">
            <a:spLocks noGrp="1"/>
          </p:cNvSpPr>
          <p:nvPr>
            <p:ph type="body" idx="1"/>
          </p:nvPr>
        </p:nvSpPr>
        <p:spPr>
          <a:xfrm>
            <a:off x="5035677" y="1611409"/>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1" i="0">
                <a:latin typeface="Montserrat"/>
                <a:ea typeface="Montserrat"/>
                <a:cs typeface="Montserrat"/>
                <a:sym typeface="Montserrat"/>
              </a:rPr>
              <a:t>Ley de Fick:</a:t>
            </a:r>
            <a:r>
              <a:rPr lang="es-CO" b="0" i="0">
                <a:latin typeface="Montserrat"/>
                <a:ea typeface="Montserrat"/>
                <a:cs typeface="Montserrat"/>
                <a:sym typeface="Montserrat"/>
              </a:rPr>
              <a:t> el intercambio gaseoso entre el alvéolo y el capilar pulmonar se realiza de manera pasiva por difusión, regulado.</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 El flujo o cantidad de gas que difunde a través de una superficie es </a:t>
            </a:r>
            <a:r>
              <a:rPr lang="es-CO" b="1" i="0">
                <a:latin typeface="Montserrat"/>
                <a:ea typeface="Montserrat"/>
                <a:cs typeface="Montserrat"/>
                <a:sym typeface="Montserrat"/>
              </a:rPr>
              <a:t>inversamente</a:t>
            </a:r>
            <a:r>
              <a:rPr lang="es-CO" b="0" i="0">
                <a:latin typeface="Montserrat"/>
                <a:ea typeface="Montserrat"/>
                <a:cs typeface="Montserrat"/>
                <a:sym typeface="Montserrat"/>
              </a:rPr>
              <a:t> proporcional al grosor del área que ha de cruzar y de un modo directo proporcional a:</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Á</a:t>
            </a:r>
            <a:r>
              <a:rPr lang="es-CO" sz="1800" b="0" i="0">
                <a:latin typeface="Montserrat"/>
                <a:ea typeface="Montserrat"/>
                <a:cs typeface="Montserrat"/>
                <a:sym typeface="Montserrat"/>
              </a:rPr>
              <a:t>rea de la superficie de intercambio.</a:t>
            </a:r>
            <a:endParaRPr sz="1800">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D</a:t>
            </a:r>
            <a:r>
              <a:rPr lang="es-CO" sz="1800" b="0" i="0">
                <a:latin typeface="Montserrat"/>
                <a:ea typeface="Montserrat"/>
                <a:cs typeface="Montserrat"/>
                <a:sym typeface="Montserrat"/>
              </a:rPr>
              <a:t>iferencia de presiones entre el alvéolo (P1) y el capilar (P2).</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C</a:t>
            </a:r>
            <a:r>
              <a:rPr lang="es-CO" sz="1800" b="0" i="0">
                <a:latin typeface="Montserrat"/>
                <a:ea typeface="Montserrat"/>
                <a:cs typeface="Montserrat"/>
                <a:sym typeface="Montserrat"/>
              </a:rPr>
              <a:t>onstante de difusión.</a:t>
            </a:r>
            <a:endParaRPr sz="1800">
              <a:latin typeface="Montserrat"/>
              <a:ea typeface="Montserrat"/>
              <a:cs typeface="Montserrat"/>
              <a:sym typeface="Montserrat"/>
            </a:endParaRPr>
          </a:p>
        </p:txBody>
      </p:sp>
      <p:pic>
        <p:nvPicPr>
          <p:cNvPr id="678" name="Google Shape;678;p207"/>
          <p:cNvPicPr preferRelativeResize="0"/>
          <p:nvPr/>
        </p:nvPicPr>
        <p:blipFill rotWithShape="1">
          <a:blip r:embed="rId3">
            <a:alphaModFix/>
          </a:blip>
          <a:srcRect/>
          <a:stretch/>
        </p:blipFill>
        <p:spPr>
          <a:xfrm>
            <a:off x="394401" y="3758406"/>
            <a:ext cx="4352925" cy="485775"/>
          </a:xfrm>
          <a:prstGeom prst="rect">
            <a:avLst/>
          </a:prstGeom>
          <a:noFill/>
          <a:ln>
            <a:noFill/>
          </a:ln>
        </p:spPr>
      </p:pic>
      <p:sp>
        <p:nvSpPr>
          <p:cNvPr id="679" name="Google Shape;679;p207"/>
          <p:cNvSpPr/>
          <p:nvPr/>
        </p:nvSpPr>
        <p:spPr>
          <a:xfrm>
            <a:off x="1225296" y="4426077"/>
            <a:ext cx="2194560" cy="31089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400" b="0" i="0" u="none" strike="noStrike" cap="none">
                <a:solidFill>
                  <a:schemeClr val="lt1"/>
                </a:solidFill>
                <a:latin typeface="Montserrat"/>
                <a:ea typeface="Montserrat"/>
                <a:cs typeface="Montserrat"/>
                <a:sym typeface="Montserrat"/>
              </a:rPr>
              <a:t>Ley de Fick</a:t>
            </a:r>
            <a:endParaRPr/>
          </a:p>
        </p:txBody>
      </p:sp>
      <p:pic>
        <p:nvPicPr>
          <p:cNvPr id="680" name="Google Shape;680;p207" descr="Imagen en blanco y negro de una persona&#10;&#10;Descripción generada automáticamente con confianza m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09077" y="1342581"/>
            <a:ext cx="1773739" cy="223392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08"/>
          <p:cNvSpPr txBox="1">
            <a:spLocks noGrp="1"/>
          </p:cNvSpPr>
          <p:nvPr>
            <p:ph type="title"/>
          </p:nvPr>
        </p:nvSpPr>
        <p:spPr>
          <a:xfrm>
            <a:off x="627185" y="1146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Difusión</a:t>
            </a:r>
            <a:endParaRPr/>
          </a:p>
        </p:txBody>
      </p:sp>
      <p:sp>
        <p:nvSpPr>
          <p:cNvPr id="686" name="Google Shape;686;p208"/>
          <p:cNvSpPr txBox="1">
            <a:spLocks noGrp="1"/>
          </p:cNvSpPr>
          <p:nvPr>
            <p:ph type="body" idx="1"/>
          </p:nvPr>
        </p:nvSpPr>
        <p:spPr>
          <a:xfrm>
            <a:off x="4951777" y="1440212"/>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Por este motivo, el dióxido de carbono difunde a través de los tejidos unas 20 veces más rápido que el </a:t>
            </a:r>
            <a:r>
              <a:rPr lang="es-CO">
                <a:latin typeface="Montserrat"/>
                <a:ea typeface="Montserrat"/>
                <a:cs typeface="Montserrat"/>
                <a:sym typeface="Montserrat"/>
              </a:rPr>
              <a:t>oxígeno</a:t>
            </a:r>
            <a:r>
              <a:rPr lang="es-CO" b="0" i="0">
                <a:latin typeface="Montserrat"/>
                <a:ea typeface="Montserrat"/>
                <a:cs typeface="Montserrat"/>
                <a:sym typeface="Montserrat"/>
              </a:rPr>
              <a:t>, ya que su solubilidad es mayor.</a:t>
            </a:r>
            <a:endParaRPr/>
          </a:p>
          <a:p>
            <a:pPr marL="0" lvl="0" indent="0" algn="just" rtl="0">
              <a:lnSpc>
                <a:spcPct val="100000"/>
              </a:lnSpc>
              <a:spcBef>
                <a:spcPts val="1000"/>
              </a:spcBef>
              <a:spcAft>
                <a:spcPts val="0"/>
              </a:spcAft>
              <a:buClr>
                <a:srgbClr val="152B48"/>
              </a:buClr>
              <a:buSzPts val="2000"/>
              <a:buNone/>
            </a:pPr>
            <a:endParaRPr b="0" i="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Ley de Graham: la difusión de un gas es inversamente </a:t>
            </a:r>
            <a:r>
              <a:rPr lang="es-CO"/>
              <a:t>proporcional</a:t>
            </a:r>
            <a:r>
              <a:rPr lang="es-CO">
                <a:latin typeface="Montserrat"/>
                <a:ea typeface="Montserrat"/>
                <a:cs typeface="Montserrat"/>
                <a:sym typeface="Montserrat"/>
              </a:rPr>
              <a:t> a la raíz cuadrada  del peso molecular. </a:t>
            </a:r>
            <a:endParaRPr b="0" i="0">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a:p>
        </p:txBody>
      </p:sp>
      <p:pic>
        <p:nvPicPr>
          <p:cNvPr id="687" name="Google Shape;687;p208" descr="Diagrama, Esquemátic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6502" y="1324928"/>
            <a:ext cx="2945958" cy="2220414"/>
          </a:xfrm>
          <a:prstGeom prst="rect">
            <a:avLst/>
          </a:prstGeom>
          <a:noFill/>
          <a:ln>
            <a:noFill/>
          </a:ln>
        </p:spPr>
      </p:pic>
      <p:pic>
        <p:nvPicPr>
          <p:cNvPr id="688" name="Google Shape;688;p208" descr="Imagen que contiene objeto, reloj&#10;&#10;Descripción generada automáticamente"/>
          <p:cNvPicPr preferRelativeResize="0"/>
          <p:nvPr/>
        </p:nvPicPr>
        <p:blipFill rotWithShape="1">
          <a:blip r:embed="rId4">
            <a:alphaModFix/>
          </a:blip>
          <a:srcRect/>
          <a:stretch/>
        </p:blipFill>
        <p:spPr>
          <a:xfrm>
            <a:off x="7525027" y="4551867"/>
            <a:ext cx="2749553" cy="1239683"/>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209"/>
          <p:cNvSpPr txBox="1">
            <a:spLocks noGrp="1"/>
          </p:cNvSpPr>
          <p:nvPr>
            <p:ph type="title"/>
          </p:nvPr>
        </p:nvSpPr>
        <p:spPr>
          <a:xfrm>
            <a:off x="641252"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Transporte de CO2</a:t>
            </a:r>
            <a:endParaRPr/>
          </a:p>
        </p:txBody>
      </p:sp>
      <p:sp>
        <p:nvSpPr>
          <p:cNvPr id="694" name="Google Shape;694;p209"/>
          <p:cNvSpPr txBox="1">
            <a:spLocks noGrp="1"/>
          </p:cNvSpPr>
          <p:nvPr>
            <p:ph type="body" idx="1"/>
          </p:nvPr>
        </p:nvSpPr>
        <p:spPr>
          <a:xfrm>
            <a:off x="1035148" y="1326040"/>
            <a:ext cx="9243646" cy="4351338"/>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152B48"/>
              </a:buClr>
              <a:buSzPts val="2000"/>
              <a:buNone/>
            </a:pPr>
            <a:r>
              <a:rPr lang="es-CO" b="0" i="0">
                <a:latin typeface="Montserrat"/>
                <a:ea typeface="Montserrat"/>
                <a:cs typeface="Montserrat"/>
                <a:sym typeface="Montserrat"/>
              </a:rPr>
              <a:t>El dióxido de carbono es transportado en tres formas: </a:t>
            </a:r>
            <a:endParaRPr/>
          </a:p>
          <a:p>
            <a:pPr marL="685800" lvl="1" indent="-228600" algn="just" rtl="0">
              <a:lnSpc>
                <a:spcPct val="100000"/>
              </a:lnSpc>
              <a:spcBef>
                <a:spcPts val="500"/>
              </a:spcBef>
              <a:spcAft>
                <a:spcPts val="0"/>
              </a:spcAft>
              <a:buClr>
                <a:srgbClr val="152B48"/>
              </a:buClr>
              <a:buSzPts val="2000"/>
              <a:buChar char="•"/>
            </a:pPr>
            <a:r>
              <a:rPr lang="es-CO" b="0" i="0">
                <a:latin typeface="Montserrat"/>
                <a:ea typeface="Montserrat"/>
                <a:cs typeface="Montserrat"/>
                <a:sym typeface="Montserrat"/>
              </a:rPr>
              <a:t>1) como gas 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disuelto.</a:t>
            </a:r>
            <a:endParaRPr/>
          </a:p>
          <a:p>
            <a:pPr marL="685800" lvl="1" indent="-228600" algn="just" rtl="0">
              <a:lnSpc>
                <a:spcPct val="100000"/>
              </a:lnSpc>
              <a:spcBef>
                <a:spcPts val="500"/>
              </a:spcBef>
              <a:spcAft>
                <a:spcPts val="0"/>
              </a:spcAft>
              <a:buClr>
                <a:srgbClr val="152B48"/>
              </a:buClr>
              <a:buSzPts val="2000"/>
              <a:buChar char="•"/>
            </a:pPr>
            <a:r>
              <a:rPr lang="es-CO" b="0" i="0">
                <a:latin typeface="Montserrat"/>
                <a:ea typeface="Montserrat"/>
                <a:cs typeface="Montserrat"/>
                <a:sym typeface="Montserrat"/>
              </a:rPr>
              <a:t>2) fijo a la hemoglobina como carbaminohemoglobina.</a:t>
            </a:r>
            <a:endParaRPr>
              <a:latin typeface="Montserrat"/>
              <a:ea typeface="Montserrat"/>
              <a:cs typeface="Montserrat"/>
              <a:sym typeface="Montserrat"/>
            </a:endParaRPr>
          </a:p>
          <a:p>
            <a:pPr marL="685800" lvl="1" indent="-228600" algn="just" rtl="0">
              <a:lnSpc>
                <a:spcPct val="100000"/>
              </a:lnSpc>
              <a:spcBef>
                <a:spcPts val="500"/>
              </a:spcBef>
              <a:spcAft>
                <a:spcPts val="0"/>
              </a:spcAft>
              <a:buClr>
                <a:srgbClr val="152B48"/>
              </a:buClr>
              <a:buSzPts val="2000"/>
              <a:buChar char="•"/>
            </a:pPr>
            <a:r>
              <a:rPr lang="es-CO" b="0" i="0">
                <a:latin typeface="Montserrat"/>
                <a:ea typeface="Montserrat"/>
                <a:cs typeface="Montserrat"/>
                <a:sym typeface="Montserrat"/>
              </a:rPr>
              <a:t>3) como ácido carbónico y bicarbonato.</a:t>
            </a:r>
            <a:endParaRPr>
              <a:latin typeface="Montserrat"/>
              <a:ea typeface="Montserrat"/>
              <a:cs typeface="Montserrat"/>
              <a:sym typeface="Montserrat"/>
            </a:endParaRPr>
          </a:p>
        </p:txBody>
      </p:sp>
      <p:pic>
        <p:nvPicPr>
          <p:cNvPr id="695" name="Google Shape;695;p209"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57402" y="2895818"/>
            <a:ext cx="3799450" cy="378006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210"/>
          <p:cNvSpPr txBox="1">
            <a:spLocks noGrp="1"/>
          </p:cNvSpPr>
          <p:nvPr>
            <p:ph type="title"/>
          </p:nvPr>
        </p:nvSpPr>
        <p:spPr>
          <a:xfrm>
            <a:off x="570913" y="403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Cambio de cloruro inverso</a:t>
            </a:r>
            <a:endParaRPr/>
          </a:p>
        </p:txBody>
      </p:sp>
      <p:sp>
        <p:nvSpPr>
          <p:cNvPr id="701" name="Google Shape;701;p210"/>
          <p:cNvSpPr txBox="1">
            <a:spLocks noGrp="1"/>
          </p:cNvSpPr>
          <p:nvPr>
            <p:ph type="body" idx="1"/>
          </p:nvPr>
        </p:nvSpPr>
        <p:spPr>
          <a:xfrm>
            <a:off x="814929" y="1365908"/>
            <a:ext cx="10761949"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El dióxido de carbono se libera desde la sangre conforme viaja a través de los capilares pulmonares.</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Durante este tiempo ocurre un “cambio de cloruro inverso”, y el ácido carbónico se transforma en 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y H</a:t>
            </a:r>
            <a:r>
              <a:rPr lang="es-CO" b="0" i="0" baseline="-25000">
                <a:latin typeface="Montserrat"/>
                <a:ea typeface="Montserrat"/>
                <a:cs typeface="Montserrat"/>
                <a:sym typeface="Montserrat"/>
              </a:rPr>
              <a:t>2</a:t>
            </a:r>
            <a:r>
              <a:rPr lang="es-CO" b="0" i="0">
                <a:latin typeface="Montserrat"/>
                <a:ea typeface="Montserrat"/>
                <a:cs typeface="Montserrat"/>
                <a:sym typeface="Montserrat"/>
              </a:rPr>
              <a:t>O.</a:t>
            </a: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El 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se elimina en el aire exhalado.</a:t>
            </a:r>
            <a:endParaRPr/>
          </a:p>
        </p:txBody>
      </p:sp>
      <p:pic>
        <p:nvPicPr>
          <p:cNvPr id="702" name="Google Shape;702;p210"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88591" y="2954864"/>
            <a:ext cx="3488787" cy="32741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30"/>
          <p:cNvSpPr txBox="1">
            <a:spLocks noGrp="1"/>
          </p:cNvSpPr>
          <p:nvPr>
            <p:ph type="title"/>
          </p:nvPr>
        </p:nvSpPr>
        <p:spPr>
          <a:xfrm>
            <a:off x="542778"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Laringe</a:t>
            </a:r>
            <a:endParaRPr/>
          </a:p>
        </p:txBody>
      </p:sp>
      <p:sp>
        <p:nvSpPr>
          <p:cNvPr id="111" name="Google Shape;111;p130"/>
          <p:cNvSpPr txBox="1">
            <a:spLocks noGrp="1"/>
          </p:cNvSpPr>
          <p:nvPr>
            <p:ph type="body" idx="1"/>
          </p:nvPr>
        </p:nvSpPr>
        <p:spPr>
          <a:xfrm>
            <a:off x="5001608" y="1589650"/>
            <a:ext cx="6761922" cy="473994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a:latin typeface="Montserrat"/>
                <a:ea typeface="Montserrat"/>
                <a:cs typeface="Montserrat"/>
                <a:sym typeface="Montserrat"/>
              </a:rPr>
              <a:t>Tapizada por una membrana mucosa que forma dos pares de pliegues:</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1">
                <a:latin typeface="Montserrat"/>
                <a:ea typeface="Montserrat"/>
                <a:cs typeface="Montserrat"/>
                <a:sym typeface="Montserrat"/>
              </a:rPr>
              <a:t>Superiores</a:t>
            </a:r>
            <a:r>
              <a:rPr lang="es-CO" sz="1800">
                <a:latin typeface="Montserrat"/>
                <a:ea typeface="Montserrat"/>
                <a:cs typeface="Montserrat"/>
                <a:sym typeface="Montserrat"/>
              </a:rPr>
              <a:t>:</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latin typeface="Montserrat"/>
                <a:ea typeface="Montserrat"/>
                <a:cs typeface="Montserrat"/>
                <a:sym typeface="Montserrat"/>
              </a:rPr>
              <a:t>Cuerdas falsas.</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latin typeface="Montserrat"/>
                <a:ea typeface="Montserrat"/>
                <a:cs typeface="Montserrat"/>
                <a:sym typeface="Montserrat"/>
              </a:rPr>
              <a:t>No tienen función en la fonación.</a:t>
            </a:r>
            <a:endParaRPr/>
          </a:p>
          <a:p>
            <a:pPr marL="685800" lvl="1" indent="-228600" algn="just" rtl="0">
              <a:lnSpc>
                <a:spcPct val="100000"/>
              </a:lnSpc>
              <a:spcBef>
                <a:spcPts val="500"/>
              </a:spcBef>
              <a:spcAft>
                <a:spcPts val="0"/>
              </a:spcAft>
              <a:buClr>
                <a:srgbClr val="152B48"/>
              </a:buClr>
              <a:buSzPts val="1800"/>
              <a:buFont typeface="Noto Sans Symbols"/>
              <a:buChar char="▪"/>
            </a:pPr>
            <a:r>
              <a:rPr lang="es-CO" sz="1800" b="1">
                <a:latin typeface="Montserrat"/>
                <a:ea typeface="Montserrat"/>
                <a:cs typeface="Montserrat"/>
                <a:sym typeface="Montserrat"/>
              </a:rPr>
              <a:t>Inferiores</a:t>
            </a:r>
            <a:r>
              <a:rPr lang="es-CO" sz="1800">
                <a:latin typeface="Montserrat"/>
                <a:ea typeface="Montserrat"/>
                <a:cs typeface="Montserrat"/>
                <a:sym typeface="Montserrat"/>
              </a:rPr>
              <a:t>:</a:t>
            </a:r>
            <a:endParaRPr/>
          </a:p>
          <a:p>
            <a:pPr marL="1143000" lvl="2" indent="-228600" algn="just" rtl="0">
              <a:lnSpc>
                <a:spcPct val="100000"/>
              </a:lnSpc>
              <a:spcBef>
                <a:spcPts val="500"/>
              </a:spcBef>
              <a:spcAft>
                <a:spcPts val="0"/>
              </a:spcAft>
              <a:buClr>
                <a:srgbClr val="152B48"/>
              </a:buClr>
              <a:buSzPts val="1600"/>
              <a:buFont typeface="Courier New"/>
              <a:buChar char="o"/>
            </a:pPr>
            <a:r>
              <a:rPr lang="es-CO" sz="1600">
                <a:latin typeface="Montserrat"/>
                <a:ea typeface="Montserrat"/>
                <a:cs typeface="Montserrat"/>
                <a:sym typeface="Montserrat"/>
              </a:rPr>
              <a:t>Fonación.</a:t>
            </a:r>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 Las cuerdas vocales, tanto las verdaderas como las falsas, se yuxtaponen durante la deglución.</a:t>
            </a:r>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Las cuerdas se abren durante la inspiración profunda y tienden a cerrarse en la espiración, aunque persiste cierta abertura de la glotis.</a:t>
            </a:r>
            <a:endParaRPr>
              <a:latin typeface="Montserrat"/>
              <a:ea typeface="Montserrat"/>
              <a:cs typeface="Montserrat"/>
              <a:sym typeface="Montserrat"/>
            </a:endParaRPr>
          </a:p>
        </p:txBody>
      </p:sp>
      <p:pic>
        <p:nvPicPr>
          <p:cNvPr id="112" name="Google Shape;112;p130" descr="La Laringe: Conociendo nuestro cuerpo - ADEMTO"/>
          <p:cNvPicPr preferRelativeResize="0"/>
          <p:nvPr/>
        </p:nvPicPr>
        <p:blipFill rotWithShape="1">
          <a:blip r:embed="rId3">
            <a:alphaModFix/>
          </a:blip>
          <a:srcRect/>
          <a:stretch/>
        </p:blipFill>
        <p:spPr>
          <a:xfrm>
            <a:off x="874732" y="1325563"/>
            <a:ext cx="3571875" cy="229552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211"/>
          <p:cNvSpPr txBox="1">
            <a:spLocks noGrp="1"/>
          </p:cNvSpPr>
          <p:nvPr>
            <p:ph type="ctrTitle"/>
          </p:nvPr>
        </p:nvSpPr>
        <p:spPr>
          <a:xfrm>
            <a:off x="1524000" y="868362"/>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AAA7"/>
              </a:buClr>
              <a:buSzPts val="6000"/>
              <a:buFont typeface="Montserrat"/>
              <a:buNone/>
            </a:pPr>
            <a:r>
              <a:rPr lang="es-CO"/>
              <a:t>Transporte sanguíneo</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212"/>
          <p:cNvSpPr txBox="1">
            <a:spLocks noGrp="1"/>
          </p:cNvSpPr>
          <p:nvPr>
            <p:ph type="title"/>
          </p:nvPr>
        </p:nvSpPr>
        <p:spPr>
          <a:xfrm>
            <a:off x="500575" y="697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Generalidades</a:t>
            </a:r>
            <a:endParaRPr/>
          </a:p>
        </p:txBody>
      </p:sp>
      <p:sp>
        <p:nvSpPr>
          <p:cNvPr id="713" name="Google Shape;713;p212"/>
          <p:cNvSpPr txBox="1">
            <a:spLocks noGrp="1"/>
          </p:cNvSpPr>
          <p:nvPr>
            <p:ph type="body" idx="1"/>
          </p:nvPr>
        </p:nvSpPr>
        <p:spPr>
          <a:xfrm>
            <a:off x="5084247" y="1249482"/>
            <a:ext cx="6761922" cy="5075192"/>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just" rtl="0">
              <a:lnSpc>
                <a:spcPct val="120000"/>
              </a:lnSpc>
              <a:spcBef>
                <a:spcPts val="0"/>
              </a:spcBef>
              <a:spcAft>
                <a:spcPts val="0"/>
              </a:spcAft>
              <a:buClr>
                <a:srgbClr val="152B48"/>
              </a:buClr>
              <a:buSzPct val="100000"/>
              <a:buChar char="•"/>
            </a:pPr>
            <a:r>
              <a:rPr lang="es-CO" b="0" i="0">
                <a:latin typeface="Montserrat"/>
                <a:ea typeface="Montserrat"/>
                <a:cs typeface="Montserrat"/>
                <a:sym typeface="Montserrat"/>
              </a:rPr>
              <a:t>Cuando se ha realizado la difusión de gases en la unidad alveolocapilar del pulmón, y el </a:t>
            </a:r>
            <a:r>
              <a:rPr lang="es-CO">
                <a:latin typeface="Montserrat"/>
                <a:ea typeface="Montserrat"/>
                <a:cs typeface="Montserrat"/>
                <a:sym typeface="Montserrat"/>
              </a:rPr>
              <a:t>oxígeno</a:t>
            </a:r>
            <a:r>
              <a:rPr lang="es-CO" b="0" i="0">
                <a:latin typeface="Montserrat"/>
                <a:ea typeface="Montserrat"/>
                <a:cs typeface="Montserrat"/>
                <a:sym typeface="Montserrat"/>
              </a:rPr>
              <a:t> ha llegado al territorio sanguíneo, este gas debe alcanzar todas las células del organismo para ser utilizado en las mitocondrias.</a:t>
            </a:r>
            <a:endParaRPr/>
          </a:p>
          <a:p>
            <a:pPr marL="228600" lvl="0" indent="-120650" algn="just" rtl="0">
              <a:lnSpc>
                <a:spcPct val="12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ct val="100000"/>
              <a:buChar char="•"/>
            </a:pPr>
            <a:r>
              <a:rPr lang="es-CO" b="0" i="0">
                <a:latin typeface="Montserrat"/>
                <a:ea typeface="Montserrat"/>
                <a:cs typeface="Montserrat"/>
                <a:sym typeface="Montserrat"/>
              </a:rPr>
              <a:t>De manera simultánea, el dióxido de carbono (CO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debe efectuar el recorrido inverso, desde el interior del organismo hasta el territorio alveolar, para ser expulsado hacia la atmósfera.</a:t>
            </a:r>
            <a:endParaRPr/>
          </a:p>
          <a:p>
            <a:pPr marL="228600" lvl="0" indent="-120650" algn="just" rtl="0">
              <a:lnSpc>
                <a:spcPct val="12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ct val="100000"/>
              <a:buChar char="•"/>
            </a:pPr>
            <a:r>
              <a:rPr lang="es-CO" b="0" i="0">
                <a:latin typeface="Montserrat"/>
                <a:ea typeface="Montserrat"/>
                <a:cs typeface="Montserrat"/>
                <a:sym typeface="Montserrat"/>
              </a:rPr>
              <a:t>Presión venosa de </a:t>
            </a:r>
            <a:r>
              <a:rPr lang="es-CO">
                <a:latin typeface="Montserrat"/>
                <a:ea typeface="Montserrat"/>
                <a:cs typeface="Montserrat"/>
                <a:sym typeface="Montserrat"/>
              </a:rPr>
              <a:t>oxígeno</a:t>
            </a:r>
            <a:r>
              <a:rPr lang="es-CO" b="0" i="0">
                <a:latin typeface="Montserrat"/>
                <a:ea typeface="Montserrat"/>
                <a:cs typeface="Montserrat"/>
                <a:sym typeface="Montserrat"/>
              </a:rPr>
              <a:t> (PvO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tenga un valor medio de 40 mmHg .</a:t>
            </a:r>
            <a:endParaRPr/>
          </a:p>
          <a:p>
            <a:pPr marL="228600" lvl="0" indent="-120650" algn="just" rtl="0">
              <a:lnSpc>
                <a:spcPct val="120000"/>
              </a:lnSpc>
              <a:spcBef>
                <a:spcPts val="1000"/>
              </a:spcBef>
              <a:spcAft>
                <a:spcPts val="0"/>
              </a:spcAft>
              <a:buClr>
                <a:srgbClr val="152B48"/>
              </a:buClr>
              <a:buSzPct val="100000"/>
              <a:buNone/>
            </a:pPr>
            <a:endParaRPr>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ct val="100000"/>
              <a:buChar char="•"/>
            </a:pPr>
            <a:r>
              <a:rPr lang="es-CO">
                <a:latin typeface="Montserrat"/>
                <a:ea typeface="Montserrat"/>
                <a:cs typeface="Montserrat"/>
                <a:sym typeface="Montserrat"/>
              </a:rPr>
              <a:t>P</a:t>
            </a:r>
            <a:r>
              <a:rPr lang="es-CO" b="0" i="0">
                <a:latin typeface="Montserrat"/>
                <a:ea typeface="Montserrat"/>
                <a:cs typeface="Montserrat"/>
                <a:sym typeface="Montserrat"/>
              </a:rPr>
              <a:t>resión arterial de </a:t>
            </a:r>
            <a:r>
              <a:rPr lang="es-CO">
                <a:latin typeface="Montserrat"/>
                <a:ea typeface="Montserrat"/>
                <a:cs typeface="Montserrat"/>
                <a:sym typeface="Montserrat"/>
              </a:rPr>
              <a:t>oxígeno</a:t>
            </a:r>
            <a:r>
              <a:rPr lang="es-CO" b="0" i="0">
                <a:latin typeface="Montserrat"/>
                <a:ea typeface="Montserrat"/>
                <a:cs typeface="Montserrat"/>
                <a:sym typeface="Montserrat"/>
              </a:rPr>
              <a:t> (PaO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media está cercana a los 95–100 mmHg.</a:t>
            </a:r>
            <a:endParaRPr/>
          </a:p>
          <a:p>
            <a:pPr marL="228600" lvl="0" indent="-120650" algn="just" rtl="0">
              <a:lnSpc>
                <a:spcPct val="120000"/>
              </a:lnSpc>
              <a:spcBef>
                <a:spcPts val="1000"/>
              </a:spcBef>
              <a:spcAft>
                <a:spcPts val="0"/>
              </a:spcAft>
              <a:buClr>
                <a:srgbClr val="152B48"/>
              </a:buClr>
              <a:buSzPct val="100000"/>
              <a:buNone/>
            </a:pPr>
            <a:endParaRPr/>
          </a:p>
        </p:txBody>
      </p:sp>
      <p:pic>
        <p:nvPicPr>
          <p:cNvPr id="714" name="Google Shape;714;p212" descr="Imagen que contiene Text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5954" y="2034165"/>
            <a:ext cx="4272915" cy="557018"/>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213"/>
          <p:cNvSpPr txBox="1">
            <a:spLocks noGrp="1"/>
          </p:cNvSpPr>
          <p:nvPr>
            <p:ph type="title"/>
          </p:nvPr>
        </p:nvSpPr>
        <p:spPr>
          <a:xfrm>
            <a:off x="472439" y="-12660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Oxígeno disuelto</a:t>
            </a:r>
            <a:endParaRPr/>
          </a:p>
        </p:txBody>
      </p:sp>
      <p:sp>
        <p:nvSpPr>
          <p:cNvPr id="720" name="Google Shape;720;p213"/>
          <p:cNvSpPr txBox="1">
            <a:spLocks noGrp="1"/>
          </p:cNvSpPr>
          <p:nvPr>
            <p:ph type="body" idx="1"/>
          </p:nvPr>
        </p:nvSpPr>
        <p:spPr>
          <a:xfrm>
            <a:off x="5084247" y="1611409"/>
            <a:ext cx="6761922" cy="435133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capacidad de transportar </a:t>
            </a:r>
            <a:r>
              <a:rPr lang="es-CO">
                <a:latin typeface="Montserrat"/>
                <a:ea typeface="Montserrat"/>
                <a:cs typeface="Montserrat"/>
                <a:sym typeface="Montserrat"/>
              </a:rPr>
              <a:t>oxígeno</a:t>
            </a:r>
            <a:r>
              <a:rPr lang="es-CO" b="0" i="0">
                <a:latin typeface="Montserrat"/>
                <a:ea typeface="Montserrat"/>
                <a:cs typeface="Montserrat"/>
                <a:sym typeface="Montserrat"/>
              </a:rPr>
              <a:t> disuelto es limitada, por eso solo una pequeña parte de este gas, alrededor de 1%, se encuentra disuelto en plasma.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Esto se explica por el bajo coeficiente de solubilidad de este gas en medio líquido (0.003 mL 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 100 mL</a:t>
            </a:r>
            <a:r>
              <a:rPr lang="es-CO" b="0" i="0" baseline="30000">
                <a:latin typeface="Montserrat"/>
                <a:ea typeface="Montserrat"/>
                <a:cs typeface="Montserrat"/>
                <a:sym typeface="Montserrat"/>
              </a:rPr>
              <a:t>−1</a:t>
            </a:r>
            <a:r>
              <a:rPr lang="es-CO" b="0" i="0">
                <a:latin typeface="Montserrat"/>
                <a:ea typeface="Montserrat"/>
                <a:cs typeface="Montserrat"/>
                <a:sym typeface="Montserrat"/>
              </a:rPr>
              <a:t> plasma • 0.13 mmHg</a:t>
            </a:r>
            <a:r>
              <a:rPr lang="es-CO" b="0" i="0" baseline="30000">
                <a:latin typeface="Montserrat"/>
                <a:ea typeface="Montserrat"/>
                <a:cs typeface="Montserrat"/>
                <a:sym typeface="Montserrat"/>
              </a:rPr>
              <a:t>−1</a:t>
            </a:r>
            <a:r>
              <a:rPr lang="es-CO" b="0" i="0">
                <a:latin typeface="Montserrat"/>
                <a:ea typeface="Montserrat"/>
                <a:cs typeface="Montserrat"/>
                <a:sym typeface="Montserrat"/>
              </a:rPr>
              <a:t>) como consecuencia de la apolaridad de la molécula.</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Lo que dificulta el establecimiento de interacciones entre ésta y las moléculas de agua del plasma.</a:t>
            </a:r>
            <a:endParaRPr/>
          </a:p>
        </p:txBody>
      </p:sp>
      <p:pic>
        <p:nvPicPr>
          <p:cNvPr id="721" name="Google Shape;721;p213" descr="Gráfico&#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1046111"/>
            <a:ext cx="3894937" cy="2869311"/>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14"/>
          <p:cNvSpPr txBox="1">
            <a:spLocks noGrp="1"/>
          </p:cNvSpPr>
          <p:nvPr>
            <p:ph type="title"/>
          </p:nvPr>
        </p:nvSpPr>
        <p:spPr>
          <a:xfrm>
            <a:off x="486508" y="350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Oxígeno unido a la hemoglobina</a:t>
            </a:r>
            <a:endParaRPr/>
          </a:p>
        </p:txBody>
      </p:sp>
      <p:sp>
        <p:nvSpPr>
          <p:cNvPr id="727" name="Google Shape;727;p214"/>
          <p:cNvSpPr txBox="1">
            <a:spLocks noGrp="1"/>
          </p:cNvSpPr>
          <p:nvPr>
            <p:ph type="body" idx="1"/>
          </p:nvPr>
        </p:nvSpPr>
        <p:spPr>
          <a:xfrm>
            <a:off x="927646" y="1323670"/>
            <a:ext cx="10664131"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sangre transporta la mayor parte del 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combinado de forma reversible con la hemoglobina (Hb), lo que se conoce como oxihemoglobina (O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Hb).</a:t>
            </a:r>
            <a:endParaRPr>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a:latin typeface="Montserrat"/>
                <a:ea typeface="Montserrat"/>
                <a:cs typeface="Montserrat"/>
                <a:sym typeface="Montserrat"/>
              </a:rPr>
              <a:t>E</a:t>
            </a:r>
            <a:r>
              <a:rPr lang="es-CO" b="0" i="0">
                <a:latin typeface="Montserrat"/>
                <a:ea typeface="Montserrat"/>
                <a:cs typeface="Montserrat"/>
                <a:sym typeface="Montserrat"/>
              </a:rPr>
              <a:t>sto es consecuencia de la elevada capacidad de combinación del </a:t>
            </a:r>
            <a:r>
              <a:rPr lang="es-CO">
                <a:latin typeface="Montserrat"/>
                <a:ea typeface="Montserrat"/>
                <a:cs typeface="Montserrat"/>
                <a:sym typeface="Montserrat"/>
              </a:rPr>
              <a:t>oxígeno</a:t>
            </a:r>
            <a:r>
              <a:rPr lang="es-CO" b="0" i="0">
                <a:latin typeface="Montserrat"/>
                <a:ea typeface="Montserrat"/>
                <a:cs typeface="Montserrat"/>
                <a:sym typeface="Montserrat"/>
              </a:rPr>
              <a:t> con dicha molécula.</a:t>
            </a:r>
            <a:endParaRPr/>
          </a:p>
        </p:txBody>
      </p:sp>
      <p:pic>
        <p:nvPicPr>
          <p:cNvPr id="728" name="Google Shape;728;p214" descr="Ilustración de Oxihemoglobina La Hemoglobina Transporta El Oxígeno  Infografía Ilustración De Vector y más Vectores Libres de Derechos de  Arteria - iStoc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00800" y="2838443"/>
            <a:ext cx="3705613" cy="3705613"/>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215"/>
          <p:cNvSpPr txBox="1">
            <a:spLocks noGrp="1"/>
          </p:cNvSpPr>
          <p:nvPr>
            <p:ph type="title"/>
          </p:nvPr>
        </p:nvSpPr>
        <p:spPr>
          <a:xfrm>
            <a:off x="611876" y="482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Hemoglobina</a:t>
            </a:r>
            <a:endParaRPr/>
          </a:p>
        </p:txBody>
      </p:sp>
      <p:sp>
        <p:nvSpPr>
          <p:cNvPr id="734" name="Google Shape;734;p215"/>
          <p:cNvSpPr txBox="1">
            <a:spLocks noGrp="1"/>
          </p:cNvSpPr>
          <p:nvPr>
            <p:ph type="body" idx="1"/>
          </p:nvPr>
        </p:nvSpPr>
        <p:spPr>
          <a:xfrm>
            <a:off x="5106993" y="1535113"/>
            <a:ext cx="6761922"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Clr>
                <a:srgbClr val="152B48"/>
              </a:buClr>
              <a:buSzPts val="1800"/>
              <a:buChar char="•"/>
            </a:pPr>
            <a:r>
              <a:rPr lang="es-CO" sz="1800" b="0" i="0">
                <a:latin typeface="Montserrat"/>
                <a:ea typeface="Montserrat"/>
                <a:cs typeface="Montserrat"/>
                <a:sym typeface="Montserrat"/>
              </a:rPr>
              <a:t>Es la proteína de mayor tamaño de los hematíes.</a:t>
            </a:r>
            <a:endParaRPr sz="18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0" i="0">
                <a:latin typeface="Montserrat"/>
                <a:ea typeface="Montserrat"/>
                <a:cs typeface="Montserrat"/>
                <a:sym typeface="Montserrat"/>
              </a:rPr>
              <a:t>La molécula consiste en un tetrámero de 574 aminoácidos.</a:t>
            </a:r>
            <a:endParaRPr sz="18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a:latin typeface="Montserrat"/>
                <a:ea typeface="Montserrat"/>
                <a:cs typeface="Montserrat"/>
                <a:sym typeface="Montserrat"/>
              </a:rPr>
              <a:t>P</a:t>
            </a:r>
            <a:r>
              <a:rPr lang="es-CO" sz="1800" b="0" i="0">
                <a:latin typeface="Montserrat"/>
                <a:ea typeface="Montserrat"/>
                <a:cs typeface="Montserrat"/>
                <a:sym typeface="Montserrat"/>
              </a:rPr>
              <a:t>eso molecular cercano a 64 800 daltons.</a:t>
            </a:r>
            <a:endParaRPr sz="18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0" i="0">
                <a:latin typeface="Montserrat"/>
                <a:ea typeface="Montserrat"/>
                <a:cs typeface="Montserrat"/>
                <a:sym typeface="Montserrat"/>
              </a:rPr>
              <a:t> Protéica (la globina) y el grupo hemo</a:t>
            </a:r>
            <a:r>
              <a:rPr lang="es-CO" sz="1800">
                <a:latin typeface="Montserrat"/>
                <a:ea typeface="Montserrat"/>
                <a:cs typeface="Montserrat"/>
                <a:sym typeface="Montserrat"/>
              </a:rPr>
              <a:t>.</a:t>
            </a:r>
            <a:endParaRPr/>
          </a:p>
          <a:p>
            <a:pPr marL="228600" lvl="0" indent="-228600" algn="just" rtl="0">
              <a:lnSpc>
                <a:spcPct val="110000"/>
              </a:lnSpc>
              <a:spcBef>
                <a:spcPts val="1000"/>
              </a:spcBef>
              <a:spcAft>
                <a:spcPts val="0"/>
              </a:spcAft>
              <a:buClr>
                <a:srgbClr val="152B48"/>
              </a:buClr>
              <a:buSzPts val="1800"/>
              <a:buChar char="•"/>
            </a:pPr>
            <a:r>
              <a:rPr lang="es-CO" sz="1800">
                <a:latin typeface="Montserrat"/>
                <a:ea typeface="Montserrat"/>
                <a:cs typeface="Montserrat"/>
                <a:sym typeface="Montserrat"/>
              </a:rPr>
              <a:t>E</a:t>
            </a:r>
            <a:r>
              <a:rPr lang="es-CO" sz="1800" b="0" i="0">
                <a:latin typeface="Montserrat"/>
                <a:ea typeface="Montserrat"/>
                <a:cs typeface="Montserrat"/>
                <a:sym typeface="Montserrat"/>
              </a:rPr>
              <a:t>l grupo hemo se compone de un átomo de hierro (Fe</a:t>
            </a:r>
            <a:r>
              <a:rPr lang="es-CO" sz="1800" b="0" i="0" baseline="30000">
                <a:latin typeface="Montserrat"/>
                <a:ea typeface="Montserrat"/>
                <a:cs typeface="Montserrat"/>
                <a:sym typeface="Montserrat"/>
              </a:rPr>
              <a:t>++</a:t>
            </a:r>
            <a:r>
              <a:rPr lang="es-CO" sz="1800" b="0" i="0">
                <a:latin typeface="Montserrat"/>
                <a:ea typeface="Montserrat"/>
                <a:cs typeface="Montserrat"/>
                <a:sym typeface="Montserrat"/>
              </a:rPr>
              <a:t>) unido a un anillo porfirínico (protoporfirina IX).</a:t>
            </a:r>
            <a:endParaRPr sz="1800"/>
          </a:p>
        </p:txBody>
      </p:sp>
      <p:pic>
        <p:nvPicPr>
          <p:cNvPr id="735" name="Google Shape;735;p215" descr="Texto&#10;&#10;Descripción generada automáticamente"/>
          <p:cNvPicPr preferRelativeResize="0"/>
          <p:nvPr/>
        </p:nvPicPr>
        <p:blipFill rotWithShape="1">
          <a:blip r:embed="rId3">
            <a:alphaModFix/>
          </a:blip>
          <a:srcRect/>
          <a:stretch/>
        </p:blipFill>
        <p:spPr>
          <a:xfrm>
            <a:off x="6836898" y="4651799"/>
            <a:ext cx="3646584" cy="1771567"/>
          </a:xfrm>
          <a:prstGeom prst="rect">
            <a:avLst/>
          </a:prstGeom>
          <a:noFill/>
          <a:ln>
            <a:noFill/>
          </a:ln>
        </p:spPr>
      </p:pic>
      <p:pic>
        <p:nvPicPr>
          <p:cNvPr id="736" name="Google Shape;736;p215" descr="Diagram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05201" y="1373786"/>
            <a:ext cx="3063241" cy="2413292"/>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216"/>
          <p:cNvSpPr txBox="1">
            <a:spLocks noGrp="1"/>
          </p:cNvSpPr>
          <p:nvPr>
            <p:ph type="title"/>
          </p:nvPr>
        </p:nvSpPr>
        <p:spPr>
          <a:xfrm>
            <a:off x="570914"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Saturación de oxígeno</a:t>
            </a:r>
            <a:endParaRPr/>
          </a:p>
        </p:txBody>
      </p:sp>
      <p:sp>
        <p:nvSpPr>
          <p:cNvPr id="742" name="Google Shape;742;p216"/>
          <p:cNvSpPr txBox="1">
            <a:spLocks noGrp="1"/>
          </p:cNvSpPr>
          <p:nvPr>
            <p:ph type="body" idx="1"/>
          </p:nvPr>
        </p:nvSpPr>
        <p:spPr>
          <a:xfrm>
            <a:off x="5056112" y="2064776"/>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Es el porcentaje de lugares de unión disponibles en la molécula que han sido ocupados por el </a:t>
            </a:r>
            <a:r>
              <a:rPr lang="es-CO">
                <a:latin typeface="Montserrat"/>
                <a:ea typeface="Montserrat"/>
                <a:cs typeface="Montserrat"/>
                <a:sym typeface="Montserrat"/>
              </a:rPr>
              <a:t>oxígeno.</a:t>
            </a:r>
            <a:endParaRPr b="0" i="0" u="none" strike="noStrike">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La SaO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de la sangre arterial para una PaO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de 100 mmHg (13.3 kPa) es de alrededor de 97.5%.</a:t>
            </a:r>
            <a:endParaRPr/>
          </a:p>
          <a:p>
            <a:pPr marL="228600" lvl="0" indent="-101600" algn="just" rtl="0">
              <a:lnSpc>
                <a:spcPct val="10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Mientras que en la sangre venosa mixta es cercana a 75%.</a:t>
            </a:r>
            <a:endParaRPr/>
          </a:p>
        </p:txBody>
      </p:sp>
      <p:pic>
        <p:nvPicPr>
          <p:cNvPr id="743" name="Google Shape;743;p216" descr="Cuál es saturación del oxígen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58682" y="1403907"/>
            <a:ext cx="3042160" cy="2025093"/>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217"/>
          <p:cNvSpPr txBox="1">
            <a:spLocks noGrp="1"/>
          </p:cNvSpPr>
          <p:nvPr>
            <p:ph type="title"/>
          </p:nvPr>
        </p:nvSpPr>
        <p:spPr>
          <a:xfrm>
            <a:off x="556847" y="133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Curva de disociación HB</a:t>
            </a:r>
            <a:endParaRPr/>
          </a:p>
        </p:txBody>
      </p:sp>
      <p:sp>
        <p:nvSpPr>
          <p:cNvPr id="749" name="Google Shape;749;p217"/>
          <p:cNvSpPr txBox="1">
            <a:spLocks noGrp="1"/>
          </p:cNvSpPr>
          <p:nvPr>
            <p:ph type="body" idx="1"/>
          </p:nvPr>
        </p:nvSpPr>
        <p:spPr>
          <a:xfrm>
            <a:off x="5098315" y="1938167"/>
            <a:ext cx="676192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152B48"/>
              </a:buClr>
              <a:buSzPts val="2000"/>
              <a:buChar char="•"/>
            </a:pPr>
            <a:r>
              <a:rPr lang="es-CO" b="0" i="0">
                <a:latin typeface="Montserrat"/>
                <a:ea typeface="Montserrat"/>
                <a:cs typeface="Montserrat"/>
                <a:sym typeface="Montserrat"/>
              </a:rPr>
              <a:t>La relación entre las moléculas de </a:t>
            </a:r>
            <a:r>
              <a:rPr lang="es-CO">
                <a:latin typeface="Montserrat"/>
                <a:ea typeface="Montserrat"/>
                <a:cs typeface="Montserrat"/>
                <a:sym typeface="Montserrat"/>
              </a:rPr>
              <a:t>oxígeno</a:t>
            </a:r>
            <a:r>
              <a:rPr lang="es-CO" b="0" i="0">
                <a:latin typeface="Montserrat"/>
                <a:ea typeface="Montserrat"/>
                <a:cs typeface="Montserrat"/>
                <a:sym typeface="Montserrat"/>
              </a:rPr>
              <a:t> y la Hb es laxa, reversible y depende en esencia de la presión parcial arterial de </a:t>
            </a:r>
            <a:r>
              <a:rPr lang="es-CO">
                <a:latin typeface="Montserrat"/>
                <a:ea typeface="Montserrat"/>
                <a:cs typeface="Montserrat"/>
                <a:sym typeface="Montserrat"/>
              </a:rPr>
              <a:t>oxígeno</a:t>
            </a:r>
            <a:r>
              <a:rPr lang="es-CO" b="0" i="0">
                <a:latin typeface="Montserrat"/>
                <a:ea typeface="Montserrat"/>
                <a:cs typeface="Montserrat"/>
                <a:sym typeface="Montserrat"/>
              </a:rPr>
              <a:t> (PaO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a:t>
            </a:r>
            <a:endParaRPr>
              <a:latin typeface="Montserrat"/>
              <a:ea typeface="Montserrat"/>
              <a:cs typeface="Montserrat"/>
              <a:sym typeface="Montserrat"/>
            </a:endParaRPr>
          </a:p>
          <a:p>
            <a:pPr marL="228600" lvl="0" indent="-101600" algn="just" rtl="0">
              <a:lnSpc>
                <a:spcPct val="100000"/>
              </a:lnSpc>
              <a:spcBef>
                <a:spcPts val="1000"/>
              </a:spcBef>
              <a:spcAft>
                <a:spcPts val="0"/>
              </a:spcAft>
              <a:buClr>
                <a:srgbClr val="152B48"/>
              </a:buClr>
              <a:buSzPts val="2000"/>
              <a:buNone/>
            </a:pPr>
            <a:endParaRPr b="0" i="0">
              <a:latin typeface="Montserrat"/>
              <a:ea typeface="Montserrat"/>
              <a:cs typeface="Montserrat"/>
              <a:sym typeface="Montserrat"/>
            </a:endParaRPr>
          </a:p>
          <a:p>
            <a:pPr marL="228600" lvl="0" indent="-228600" algn="just" rtl="0">
              <a:lnSpc>
                <a:spcPct val="100000"/>
              </a:lnSpc>
              <a:spcBef>
                <a:spcPts val="1000"/>
              </a:spcBef>
              <a:spcAft>
                <a:spcPts val="0"/>
              </a:spcAft>
              <a:buClr>
                <a:srgbClr val="152B48"/>
              </a:buClr>
              <a:buSzPts val="2000"/>
              <a:buChar char="•"/>
            </a:pPr>
            <a:r>
              <a:rPr lang="es-CO" b="0" i="0">
                <a:latin typeface="Montserrat"/>
                <a:ea typeface="Montserrat"/>
                <a:cs typeface="Montserrat"/>
                <a:sym typeface="Montserrat"/>
              </a:rPr>
              <a:t>Cuando la PaO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es elevada como en los capilares pulmonares (zona de carga), el </a:t>
            </a:r>
            <a:r>
              <a:rPr lang="es-CO">
                <a:latin typeface="Montserrat"/>
                <a:ea typeface="Montserrat"/>
                <a:cs typeface="Montserrat"/>
                <a:sym typeface="Montserrat"/>
              </a:rPr>
              <a:t>oxígeno</a:t>
            </a:r>
            <a:r>
              <a:rPr lang="es-CO" b="0" i="0">
                <a:latin typeface="Montserrat"/>
                <a:ea typeface="Montserrat"/>
                <a:cs typeface="Montserrat"/>
                <a:sym typeface="Montserrat"/>
              </a:rPr>
              <a:t> se une a la Hb, pero cuando es baja como en el caso de los capilares tisulares (zona de liberación), la Hb se desprende del </a:t>
            </a:r>
            <a:r>
              <a:rPr lang="es-CO">
                <a:latin typeface="Montserrat"/>
                <a:ea typeface="Montserrat"/>
                <a:cs typeface="Montserrat"/>
                <a:sym typeface="Montserrat"/>
              </a:rPr>
              <a:t>oxígeno</a:t>
            </a:r>
            <a:r>
              <a:rPr lang="es-CO" b="0" i="0">
                <a:latin typeface="Montserrat"/>
                <a:ea typeface="Montserrat"/>
                <a:cs typeface="Montserrat"/>
                <a:sym typeface="Montserrat"/>
              </a:rPr>
              <a:t>. </a:t>
            </a:r>
            <a:endParaRPr/>
          </a:p>
        </p:txBody>
      </p:sp>
      <p:pic>
        <p:nvPicPr>
          <p:cNvPr id="750" name="Google Shape;750;p217" descr="Diagram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0040" y="1260727"/>
            <a:ext cx="2692908" cy="2470079"/>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18"/>
          <p:cNvSpPr txBox="1">
            <a:spLocks noGrp="1"/>
          </p:cNvSpPr>
          <p:nvPr>
            <p:ph type="title"/>
          </p:nvPr>
        </p:nvSpPr>
        <p:spPr>
          <a:xfrm>
            <a:off x="500575"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Curva de disociación</a:t>
            </a:r>
            <a:endParaRPr/>
          </a:p>
        </p:txBody>
      </p:sp>
      <p:sp>
        <p:nvSpPr>
          <p:cNvPr id="757" name="Google Shape;757;p218"/>
          <p:cNvSpPr txBox="1">
            <a:spLocks noGrp="1"/>
          </p:cNvSpPr>
          <p:nvPr>
            <p:ph type="body" idx="1"/>
          </p:nvPr>
        </p:nvSpPr>
        <p:spPr>
          <a:xfrm>
            <a:off x="5246080" y="1836187"/>
            <a:ext cx="6740819"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Clr>
                <a:srgbClr val="152B48"/>
              </a:buClr>
              <a:buSzPts val="2000"/>
              <a:buChar char="•"/>
            </a:pPr>
            <a:r>
              <a:rPr lang="es-CO" b="0" i="0">
                <a:latin typeface="Montserrat"/>
                <a:ea typeface="Montserrat"/>
                <a:cs typeface="Montserrat"/>
                <a:sym typeface="Montserrat"/>
              </a:rPr>
              <a:t>Cuando la curva se desplaza hacia la izquierda ocurre el fenómeno contrario, se necesita menor PaO</a:t>
            </a:r>
            <a:r>
              <a:rPr lang="es-CO" b="0" i="0" baseline="-25000">
                <a:latin typeface="Montserrat"/>
                <a:ea typeface="Montserrat"/>
                <a:cs typeface="Montserrat"/>
                <a:sym typeface="Montserrat"/>
              </a:rPr>
              <a:t>2</a:t>
            </a:r>
            <a:r>
              <a:rPr lang="es-CO" b="0" i="0">
                <a:latin typeface="Montserrat"/>
                <a:ea typeface="Montserrat"/>
                <a:cs typeface="Montserrat"/>
                <a:sym typeface="Montserrat"/>
              </a:rPr>
              <a:t> para obtener la misma saturación, por lo que la P</a:t>
            </a:r>
            <a:r>
              <a:rPr lang="es-CO" b="0" i="0" baseline="-25000">
                <a:latin typeface="Montserrat"/>
                <a:ea typeface="Montserrat"/>
                <a:cs typeface="Montserrat"/>
                <a:sym typeface="Montserrat"/>
              </a:rPr>
              <a:t>50</a:t>
            </a:r>
            <a:r>
              <a:rPr lang="es-CO" b="0" i="0">
                <a:latin typeface="Montserrat"/>
                <a:ea typeface="Montserrat"/>
                <a:cs typeface="Montserrat"/>
                <a:sym typeface="Montserrat"/>
              </a:rPr>
              <a:t> es menor.</a:t>
            </a:r>
            <a:endParaRPr/>
          </a:p>
          <a:p>
            <a:pPr marL="228600" lvl="0" indent="-101600" algn="just" rtl="0">
              <a:lnSpc>
                <a:spcPct val="110000"/>
              </a:lnSpc>
              <a:spcBef>
                <a:spcPts val="10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a:latin typeface="Montserrat"/>
                <a:ea typeface="Montserrat"/>
                <a:cs typeface="Montserrat"/>
                <a:sym typeface="Montserrat"/>
              </a:rPr>
              <a:t>Desplazamiento a la derecha: </a:t>
            </a:r>
            <a:endParaRPr/>
          </a:p>
          <a:p>
            <a:pPr marL="685800" lvl="1" indent="-228600" algn="just" rtl="0">
              <a:lnSpc>
                <a:spcPct val="110000"/>
              </a:lnSpc>
              <a:spcBef>
                <a:spcPts val="500"/>
              </a:spcBef>
              <a:spcAft>
                <a:spcPts val="0"/>
              </a:spcAft>
              <a:buClr>
                <a:srgbClr val="152B48"/>
              </a:buClr>
              <a:buSzPts val="1800"/>
              <a:buFont typeface="Noto Sans Symbols"/>
              <a:buChar char="▪"/>
            </a:pPr>
            <a:r>
              <a:rPr lang="es-CO" sz="1800">
                <a:latin typeface="Montserrat"/>
                <a:ea typeface="Montserrat"/>
                <a:cs typeface="Montserrat"/>
                <a:sym typeface="Montserrat"/>
              </a:rPr>
              <a:t>M</a:t>
            </a:r>
            <a:r>
              <a:rPr lang="es-CO" sz="1800" b="0" i="0">
                <a:latin typeface="Montserrat"/>
                <a:ea typeface="Montserrat"/>
                <a:cs typeface="Montserrat"/>
                <a:sym typeface="Montserrat"/>
              </a:rPr>
              <a:t>enor es la afinidad de la Hb por el </a:t>
            </a:r>
            <a:r>
              <a:rPr lang="es-CO" sz="1800">
                <a:latin typeface="Montserrat"/>
                <a:ea typeface="Montserrat"/>
                <a:cs typeface="Montserrat"/>
                <a:sym typeface="Montserrat"/>
              </a:rPr>
              <a:t>oxígeno</a:t>
            </a:r>
            <a:r>
              <a:rPr lang="es-CO" sz="1800" b="0" i="0">
                <a:latin typeface="Montserrat"/>
                <a:ea typeface="Montserrat"/>
                <a:cs typeface="Montserrat"/>
                <a:sym typeface="Montserrat"/>
              </a:rPr>
              <a:t>.</a:t>
            </a:r>
            <a:endParaRPr/>
          </a:p>
          <a:p>
            <a:pPr marL="685800" lvl="1" indent="-101600" algn="just" rtl="0">
              <a:lnSpc>
                <a:spcPct val="110000"/>
              </a:lnSpc>
              <a:spcBef>
                <a:spcPts val="500"/>
              </a:spcBef>
              <a:spcAft>
                <a:spcPts val="0"/>
              </a:spcAft>
              <a:buClr>
                <a:srgbClr val="152B48"/>
              </a:buClr>
              <a:buSzPts val="2000"/>
              <a:buNone/>
            </a:pPr>
            <a:endParaRPr>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2000"/>
              <a:buChar char="•"/>
            </a:pPr>
            <a:r>
              <a:rPr lang="es-CO" b="0" i="0">
                <a:latin typeface="Montserrat"/>
                <a:ea typeface="Montserrat"/>
                <a:cs typeface="Montserrat"/>
                <a:sym typeface="Montserrat"/>
              </a:rPr>
              <a:t>La curva de disociación de la hemoglobina permite mantener una estabilidad en la concentración tisular de </a:t>
            </a:r>
            <a:r>
              <a:rPr lang="es-CO">
                <a:latin typeface="Montserrat"/>
                <a:ea typeface="Montserrat"/>
                <a:cs typeface="Montserrat"/>
                <a:sym typeface="Montserrat"/>
              </a:rPr>
              <a:t>oxígeno</a:t>
            </a:r>
            <a:r>
              <a:rPr lang="es-CO" b="0" i="0">
                <a:latin typeface="Montserrat"/>
                <a:ea typeface="Montserrat"/>
                <a:cs typeface="Montserrat"/>
                <a:sym typeface="Montserrat"/>
              </a:rPr>
              <a:t>, lo que se conoce como sistema de amortiguación de la Hb.</a:t>
            </a:r>
            <a:endParaRPr/>
          </a:p>
        </p:txBody>
      </p:sp>
      <p:pic>
        <p:nvPicPr>
          <p:cNvPr id="758" name="Google Shape;758;p218" descr="Imagen que contiene Gráfic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0724" y="1293433"/>
            <a:ext cx="3621154" cy="249364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219"/>
          <p:cNvSpPr txBox="1">
            <a:spLocks noGrp="1"/>
          </p:cNvSpPr>
          <p:nvPr>
            <p:ph type="title"/>
          </p:nvPr>
        </p:nvSpPr>
        <p:spPr>
          <a:xfrm>
            <a:off x="556846" y="18211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Factores que lo condicionan</a:t>
            </a:r>
            <a:endParaRPr/>
          </a:p>
        </p:txBody>
      </p:sp>
      <p:sp>
        <p:nvSpPr>
          <p:cNvPr id="764" name="Google Shape;764;p219"/>
          <p:cNvSpPr txBox="1">
            <a:spLocks noGrp="1"/>
          </p:cNvSpPr>
          <p:nvPr>
            <p:ph type="body" idx="1"/>
          </p:nvPr>
        </p:nvSpPr>
        <p:spPr>
          <a:xfrm>
            <a:off x="5718907" y="1507680"/>
            <a:ext cx="5761944" cy="4949872"/>
          </a:xfrm>
          <a:prstGeom prst="rect">
            <a:avLst/>
          </a:prstGeom>
          <a:noFill/>
          <a:ln>
            <a:noFill/>
          </a:ln>
        </p:spPr>
        <p:txBody>
          <a:bodyPr spcFirstLastPara="1" wrap="square" lIns="91425" tIns="45700" rIns="91425" bIns="45700" anchor="t" anchorCtr="0">
            <a:normAutofit/>
          </a:bodyPr>
          <a:lstStyle/>
          <a:p>
            <a:pPr marL="228600" lvl="0" indent="-228600" algn="just" rtl="0">
              <a:lnSpc>
                <a:spcPct val="120000"/>
              </a:lnSpc>
              <a:spcBef>
                <a:spcPts val="0"/>
              </a:spcBef>
              <a:spcAft>
                <a:spcPts val="0"/>
              </a:spcAft>
              <a:buClr>
                <a:srgbClr val="152B48"/>
              </a:buClr>
              <a:buSzPts val="1600"/>
              <a:buChar char="•"/>
            </a:pPr>
            <a:r>
              <a:rPr lang="es-CO" sz="1600" b="0" i="0">
                <a:latin typeface="Montserrat"/>
                <a:ea typeface="Montserrat"/>
                <a:cs typeface="Montserrat"/>
                <a:sym typeface="Montserrat"/>
              </a:rPr>
              <a:t>Cuando el pH sanguíneo disminuye, la curva de disociación se desplaza hacia la derecha; por el contrario, el incremento del pH desplaza la curva hacia la izquierda</a:t>
            </a:r>
            <a:endParaRPr sz="1600">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ts val="1600"/>
              <a:buChar char="•"/>
            </a:pPr>
            <a:r>
              <a:rPr lang="es-CO" sz="1600" b="0" i="0">
                <a:latin typeface="Montserrat"/>
                <a:ea typeface="Montserrat"/>
                <a:cs typeface="Montserrat"/>
                <a:sym typeface="Montserrat"/>
              </a:rPr>
              <a:t>La presión arterial de dióxido de carbono (PaCO</a:t>
            </a:r>
            <a:r>
              <a:rPr lang="es-CO" sz="1600" b="0" i="0" baseline="-25000">
                <a:latin typeface="Montserrat"/>
                <a:ea typeface="Montserrat"/>
                <a:cs typeface="Montserrat"/>
                <a:sym typeface="Montserrat"/>
              </a:rPr>
              <a:t>2</a:t>
            </a:r>
            <a:r>
              <a:rPr lang="es-CO" sz="1600" b="0" i="0">
                <a:latin typeface="Montserrat"/>
                <a:ea typeface="Montserrat"/>
                <a:cs typeface="Montserrat"/>
                <a:sym typeface="Montserrat"/>
              </a:rPr>
              <a:t>):  </a:t>
            </a:r>
            <a:r>
              <a:rPr lang="es-CO" sz="1600">
                <a:latin typeface="Montserrat"/>
                <a:ea typeface="Montserrat"/>
                <a:cs typeface="Montserrat"/>
                <a:sym typeface="Montserrat"/>
              </a:rPr>
              <a:t>e</a:t>
            </a:r>
            <a:r>
              <a:rPr lang="es-CO" sz="1600" b="0" i="0">
                <a:latin typeface="Montserrat"/>
                <a:ea typeface="Montserrat"/>
                <a:cs typeface="Montserrat"/>
                <a:sym typeface="Montserrat"/>
              </a:rPr>
              <a:t>l desplazamiento de la curva de disociación de la oxihemoglobina en respuesta a las variaciones del CO</a:t>
            </a:r>
            <a:r>
              <a:rPr lang="es-CO" sz="1600" b="0" i="0" baseline="-25000">
                <a:latin typeface="Montserrat"/>
                <a:ea typeface="Montserrat"/>
                <a:cs typeface="Montserrat"/>
                <a:sym typeface="Montserrat"/>
              </a:rPr>
              <a:t>2</a:t>
            </a:r>
            <a:r>
              <a:rPr lang="es-CO" sz="1600" b="0" i="0">
                <a:latin typeface="Montserrat"/>
                <a:ea typeface="Montserrat"/>
                <a:cs typeface="Montserrat"/>
                <a:sym typeface="Montserrat"/>
              </a:rPr>
              <a:t> y los hidrogeniones (H</a:t>
            </a:r>
            <a:r>
              <a:rPr lang="es-CO" sz="1600" b="0" i="0" baseline="30000">
                <a:latin typeface="Montserrat"/>
                <a:ea typeface="Montserrat"/>
                <a:cs typeface="Montserrat"/>
                <a:sym typeface="Montserrat"/>
              </a:rPr>
              <a:t>+</a:t>
            </a:r>
            <a:r>
              <a:rPr lang="es-CO" sz="1600" b="0" i="0">
                <a:latin typeface="Montserrat"/>
                <a:ea typeface="Montserrat"/>
                <a:cs typeface="Montserrat"/>
                <a:sym typeface="Montserrat"/>
              </a:rPr>
              <a:t>) sanguíneos se denomina efecto Bohr.</a:t>
            </a:r>
            <a:endParaRPr sz="1600">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ts val="1600"/>
              <a:buChar char="•"/>
            </a:pPr>
            <a:r>
              <a:rPr lang="es-CO" sz="1600" b="0" i="0">
                <a:latin typeface="Montserrat"/>
                <a:ea typeface="Montserrat"/>
                <a:cs typeface="Montserrat"/>
                <a:sym typeface="Montserrat"/>
              </a:rPr>
              <a:t>Los fosfatos inorgánicos intraeritrocitarios</a:t>
            </a:r>
            <a:r>
              <a:rPr lang="es-CO" sz="1600">
                <a:latin typeface="Montserrat"/>
                <a:ea typeface="Montserrat"/>
                <a:cs typeface="Montserrat"/>
                <a:sym typeface="Montserrat"/>
              </a:rPr>
              <a:t>: c</a:t>
            </a:r>
            <a:r>
              <a:rPr lang="es-CO" sz="1600" b="0" i="0">
                <a:latin typeface="Montserrat"/>
                <a:ea typeface="Montserrat"/>
                <a:cs typeface="Montserrat"/>
                <a:sym typeface="Montserrat"/>
              </a:rPr>
              <a:t>ada incremento de 0.4 μmol/mL de 2,3-DPG desplaza la curva 1 mmHg hacia la derecha.</a:t>
            </a:r>
            <a:endParaRPr sz="1600">
              <a:latin typeface="Montserrat"/>
              <a:ea typeface="Montserrat"/>
              <a:cs typeface="Montserrat"/>
              <a:sym typeface="Montserrat"/>
            </a:endParaRPr>
          </a:p>
          <a:p>
            <a:pPr marL="228600" lvl="0" indent="-228600" algn="just" rtl="0">
              <a:lnSpc>
                <a:spcPct val="120000"/>
              </a:lnSpc>
              <a:spcBef>
                <a:spcPts val="1000"/>
              </a:spcBef>
              <a:spcAft>
                <a:spcPts val="0"/>
              </a:spcAft>
              <a:buClr>
                <a:srgbClr val="152B48"/>
              </a:buClr>
              <a:buSzPts val="1600"/>
              <a:buChar char="•"/>
            </a:pPr>
            <a:r>
              <a:rPr lang="es-CO" sz="1600" b="0" i="0">
                <a:latin typeface="Montserrat"/>
                <a:ea typeface="Montserrat"/>
                <a:cs typeface="Montserrat"/>
                <a:sym typeface="Montserrat"/>
              </a:rPr>
              <a:t>La temperatura corporal, aunque con poca significación fisiológica, aumenta la disociación y viceversa.</a:t>
            </a:r>
            <a:endParaRPr/>
          </a:p>
          <a:p>
            <a:pPr marL="228600" lvl="0" indent="-127000" algn="just" rtl="0">
              <a:lnSpc>
                <a:spcPct val="120000"/>
              </a:lnSpc>
              <a:spcBef>
                <a:spcPts val="1000"/>
              </a:spcBef>
              <a:spcAft>
                <a:spcPts val="0"/>
              </a:spcAft>
              <a:buClr>
                <a:srgbClr val="152B48"/>
              </a:buClr>
              <a:buSzPts val="1600"/>
              <a:buNone/>
            </a:pPr>
            <a:endParaRPr sz="1600"/>
          </a:p>
        </p:txBody>
      </p:sp>
      <p:pic>
        <p:nvPicPr>
          <p:cNvPr id="765" name="Google Shape;765;p219" descr="Gráfico, Diagrama&#10;&#10;Descripción generada automáticamente"/>
          <p:cNvPicPr preferRelativeResize="0"/>
          <p:nvPr/>
        </p:nvPicPr>
        <p:blipFill rotWithShape="1">
          <a:blip r:embed="rId3">
            <a:alphaModFix/>
          </a:blip>
          <a:srcRect/>
          <a:stretch/>
        </p:blipFill>
        <p:spPr>
          <a:xfrm>
            <a:off x="1039457" y="1507680"/>
            <a:ext cx="4010025" cy="20859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20"/>
          <p:cNvSpPr txBox="1">
            <a:spLocks noGrp="1"/>
          </p:cNvSpPr>
          <p:nvPr>
            <p:ph type="title"/>
          </p:nvPr>
        </p:nvSpPr>
        <p:spPr>
          <a:xfrm>
            <a:off x="685800" y="1706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AAA7"/>
              </a:buClr>
              <a:buSzPts val="4400"/>
              <a:buFont typeface="Montserrat"/>
              <a:buNone/>
            </a:pPr>
            <a:r>
              <a:rPr lang="es-CO"/>
              <a:t>Hipoxia</a:t>
            </a:r>
            <a:endParaRPr/>
          </a:p>
        </p:txBody>
      </p:sp>
      <p:sp>
        <p:nvSpPr>
          <p:cNvPr id="771" name="Google Shape;771;p220"/>
          <p:cNvSpPr txBox="1">
            <a:spLocks noGrp="1"/>
          </p:cNvSpPr>
          <p:nvPr>
            <p:ph type="body" idx="1"/>
          </p:nvPr>
        </p:nvSpPr>
        <p:spPr>
          <a:xfrm>
            <a:off x="5047202" y="1464278"/>
            <a:ext cx="6761922" cy="4669235"/>
          </a:xfrm>
          <a:prstGeom prst="rect">
            <a:avLst/>
          </a:prstGeom>
          <a:noFill/>
          <a:ln>
            <a:noFill/>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Clr>
                <a:srgbClr val="152B48"/>
              </a:buClr>
              <a:buSzPts val="1800"/>
              <a:buChar char="•"/>
            </a:pPr>
            <a:r>
              <a:rPr lang="es-CO" sz="1800" b="1"/>
              <a:t>Hipoxia hipoxémica: </a:t>
            </a:r>
            <a:r>
              <a:rPr lang="es-CO" sz="1800" b="1" i="0">
                <a:latin typeface="Montserrat"/>
                <a:ea typeface="Montserrat"/>
                <a:cs typeface="Montserrat"/>
                <a:sym typeface="Montserrat"/>
              </a:rPr>
              <a:t> </a:t>
            </a:r>
            <a:r>
              <a:rPr lang="es-CO" sz="1800" b="0" i="0">
                <a:latin typeface="Montserrat"/>
                <a:ea typeface="Montserrat"/>
                <a:cs typeface="Montserrat"/>
                <a:sym typeface="Montserrat"/>
              </a:rPr>
              <a:t>se debe a una deficiente entrega de </a:t>
            </a:r>
            <a:r>
              <a:rPr lang="es-CO" sz="1800">
                <a:latin typeface="Montserrat"/>
                <a:ea typeface="Montserrat"/>
                <a:cs typeface="Montserrat"/>
                <a:sym typeface="Montserrat"/>
              </a:rPr>
              <a:t>oxígeno</a:t>
            </a:r>
            <a:r>
              <a:rPr lang="es-CO" sz="1800" b="0" i="0">
                <a:latin typeface="Montserrat"/>
                <a:ea typeface="Montserrat"/>
                <a:cs typeface="Montserrat"/>
                <a:sym typeface="Montserrat"/>
              </a:rPr>
              <a:t> atmosférico a la sangre de los capilares pulmonares, que tiene como consecuencia la disminución de la PaO</a:t>
            </a:r>
            <a:r>
              <a:rPr lang="es-CO" sz="1800" b="0" i="0" baseline="-25000">
                <a:latin typeface="Montserrat"/>
                <a:ea typeface="Montserrat"/>
                <a:cs typeface="Montserrat"/>
                <a:sym typeface="Montserrat"/>
              </a:rPr>
              <a:t>2</a:t>
            </a:r>
            <a:r>
              <a:rPr lang="es-CO" sz="1800" b="0" i="0">
                <a:latin typeface="Montserrat"/>
                <a:ea typeface="Montserrat"/>
                <a:cs typeface="Montserrat"/>
                <a:sym typeface="Montserrat"/>
              </a:rPr>
              <a:t>.</a:t>
            </a:r>
            <a:endParaRPr sz="1800" b="0" i="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1">
                <a:latin typeface="Montserrat"/>
                <a:ea typeface="Montserrat"/>
                <a:cs typeface="Montserrat"/>
                <a:sym typeface="Montserrat"/>
              </a:rPr>
              <a:t>Hipoxia  anémica: </a:t>
            </a:r>
            <a:r>
              <a:rPr lang="es-CO" sz="1800" b="1" i="0">
                <a:latin typeface="Montserrat"/>
                <a:ea typeface="Montserrat"/>
                <a:cs typeface="Montserrat"/>
                <a:sym typeface="Montserrat"/>
              </a:rPr>
              <a:t> </a:t>
            </a:r>
            <a:r>
              <a:rPr lang="es-CO" sz="1800">
                <a:latin typeface="Montserrat"/>
                <a:ea typeface="Montserrat"/>
                <a:cs typeface="Montserrat"/>
                <a:sym typeface="Montserrat"/>
              </a:rPr>
              <a:t>p</a:t>
            </a:r>
            <a:r>
              <a:rPr lang="es-CO" sz="1800" b="0" i="0">
                <a:latin typeface="Montserrat"/>
                <a:ea typeface="Montserrat"/>
                <a:cs typeface="Montserrat"/>
                <a:sym typeface="Montserrat"/>
              </a:rPr>
              <a:t>roviene de la disminución en la capacidad de transporte de </a:t>
            </a:r>
            <a:r>
              <a:rPr lang="es-CO" sz="1800">
                <a:latin typeface="Montserrat"/>
                <a:ea typeface="Montserrat"/>
                <a:cs typeface="Montserrat"/>
                <a:sym typeface="Montserrat"/>
              </a:rPr>
              <a:t>oxígeno</a:t>
            </a:r>
            <a:r>
              <a:rPr lang="es-CO" sz="1800" b="0" i="0">
                <a:latin typeface="Montserrat"/>
                <a:ea typeface="Montserrat"/>
                <a:cs typeface="Montserrat"/>
                <a:sym typeface="Montserrat"/>
              </a:rPr>
              <a:t> en la sangre debido a reducciones del número de eritrocitos.</a:t>
            </a:r>
            <a:endParaRPr sz="180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1">
                <a:latin typeface="Montserrat"/>
                <a:ea typeface="Montserrat"/>
                <a:cs typeface="Montserrat"/>
                <a:sym typeface="Montserrat"/>
              </a:rPr>
              <a:t>Hipoxia circulatoria: </a:t>
            </a:r>
            <a:r>
              <a:rPr lang="es-CO" sz="1800">
                <a:latin typeface="Montserrat"/>
                <a:ea typeface="Montserrat"/>
                <a:cs typeface="Montserrat"/>
                <a:sym typeface="Montserrat"/>
              </a:rPr>
              <a:t>s</a:t>
            </a:r>
            <a:r>
              <a:rPr lang="es-CO" sz="1800" b="0" i="0">
                <a:latin typeface="Montserrat"/>
                <a:ea typeface="Montserrat"/>
                <a:cs typeface="Montserrat"/>
                <a:sym typeface="Montserrat"/>
              </a:rPr>
              <a:t>e genera por la disminución del flujo sanguíneo capilar, como sucede en el choque, la insuficiencia cardiaca o la trombosis arterial.</a:t>
            </a:r>
            <a:endParaRPr sz="1800" b="0" i="0">
              <a:latin typeface="Montserrat"/>
              <a:ea typeface="Montserrat"/>
              <a:cs typeface="Montserrat"/>
              <a:sym typeface="Montserrat"/>
            </a:endParaRPr>
          </a:p>
          <a:p>
            <a:pPr marL="228600" lvl="0" indent="-228600" algn="just" rtl="0">
              <a:lnSpc>
                <a:spcPct val="110000"/>
              </a:lnSpc>
              <a:spcBef>
                <a:spcPts val="1000"/>
              </a:spcBef>
              <a:spcAft>
                <a:spcPts val="0"/>
              </a:spcAft>
              <a:buClr>
                <a:srgbClr val="152B48"/>
              </a:buClr>
              <a:buSzPts val="1800"/>
              <a:buChar char="•"/>
            </a:pPr>
            <a:r>
              <a:rPr lang="es-CO" sz="1800" b="1" i="0">
                <a:latin typeface="Montserrat"/>
                <a:ea typeface="Montserrat"/>
                <a:cs typeface="Montserrat"/>
                <a:sym typeface="Montserrat"/>
              </a:rPr>
              <a:t>Hipoxia histotóxica: </a:t>
            </a:r>
            <a:r>
              <a:rPr lang="es-CO" sz="1800">
                <a:latin typeface="Montserrat"/>
                <a:ea typeface="Montserrat"/>
                <a:cs typeface="Montserrat"/>
                <a:sym typeface="Montserrat"/>
              </a:rPr>
              <a:t>s</a:t>
            </a:r>
            <a:r>
              <a:rPr lang="es-CO" sz="1800" b="0" i="0">
                <a:latin typeface="Montserrat"/>
                <a:ea typeface="Montserrat"/>
                <a:cs typeface="Montserrat"/>
                <a:sym typeface="Montserrat"/>
              </a:rPr>
              <a:t>e debe a la incapacidad de los tejidos para utilizar el </a:t>
            </a:r>
            <a:r>
              <a:rPr lang="es-CO" sz="1800">
                <a:latin typeface="Montserrat"/>
                <a:ea typeface="Montserrat"/>
                <a:cs typeface="Montserrat"/>
                <a:sym typeface="Montserrat"/>
              </a:rPr>
              <a:t>oxígeno</a:t>
            </a:r>
            <a:r>
              <a:rPr lang="es-CO" sz="1800" b="0" i="0">
                <a:latin typeface="Montserrat"/>
                <a:ea typeface="Montserrat"/>
                <a:cs typeface="Montserrat"/>
                <a:sym typeface="Montserrat"/>
              </a:rPr>
              <a:t> en los distintos procesos metabólicos.</a:t>
            </a:r>
            <a:endParaRPr sz="1800"/>
          </a:p>
        </p:txBody>
      </p:sp>
      <p:sp>
        <p:nvSpPr>
          <p:cNvPr id="772" name="Google Shape;772;p220" descr="Investigadores españoles descifran un mecanismo clave en la hipoxia"/>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220" descr="Investigadores españoles descifran un mecanismo clave en la hipoxia"/>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74" name="Google Shape;774;p220" descr="Investigadores españoles descifran un mecanismo clave en la hipox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93524" y="1464279"/>
            <a:ext cx="2990088" cy="1993392"/>
          </a:xfrm>
          <a:prstGeom prst="rect">
            <a:avLst/>
          </a:prstGeom>
          <a:noFill/>
          <a:ln>
            <a:noFill/>
          </a:ln>
        </p:spPr>
      </p:pic>
    </p:spTree>
  </p:cSld>
  <p:clrMapOvr>
    <a:masterClrMapping/>
  </p:clrMapOvr>
</p:sld>
</file>

<file path=ppt/theme/theme1.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ción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8358</Words>
  <Application>Microsoft Office PowerPoint</Application>
  <PresentationFormat>Panorámica</PresentationFormat>
  <Paragraphs>814</Paragraphs>
  <Slides>133</Slides>
  <Notes>133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133</vt:i4>
      </vt:variant>
    </vt:vector>
  </HeadingPairs>
  <TitlesOfParts>
    <vt:vector size="140" baseType="lpstr">
      <vt:lpstr>Arial</vt:lpstr>
      <vt:lpstr>Montserrat</vt:lpstr>
      <vt:lpstr>Calibri</vt:lpstr>
      <vt:lpstr>Courier New</vt:lpstr>
      <vt:lpstr>Noto Sans Symbols</vt:lpstr>
      <vt:lpstr>Presentación2</vt:lpstr>
      <vt:lpstr>Presentación2</vt:lpstr>
      <vt:lpstr>FISIOLOGÍA RESPIRATORIA: ESTRUCTURA Y FUNCIÓN</vt:lpstr>
      <vt:lpstr>Bibliografía recomendada</vt:lpstr>
      <vt:lpstr>Introducción</vt:lpstr>
      <vt:lpstr>Funciones</vt:lpstr>
      <vt:lpstr>Vía aérea</vt:lpstr>
      <vt:lpstr>Nariz</vt:lpstr>
      <vt:lpstr>Faringe </vt:lpstr>
      <vt:lpstr>Laringe</vt:lpstr>
      <vt:lpstr>Laringe</vt:lpstr>
      <vt:lpstr>Tráquea</vt:lpstr>
      <vt:lpstr> Ramificación bronquial</vt:lpstr>
      <vt:lpstr>Bronquios</vt:lpstr>
      <vt:lpstr>Bronquiolo</vt:lpstr>
      <vt:lpstr>Bronquiolo respiratorio</vt:lpstr>
      <vt:lpstr>Alvéolo</vt:lpstr>
      <vt:lpstr>Células alveolares</vt:lpstr>
      <vt:lpstr>Nomenclatura</vt:lpstr>
      <vt:lpstr>Unidad respiratoria</vt:lpstr>
      <vt:lpstr>Alvéolo</vt:lpstr>
      <vt:lpstr>Interfase hematogaseosa</vt:lpstr>
      <vt:lpstr>Surfactante pulmonar</vt:lpstr>
      <vt:lpstr>Surfactante pulmonar</vt:lpstr>
      <vt:lpstr>Arterias pulmonares</vt:lpstr>
      <vt:lpstr>Venas pulmonares</vt:lpstr>
      <vt:lpstr>Mecánica de la respiración </vt:lpstr>
      <vt:lpstr>Mecánica</vt:lpstr>
      <vt:lpstr>Inspiración</vt:lpstr>
      <vt:lpstr>Músculos inspiratorios</vt:lpstr>
      <vt:lpstr>Espiración</vt:lpstr>
      <vt:lpstr>Espiración forzada</vt:lpstr>
      <vt:lpstr>Músculos espiratorios</vt:lpstr>
      <vt:lpstr>Propiedades elásticas </vt:lpstr>
      <vt:lpstr>Presión transpulmonar</vt:lpstr>
      <vt:lpstr>Mecánica respiratoria</vt:lpstr>
      <vt:lpstr>Tensión superficial </vt:lpstr>
      <vt:lpstr>Propiedades elásticas</vt:lpstr>
      <vt:lpstr>Distensibilidad </vt:lpstr>
      <vt:lpstr>Ley de Laplace</vt:lpstr>
      <vt:lpstr>Resistencia de las vías aéreas</vt:lpstr>
      <vt:lpstr>Ley de Poiseuille</vt:lpstr>
      <vt:lpstr>Ventilación </vt:lpstr>
      <vt:lpstr>Volúmenes pulmonares</vt:lpstr>
      <vt:lpstr>Volúmenes pulmonares</vt:lpstr>
      <vt:lpstr>Volúmenes pulmonares</vt:lpstr>
      <vt:lpstr>Espacio muerto</vt:lpstr>
      <vt:lpstr>Capacidad inspiratoria</vt:lpstr>
      <vt:lpstr>Capacidad residual funcional</vt:lpstr>
      <vt:lpstr>Capacidad vital</vt:lpstr>
      <vt:lpstr>Capacidad pulmonar total</vt:lpstr>
      <vt:lpstr>FISIOLOGÍA DE LA PLEURA</vt:lpstr>
      <vt:lpstr>Generalidades</vt:lpstr>
      <vt:lpstr>Generalidades</vt:lpstr>
      <vt:lpstr>Fisiología</vt:lpstr>
      <vt:lpstr>Presión pleural</vt:lpstr>
      <vt:lpstr>Líquido en la pleura</vt:lpstr>
      <vt:lpstr>Dinámica de fluidos</vt:lpstr>
      <vt:lpstr>Dinámica de los fluidos pleura</vt:lpstr>
      <vt:lpstr>Derrame pleural </vt:lpstr>
      <vt:lpstr>Líquido pleural</vt:lpstr>
      <vt:lpstr>Fisiología del neumotórax</vt:lpstr>
      <vt:lpstr>Circulación pulmonar</vt:lpstr>
      <vt:lpstr>Generalidades</vt:lpstr>
      <vt:lpstr>Funciones secundarias</vt:lpstr>
      <vt:lpstr>Fisiología</vt:lpstr>
      <vt:lpstr>Metabolismo pulmonar</vt:lpstr>
      <vt:lpstr>Presiones vasculares</vt:lpstr>
      <vt:lpstr>Flujo sanguíneo</vt:lpstr>
      <vt:lpstr>Resistencia pulmonar</vt:lpstr>
      <vt:lpstr>Presentación de PowerPoint</vt:lpstr>
      <vt:lpstr>Modelo flujo sanguíneo</vt:lpstr>
      <vt:lpstr>Óxido nítrico</vt:lpstr>
      <vt:lpstr>Óxido nítrico</vt:lpstr>
      <vt:lpstr>Circulación bronquial</vt:lpstr>
      <vt:lpstr>INTERCAMBIO DE GASES</vt:lpstr>
      <vt:lpstr>Presión atmosférica</vt:lpstr>
      <vt:lpstr>Efecto de la altura</vt:lpstr>
      <vt:lpstr>Concentración del aire</vt:lpstr>
      <vt:lpstr>Generalidades</vt:lpstr>
      <vt:lpstr>Presión de oxígeno</vt:lpstr>
      <vt:lpstr>Presión de CO2</vt:lpstr>
      <vt:lpstr>Ventilación</vt:lpstr>
      <vt:lpstr>Relación ventilación perfusión</vt:lpstr>
      <vt:lpstr>Ápice</vt:lpstr>
      <vt:lpstr>Shunt</vt:lpstr>
      <vt:lpstr>Difusión</vt:lpstr>
      <vt:lpstr>Difusión</vt:lpstr>
      <vt:lpstr>Difusión</vt:lpstr>
      <vt:lpstr>Transporte de CO2</vt:lpstr>
      <vt:lpstr>Cambio de cloruro inverso</vt:lpstr>
      <vt:lpstr>Transporte sanguíneo</vt:lpstr>
      <vt:lpstr>Generalidades</vt:lpstr>
      <vt:lpstr>Oxígeno disuelto</vt:lpstr>
      <vt:lpstr>Oxígeno unido a la hemoglobina</vt:lpstr>
      <vt:lpstr>Hemoglobina</vt:lpstr>
      <vt:lpstr>Saturación de oxígeno</vt:lpstr>
      <vt:lpstr>Curva de disociación HB</vt:lpstr>
      <vt:lpstr>Curva de disociación</vt:lpstr>
      <vt:lpstr>Factores que lo condicionan</vt:lpstr>
      <vt:lpstr>Hipoxia</vt:lpstr>
      <vt:lpstr>Mecanismos para realizar hipoxemia</vt:lpstr>
      <vt:lpstr>EQUILIBRIO  ÁCIDO-BASE</vt:lpstr>
      <vt:lpstr>Generalidades</vt:lpstr>
      <vt:lpstr>Agua</vt:lpstr>
      <vt:lpstr>pH</vt:lpstr>
      <vt:lpstr>Anhidrasa carbónica</vt:lpstr>
      <vt:lpstr>Regulación </vt:lpstr>
      <vt:lpstr>Amortiguador</vt:lpstr>
      <vt:lpstr>Equilibrio ácido-base</vt:lpstr>
      <vt:lpstr>Acidosis</vt:lpstr>
      <vt:lpstr> Aniones y cationes</vt:lpstr>
      <vt:lpstr>Anión GAP</vt:lpstr>
      <vt:lpstr>Exceso de bases</vt:lpstr>
      <vt:lpstr>Ventilación pulmonar</vt:lpstr>
      <vt:lpstr>Generalidades</vt:lpstr>
      <vt:lpstr>Cuerpos carotídeos</vt:lpstr>
      <vt:lpstr>Fisiología </vt:lpstr>
      <vt:lpstr>Quimiorreceptores centrales</vt:lpstr>
      <vt:lpstr>Receptores pulmonares</vt:lpstr>
      <vt:lpstr>Mecanorreceptores</vt:lpstr>
      <vt:lpstr>Integración</vt:lpstr>
      <vt:lpstr>Hormonas</vt:lpstr>
      <vt:lpstr>Fisiología aplicada a la respiración </vt:lpstr>
      <vt:lpstr>Espirometría</vt:lpstr>
      <vt:lpstr>Términos </vt:lpstr>
      <vt:lpstr>Términos</vt:lpstr>
      <vt:lpstr>Estudio de volúmenes pulmonares</vt:lpstr>
      <vt:lpstr>Gasometría arterial</vt:lpstr>
      <vt:lpstr>Hiperreactividad bronquial</vt:lpstr>
      <vt:lpstr>Hiperreactividad </vt:lpstr>
      <vt:lpstr>Enfisema pulmonar</vt:lpstr>
      <vt:lpstr>Hallazgos fisiológicos</vt:lpstr>
      <vt:lpstr>Fibrosis</vt:lpstr>
      <vt:lpstr>Fisiología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FISIOLOGÍA RESPIRATORIA: ESTRUCTURA Y FUNCIÓN</dc:title>
  <dc:creator>ALEJANDRO CARDONA PALACIO</dc:creator>
  <cp:lastModifiedBy>Andres Guerra</cp:lastModifiedBy>
  <cp:revision>1</cp:revision>
  <dcterms:created xsi:type="dcterms:W3CDTF">2021-02-01T15:16:16Z</dcterms:created>
  <dcterms:modified xsi:type="dcterms:W3CDTF">2021-10-22T23:18:38Z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2709625</vt:lpwstr>
  </property>
  <property fmtid="{D5CDD505-2E9C-101B-9397-08002B2CF9AE}" name="NXPowerLiteSettings" pid="3">
    <vt:lpwstr>F7000400038000</vt:lpwstr>
  </property>
  <property fmtid="{D5CDD505-2E9C-101B-9397-08002B2CF9AE}" name="NXPowerLiteVersion" pid="4">
    <vt:lpwstr>S9.1.2</vt:lpwstr>
  </property>
</Properties>
</file>