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20005050000000200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6" roundtripDataSignature="AMtx7mgq+sQLNcMfwdiI7E0rdsMGcl0k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12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12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Mtor c1 serina/treonina cinasa de proteína necesaria para la traducción de proteínas, que promueve la supervivencia y la proliferación celular.</a:t>
            </a:r>
            <a:endParaRPr/>
          </a:p>
        </p:txBody>
      </p:sp>
      <p:sp>
        <p:nvSpPr>
          <p:cNvPr id="829" name="Google Shape;829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b.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El l i n f o c i t o T l i m i t a d o </a:t>
            </a:r>
            <a:r>
              <a:rPr lang="es-MX" sz="1800" b="0" i="0" u="none" strike="noStrike">
                <a:solidFill>
                  <a:srgbClr val="C29FA9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CPH </a:t>
            </a:r>
            <a:r>
              <a:rPr lang="es-MX" sz="1800" b="0" i="0" u="none" strike="noStrike">
                <a:solidFill>
                  <a:srgbClr val="C29FA9"/>
                </a:solidFill>
                <a:latin typeface="Arial"/>
                <a:ea typeface="Arial"/>
                <a:cs typeface="Arial"/>
                <a:sym typeface="Arial"/>
              </a:rPr>
              <a:t>p r o p i o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r e c o n o ce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a l a s m o l é c u l a s del alo-CPH </a:t>
            </a:r>
            <a:r>
              <a:rPr lang="es-MX" sz="1800" b="0" i="0" u="none" strike="noStrike">
                <a:solidFill>
                  <a:srgbClr val="C29FA9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poseen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una e s t r u c t u r a s i m i l a r a la del c o m p l e jo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CPH p r o p l o - p é p t l d o extraño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c. </a:t>
            </a: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El l i n f o c i t o T l i m i t a d o al CPH p r o p i o r e c o n o ce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una e s t r u c t u r a f o r m a d a p o r una m o l é c u la</a:t>
            </a: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solidFill>
                  <a:srgbClr val="815D67"/>
                </a:solidFill>
                <a:latin typeface="Arial"/>
                <a:ea typeface="Arial"/>
                <a:cs typeface="Arial"/>
                <a:sym typeface="Arial"/>
              </a:rPr>
              <a:t>de un a l o - C PH y un p é p t í d o u n i d o a ella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815D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>
                <a:latin typeface="Arial"/>
                <a:ea typeface="Arial"/>
                <a:cs typeface="Arial"/>
                <a:sym typeface="Arial"/>
              </a:rPr>
              <a:t>Hasta del 1 al 2% de los linfocitos T de un sujeto son capaces de reconocer y responder a una sola molécula extraña del MHC, y esta elevada frecuencia de linfocitos T reactivos frente a las moléculas alógenas del MHC es una razón de que los aloinjertos desencadenen fuertes respuestas inmunitarias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Además del reconocimiento del aloantígeno, la coestimulación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de los linfocitos T, sobre todo por moléculas B7 situadas en 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>
                <a:latin typeface="Arial"/>
                <a:ea typeface="Arial"/>
                <a:cs typeface="Arial"/>
                <a:sym typeface="Arial"/>
              </a:rPr>
              <a:t>APC, es importante para la activación de los linfocitos T alorreactivo</a:t>
            </a:r>
            <a:endParaRPr sz="12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7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6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7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82" name="Google Shape;82;p127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8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9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3" name="Google Shape;33;p119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0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1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1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4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4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5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6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9"/>
          <p:cNvSpPr txBox="1"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 dirty="0"/>
              <a:t>INMUNOLOGÍA DE TRANSPLANTES</a:t>
            </a:r>
            <a:endParaRPr dirty="0"/>
          </a:p>
        </p:txBody>
      </p:sp>
      <p:sp>
        <p:nvSpPr>
          <p:cNvPr id="660" name="Google Shape;660;p59"/>
          <p:cNvSpPr txBox="1">
            <a:spLocks noGrp="1"/>
          </p:cNvSpPr>
          <p:nvPr>
            <p:ph type="subTitle" idx="1"/>
          </p:nvPr>
        </p:nvSpPr>
        <p:spPr>
          <a:xfrm>
            <a:off x="2781300" y="3602039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Sneider A. Torres Soto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Residente de dermatología, CES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None/>
            </a:pPr>
            <a:r>
              <a:rPr lang="es-MX" sz="2000" b="1">
                <a:solidFill>
                  <a:srgbClr val="142B48"/>
                </a:solidFill>
              </a:rPr>
              <a:t>Médico general,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 b="1"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912" y="250343"/>
            <a:ext cx="6781801" cy="646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Funciones efectoras de los linfocitos T alorreactivos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5" name="Google Shape;755;p69"/>
          <p:cNvSpPr txBox="1">
            <a:spLocks noGrp="1"/>
          </p:cNvSpPr>
          <p:nvPr>
            <p:ph type="body" idx="1"/>
          </p:nvPr>
        </p:nvSpPr>
        <p:spPr>
          <a:xfrm>
            <a:off x="5049078" y="214153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infocitos T CD4+ cooperadores se diferencian en células efectoras productoras de citocinas que dañan los injertos a través de una inflamación mediada por citocinas.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Solo los CTL que se generan por el reconocimiento directo del MHC alógeno pueden matar a las células del 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CTL o los linfocitos T cooperadores generados por el alorreconocimiento directo o indirecto del antígeno; pueden dañar los injertos por medio de citocinas.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Patrones y mecanismos de rechazo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del aloinjerto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1" name="Google Shape;761;p70"/>
          <p:cNvSpPr txBox="1">
            <a:spLocks noGrp="1"/>
          </p:cNvSpPr>
          <p:nvPr>
            <p:ph type="body" idx="1"/>
          </p:nvPr>
        </p:nvSpPr>
        <p:spPr>
          <a:xfrm>
            <a:off x="5103942" y="189877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infocitos</a:t>
            </a: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b="1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 CD4+ y CD8+ alorreactivos y los aloanticuerpos </a:t>
            </a: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se han mostrado capaces de mediar el rechazo del aloinjerto.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Rechazo del injerto se clasifica sobre la base de las características histopatológicas o la evolución temporal del rechazo después del trasplante.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En lugar de sobre la base de los mecanismos inmunitarios efectores: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Noto Sans Symbols"/>
              <a:buChar char="▪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Hiperagudo.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Noto Sans Symbols"/>
              <a:buChar char="▪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Agudo.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42B48"/>
              </a:buClr>
              <a:buSzPts val="2000"/>
              <a:buFont typeface="Noto Sans Symbols"/>
              <a:buChar char="▪"/>
            </a:pPr>
            <a:r>
              <a:rPr lang="es-MX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Crónico.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1"/>
          <p:cNvSpPr txBox="1">
            <a:spLocks noGrp="1"/>
          </p:cNvSpPr>
          <p:nvPr>
            <p:ph type="title"/>
          </p:nvPr>
        </p:nvSpPr>
        <p:spPr>
          <a:xfrm>
            <a:off x="566928" y="286309"/>
            <a:ext cx="10786872" cy="157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Patrones y mecanismos de rechazo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del aloinjerto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7" name="Google Shape;767;p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152" y="1381213"/>
            <a:ext cx="570906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7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486" y="4117212"/>
            <a:ext cx="3627976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2"/>
          <p:cNvSpPr txBox="1">
            <a:spLocks noGrp="1"/>
          </p:cNvSpPr>
          <p:nvPr>
            <p:ph type="title"/>
          </p:nvPr>
        </p:nvSpPr>
        <p:spPr>
          <a:xfrm>
            <a:off x="618744" y="2622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Rechazo hiperagudo</a:t>
            </a:r>
            <a:endParaRPr/>
          </a:p>
        </p:txBody>
      </p:sp>
      <p:grpSp>
        <p:nvGrpSpPr>
          <p:cNvPr id="774" name="Google Shape;774;p72"/>
          <p:cNvGrpSpPr/>
          <p:nvPr/>
        </p:nvGrpSpPr>
        <p:grpSpPr>
          <a:xfrm>
            <a:off x="4648865" y="1898256"/>
            <a:ext cx="7240150" cy="4481997"/>
            <a:chOff x="204881" y="2258"/>
            <a:chExt cx="7240150" cy="4481997"/>
          </a:xfrm>
        </p:grpSpPr>
        <p:sp>
          <p:nvSpPr>
            <p:cNvPr id="775" name="Google Shape;775;p72"/>
            <p:cNvSpPr/>
            <p:nvPr/>
          </p:nvSpPr>
          <p:spPr>
            <a:xfrm>
              <a:off x="204881" y="2258"/>
              <a:ext cx="3447690" cy="206861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2"/>
            <p:cNvSpPr txBox="1"/>
            <p:nvPr/>
          </p:nvSpPr>
          <p:spPr>
            <a:xfrm>
              <a:off x="204881" y="2258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r>
                <a:rPr lang="es-MX" sz="1700" b="1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clusión trombótica </a:t>
              </a:r>
              <a:r>
                <a:rPr lang="es-MX" sz="17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los vasos del injerto, que comienza a los pocos minutos u horas de que se anastomosen los vasos sanguíneos del anfitrión a los del injerto.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7" name="Google Shape;777;p72"/>
            <p:cNvSpPr/>
            <p:nvPr/>
          </p:nvSpPr>
          <p:spPr>
            <a:xfrm>
              <a:off x="3997341" y="2258"/>
              <a:ext cx="3447690" cy="2068614"/>
            </a:xfrm>
            <a:prstGeom prst="rect">
              <a:avLst/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2"/>
            <p:cNvSpPr txBox="1"/>
            <p:nvPr/>
          </p:nvSpPr>
          <p:spPr>
            <a:xfrm>
              <a:off x="3997341" y="2258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Mediado por anticuerpos preexistentes en la circulación del anfitrión, que se unen a los antígenos endoteliales del donante.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9" name="Google Shape;779;p72"/>
            <p:cNvSpPr/>
            <p:nvPr/>
          </p:nvSpPr>
          <p:spPr>
            <a:xfrm>
              <a:off x="204881" y="2415641"/>
              <a:ext cx="3447690" cy="2068614"/>
            </a:xfrm>
            <a:prstGeom prst="rect">
              <a:avLst/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2"/>
            <p:cNvSpPr txBox="1"/>
            <p:nvPr/>
          </p:nvSpPr>
          <p:spPr>
            <a:xfrm>
              <a:off x="204881" y="2415641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</a:t>
              </a:r>
              <a:r>
                <a:rPr lang="es-MX" sz="17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unión del anticuerpo al endotelio activa el complemento</a:t>
              </a: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promueven la trombosis intravascular.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1" name="Google Shape;781;p72"/>
            <p:cNvSpPr/>
            <p:nvPr/>
          </p:nvSpPr>
          <p:spPr>
            <a:xfrm>
              <a:off x="3997341" y="2415641"/>
              <a:ext cx="3447690" cy="2068614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2"/>
            <p:cNvSpPr txBox="1"/>
            <p:nvPr/>
          </p:nvSpPr>
          <p:spPr>
            <a:xfrm>
              <a:off x="3997341" y="2415641"/>
              <a:ext cx="3447690" cy="206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Montserrat"/>
                <a:buNone/>
              </a:pPr>
              <a:r>
                <a:rPr lang="es-MX" sz="17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Limitación al xenotrasplante.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3"/>
          <p:cNvSpPr txBox="1">
            <a:spLocks noGrp="1"/>
          </p:cNvSpPr>
          <p:nvPr>
            <p:ph type="title"/>
          </p:nvPr>
        </p:nvSpPr>
        <p:spPr>
          <a:xfrm>
            <a:off x="582168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Rechazo agudo</a:t>
            </a:r>
            <a:endParaRPr/>
          </a:p>
        </p:txBody>
      </p:sp>
      <p:grpSp>
        <p:nvGrpSpPr>
          <p:cNvPr id="788" name="Google Shape;788;p73"/>
          <p:cNvGrpSpPr/>
          <p:nvPr/>
        </p:nvGrpSpPr>
        <p:grpSpPr>
          <a:xfrm>
            <a:off x="4852534" y="1898943"/>
            <a:ext cx="7123058" cy="4440554"/>
            <a:chOff x="0" y="146470"/>
            <a:chExt cx="7123058" cy="4440554"/>
          </a:xfrm>
        </p:grpSpPr>
        <p:sp>
          <p:nvSpPr>
            <p:cNvPr id="789" name="Google Shape;789;p73"/>
            <p:cNvSpPr/>
            <p:nvPr/>
          </p:nvSpPr>
          <p:spPr>
            <a:xfrm>
              <a:off x="0" y="146470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3"/>
            <p:cNvSpPr txBox="1"/>
            <p:nvPr/>
          </p:nvSpPr>
          <p:spPr>
            <a:xfrm>
              <a:off x="41779" y="188249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Proceso de lesión del parénquima del injerto y de los vasos sanguíneos ,mediado por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linfocitos T y los anticuerpos alorreactivos.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1" name="Google Shape;791;p73"/>
            <p:cNvSpPr/>
            <p:nvPr/>
          </p:nvSpPr>
          <p:spPr>
            <a:xfrm>
              <a:off x="0" y="1042645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3"/>
            <p:cNvSpPr txBox="1"/>
            <p:nvPr/>
          </p:nvSpPr>
          <p:spPr>
            <a:xfrm>
              <a:off x="41779" y="1084424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principal mecanismo de rechazo celular agudo es la muerte de las células del injerto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mediado por los CTL.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3" name="Google Shape;793;p73"/>
            <p:cNvSpPr/>
            <p:nvPr/>
          </p:nvSpPr>
          <p:spPr>
            <a:xfrm>
              <a:off x="0" y="1938820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3"/>
            <p:cNvSpPr txBox="1"/>
            <p:nvPr/>
          </p:nvSpPr>
          <p:spPr>
            <a:xfrm>
              <a:off x="41779" y="1980599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aloanticuerpos producen un rechazo agudo al unirse a los aloantígenos, sobre todo a moléculas del HLA situadas en las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células endoteliales vasculares.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5" name="Google Shape;795;p73"/>
            <p:cNvSpPr/>
            <p:nvPr/>
          </p:nvSpPr>
          <p:spPr>
            <a:xfrm>
              <a:off x="0" y="2834995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3"/>
            <p:cNvSpPr txBox="1"/>
            <p:nvPr/>
          </p:nvSpPr>
          <p:spPr>
            <a:xfrm>
              <a:off x="41779" y="2876774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Lesión endotelial y trombosis intravascular que da lugar a la </a:t>
              </a: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destrucción del injerto.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7" name="Google Shape;797;p73"/>
            <p:cNvSpPr/>
            <p:nvPr/>
          </p:nvSpPr>
          <p:spPr>
            <a:xfrm>
              <a:off x="0" y="3731170"/>
              <a:ext cx="7123058" cy="855854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3"/>
            <p:cNvSpPr txBox="1"/>
            <p:nvPr/>
          </p:nvSpPr>
          <p:spPr>
            <a:xfrm>
              <a:off x="41779" y="3772949"/>
              <a:ext cx="7039500" cy="77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ontserrat"/>
                <a:buNone/>
              </a:pPr>
              <a:r>
                <a:rPr lang="es-MX" sz="14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semana a 3 meses.</a:t>
              </a:r>
              <a:endPara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4"/>
          <p:cNvSpPr txBox="1">
            <a:spLocks noGrp="1"/>
          </p:cNvSpPr>
          <p:nvPr>
            <p:ph type="title"/>
          </p:nvPr>
        </p:nvSpPr>
        <p:spPr>
          <a:xfrm>
            <a:off x="838200" y="2125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Rechazo crónico</a:t>
            </a:r>
            <a:endParaRPr/>
          </a:p>
        </p:txBody>
      </p:sp>
      <p:grpSp>
        <p:nvGrpSpPr>
          <p:cNvPr id="804" name="Google Shape;804;p74"/>
          <p:cNvGrpSpPr/>
          <p:nvPr/>
        </p:nvGrpSpPr>
        <p:grpSpPr>
          <a:xfrm>
            <a:off x="4391434" y="1952705"/>
            <a:ext cx="7718862" cy="4107920"/>
            <a:chOff x="187" y="432249"/>
            <a:chExt cx="7718862" cy="4107920"/>
          </a:xfrm>
        </p:grpSpPr>
        <p:sp>
          <p:nvSpPr>
            <p:cNvPr id="805" name="Google Shape;805;p74"/>
            <p:cNvSpPr/>
            <p:nvPr/>
          </p:nvSpPr>
          <p:spPr>
            <a:xfrm>
              <a:off x="149747" y="594272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4"/>
            <p:cNvSpPr txBox="1"/>
            <p:nvPr/>
          </p:nvSpPr>
          <p:spPr>
            <a:xfrm>
              <a:off x="149747" y="594272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tratamiento del rechazo agudo ha mejorado. La principal causa del fracaso de aloinjertos de órganos vascularizados es ahora el rechazo crónico.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7" name="Google Shape;807;p74"/>
            <p:cNvSpPr/>
            <p:nvPr/>
          </p:nvSpPr>
          <p:spPr>
            <a:xfrm>
              <a:off x="187" y="432249"/>
              <a:ext cx="785191" cy="1177786"/>
            </a:xfrm>
            <a:prstGeom prst="rect">
              <a:avLst/>
            </a:prstGeom>
            <a:solidFill>
              <a:srgbClr val="C3D4E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4"/>
            <p:cNvSpPr/>
            <p:nvPr/>
          </p:nvSpPr>
          <p:spPr>
            <a:xfrm>
              <a:off x="4129604" y="594272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4"/>
            <p:cNvSpPr txBox="1"/>
            <p:nvPr/>
          </p:nvSpPr>
          <p:spPr>
            <a:xfrm>
              <a:off x="4129604" y="594272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Aparece de forma insidiosa durante meses o años, y puede estar o no precedido de episodios de rechazo agudo.</a:t>
              </a:r>
              <a:endParaRPr/>
            </a:p>
          </p:txBody>
        </p:sp>
        <p:sp>
          <p:nvSpPr>
            <p:cNvPr id="810" name="Google Shape;810;p74"/>
            <p:cNvSpPr/>
            <p:nvPr/>
          </p:nvSpPr>
          <p:spPr>
            <a:xfrm>
              <a:off x="3980044" y="432249"/>
              <a:ext cx="785191" cy="1177786"/>
            </a:xfrm>
            <a:prstGeom prst="rect">
              <a:avLst/>
            </a:prstGeom>
            <a:solidFill>
              <a:srgbClr val="C1E2E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4"/>
            <p:cNvSpPr/>
            <p:nvPr/>
          </p:nvSpPr>
          <p:spPr>
            <a:xfrm>
              <a:off x="149747" y="2006370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4"/>
            <p:cNvSpPr txBox="1"/>
            <p:nvPr/>
          </p:nvSpPr>
          <p:spPr>
            <a:xfrm>
              <a:off x="149747" y="2006370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Lesión dominante del rechazo crónico en los injertos vascularizados es la oclusión arterial.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3" name="Google Shape;813;p74"/>
            <p:cNvSpPr/>
            <p:nvPr/>
          </p:nvSpPr>
          <p:spPr>
            <a:xfrm>
              <a:off x="187" y="1844346"/>
              <a:ext cx="785191" cy="1177786"/>
            </a:xfrm>
            <a:prstGeom prst="rect">
              <a:avLst/>
            </a:prstGeom>
            <a:solidFill>
              <a:srgbClr val="C0E2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4"/>
            <p:cNvSpPr/>
            <p:nvPr/>
          </p:nvSpPr>
          <p:spPr>
            <a:xfrm>
              <a:off x="4129604" y="2006370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4"/>
            <p:cNvSpPr txBox="1"/>
            <p:nvPr/>
          </p:nvSpPr>
          <p:spPr>
            <a:xfrm>
              <a:off x="4129604" y="2006370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Proliferación de las células musculares lisas de la íntima, y los injertos fracasan finalmente, sobre todo, debido a la lesión isquémica resultante.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6" name="Google Shape;816;p74"/>
            <p:cNvSpPr/>
            <p:nvPr/>
          </p:nvSpPr>
          <p:spPr>
            <a:xfrm>
              <a:off x="3980044" y="1844346"/>
              <a:ext cx="785191" cy="1177786"/>
            </a:xfrm>
            <a:prstGeom prst="rect">
              <a:avLst/>
            </a:prstGeom>
            <a:solidFill>
              <a:srgbClr val="BFDF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4"/>
            <p:cNvSpPr/>
            <p:nvPr/>
          </p:nvSpPr>
          <p:spPr>
            <a:xfrm>
              <a:off x="2139676" y="3418468"/>
              <a:ext cx="3589445" cy="112170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4"/>
            <p:cNvSpPr txBox="1"/>
            <p:nvPr/>
          </p:nvSpPr>
          <p:spPr>
            <a:xfrm>
              <a:off x="2139676" y="3418468"/>
              <a:ext cx="3589445" cy="1121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975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 meses a 1 año de trasplante.</a:t>
              </a:r>
              <a:endParaRPr sz="12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9" name="Google Shape;819;p74"/>
            <p:cNvSpPr/>
            <p:nvPr/>
          </p:nvSpPr>
          <p:spPr>
            <a:xfrm>
              <a:off x="1990115" y="3256444"/>
              <a:ext cx="785191" cy="1177786"/>
            </a:xfrm>
            <a:prstGeom prst="rect">
              <a:avLst/>
            </a:prstGeom>
            <a:solidFill>
              <a:srgbClr val="C7D9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5"/>
          <p:cNvSpPr txBox="1">
            <a:spLocks noGrp="1"/>
          </p:cNvSpPr>
          <p:nvPr>
            <p:ph type="title"/>
          </p:nvPr>
        </p:nvSpPr>
        <p:spPr>
          <a:xfrm>
            <a:off x="646557" y="382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</a:t>
            </a:r>
            <a:br>
              <a:rPr lang="es-MX"/>
            </a:br>
            <a:r>
              <a:rPr lang="es-MX"/>
              <a:t>del rechazo del aloinjerto</a:t>
            </a:r>
            <a:endParaRPr/>
          </a:p>
        </p:txBody>
      </p:sp>
      <p:sp>
        <p:nvSpPr>
          <p:cNvPr id="825" name="Google Shape;825;p75"/>
          <p:cNvSpPr txBox="1">
            <a:spLocks noGrp="1"/>
          </p:cNvSpPr>
          <p:nvPr>
            <p:ph type="body" idx="1"/>
          </p:nvPr>
        </p:nvSpPr>
        <p:spPr>
          <a:xfrm>
            <a:off x="4241029" y="2213450"/>
            <a:ext cx="7363850" cy="42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1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s-MX" sz="1700" b="1" i="0" u="none" strike="noStrike">
                <a:latin typeface="Montserrat"/>
                <a:ea typeface="Montserrat"/>
                <a:cs typeface="Montserrat"/>
                <a:sym typeface="Montserrat"/>
              </a:rPr>
              <a:t>nmunosupresión </a:t>
            </a: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para evitar o tratar el rechazo del aloinjerto.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Los fármacos inmunosupresores que inhiben o destruyen a los linfocitos T, son los principales usados para tratar o evitar el rechazo del injerto.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Se utilizan con frecuencia varios métodos de inmunosupresión.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Inhibidores de las vías de transmisión de señales del linfocito T.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s-MX" sz="1700" b="1" i="0" u="none" strike="noStrike">
                <a:latin typeface="Montserrat"/>
                <a:ea typeface="Montserrat"/>
                <a:cs typeface="Montserrat"/>
                <a:sym typeface="Montserrat"/>
              </a:rPr>
              <a:t>inhibidores de la calcineurina ciclosporina y FK506 (tacrolimús) </a:t>
            </a: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inhiben la transcripción de ciertos genes en los linfocitos T, sobre todo los que codifican citocinas como la IL-2.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Char char="•"/>
            </a:pPr>
            <a:r>
              <a:rPr lang="es-MX" sz="1700" b="1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MX" sz="1700" b="1" i="0" u="none" strike="noStrike">
                <a:latin typeface="Montserrat"/>
                <a:ea typeface="Montserrat"/>
                <a:cs typeface="Montserrat"/>
                <a:sym typeface="Montserrat"/>
              </a:rPr>
              <a:t>alcineurina</a:t>
            </a:r>
            <a:r>
              <a:rPr lang="es-MX" sz="17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700" b="0" i="0" u="none" strike="noStrike">
                <a:latin typeface="Montserrat"/>
                <a:ea typeface="Montserrat"/>
                <a:cs typeface="Montserrat"/>
                <a:sym typeface="Montserrat"/>
              </a:rPr>
              <a:t>activa factor de transcripción NFAT (factor nuclear de linfocitos T activados), inhibe la activación del NFAT y la transcripción de la IL-2 y de otros genes de citocinas.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6"/>
          <p:cNvSpPr txBox="1">
            <a:spLocks noGrp="1"/>
          </p:cNvSpPr>
          <p:nvPr>
            <p:ph type="title"/>
          </p:nvPr>
        </p:nvSpPr>
        <p:spPr>
          <a:xfrm>
            <a:off x="658368" y="365125"/>
            <a:ext cx="11338560" cy="148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del rechazo</a:t>
            </a:r>
            <a:br>
              <a:rPr lang="es-MX"/>
            </a:br>
            <a:r>
              <a:rPr lang="es-MX"/>
              <a:t>del aloinjerto</a:t>
            </a:r>
            <a:endParaRPr/>
          </a:p>
        </p:txBody>
      </p:sp>
      <p:pic>
        <p:nvPicPr>
          <p:cNvPr id="832" name="Google Shape;832;p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438" y="1287445"/>
            <a:ext cx="5659530" cy="538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7"/>
          <p:cNvSpPr txBox="1">
            <a:spLocks noGrp="1"/>
          </p:cNvSpPr>
          <p:nvPr>
            <p:ph type="title"/>
          </p:nvPr>
        </p:nvSpPr>
        <p:spPr>
          <a:xfrm>
            <a:off x="563880" y="346837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</a:t>
            </a:r>
            <a:br>
              <a:rPr lang="es-MX"/>
            </a:br>
            <a:r>
              <a:rPr lang="es-MX"/>
              <a:t>del rechazo del aloinjerto</a:t>
            </a:r>
            <a:endParaRPr/>
          </a:p>
        </p:txBody>
      </p:sp>
      <p:grpSp>
        <p:nvGrpSpPr>
          <p:cNvPr id="838" name="Google Shape;838;p77"/>
          <p:cNvGrpSpPr/>
          <p:nvPr/>
        </p:nvGrpSpPr>
        <p:grpSpPr>
          <a:xfrm>
            <a:off x="4776725" y="1672400"/>
            <a:ext cx="7100041" cy="4547094"/>
            <a:chOff x="3557" y="0"/>
            <a:chExt cx="7100041" cy="4547094"/>
          </a:xfrm>
        </p:grpSpPr>
        <p:sp>
          <p:nvSpPr>
            <p:cNvPr id="839" name="Google Shape;839;p77"/>
            <p:cNvSpPr/>
            <p:nvPr/>
          </p:nvSpPr>
          <p:spPr>
            <a:xfrm>
              <a:off x="533036" y="0"/>
              <a:ext cx="6041082" cy="45470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7"/>
            <p:cNvSpPr/>
            <p:nvPr/>
          </p:nvSpPr>
          <p:spPr>
            <a:xfrm>
              <a:off x="3557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7"/>
            <p:cNvSpPr txBox="1"/>
            <p:nvPr/>
          </p:nvSpPr>
          <p:spPr>
            <a:xfrm>
              <a:off x="87074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Toxinas metabólicas destruyen los linfocitos T en proliferación; se usan combinadas con otros fármacos.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2" name="Google Shape;842;p77"/>
            <p:cNvSpPr/>
            <p:nvPr/>
          </p:nvSpPr>
          <p:spPr>
            <a:xfrm>
              <a:off x="1799953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7"/>
            <p:cNvSpPr txBox="1"/>
            <p:nvPr/>
          </p:nvSpPr>
          <p:spPr>
            <a:xfrm>
              <a:off x="1883470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Síntesis de purinas (azatioprina y MMF).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4" name="Google Shape;844;p77"/>
            <p:cNvSpPr/>
            <p:nvPr/>
          </p:nvSpPr>
          <p:spPr>
            <a:xfrm>
              <a:off x="3596349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7"/>
            <p:cNvSpPr txBox="1"/>
            <p:nvPr/>
          </p:nvSpPr>
          <p:spPr>
            <a:xfrm>
              <a:off x="3679866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Anticuerpos antilinfocíticos bloqueantes de la función o eliminadores.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6" name="Google Shape;846;p77"/>
            <p:cNvSpPr/>
            <p:nvPr/>
          </p:nvSpPr>
          <p:spPr>
            <a:xfrm>
              <a:off x="5392745" y="1364128"/>
              <a:ext cx="1710853" cy="1818837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7"/>
            <p:cNvSpPr txBox="1"/>
            <p:nvPr/>
          </p:nvSpPr>
          <p:spPr>
            <a:xfrm>
              <a:off x="5476262" y="1447645"/>
              <a:ext cx="1543819" cy="1651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MX" sz="1200" b="0" i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Inhibidor MUROMONAB (OKT3) contra CD3.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0"/>
          <p:cNvSpPr txBox="1">
            <a:spLocks noGrp="1"/>
          </p:cNvSpPr>
          <p:nvPr>
            <p:ph type="title"/>
          </p:nvPr>
        </p:nvSpPr>
        <p:spPr>
          <a:xfrm>
            <a:off x="618744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Definición de términos</a:t>
            </a:r>
            <a:endParaRPr/>
          </a:p>
        </p:txBody>
      </p:sp>
      <p:sp>
        <p:nvSpPr>
          <p:cNvPr id="666" name="Google Shape;666;p60"/>
          <p:cNvSpPr txBox="1">
            <a:spLocks noGrp="1"/>
          </p:cNvSpPr>
          <p:nvPr>
            <p:ph type="body" idx="1"/>
          </p:nvPr>
        </p:nvSpPr>
        <p:spPr>
          <a:xfrm>
            <a:off x="5030790" y="1843913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b="1"/>
              <a:t>El Trasplante</a:t>
            </a:r>
            <a:r>
              <a:rPr lang="es-MX"/>
              <a:t> es un proceso por el que se toman células, tejidos u órganos denominados injertos de un individuo, y se colocan en otro habitualmente distinto.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Individuo que proporciona el injerto se denomina </a:t>
            </a:r>
            <a:r>
              <a:rPr lang="es-MX" b="1"/>
              <a:t>donante.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Quien lo recibe se llama </a:t>
            </a:r>
            <a:r>
              <a:rPr lang="es-MX" b="1"/>
              <a:t>receptor.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Trasplante ortótopico: posición anatómica normal.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Trasplante heterotópico: lugar distinto.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 b="1"/>
              <a:t>Transfusión: </a:t>
            </a:r>
            <a:r>
              <a:rPr lang="es-MX"/>
              <a:t>trasplante de células sanguíneas circulantes o de plasma de una persona a otra.</a:t>
            </a:r>
            <a:endParaRPr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MX"/>
              <a:t>Pérdida de injerto por reacción inflamatoria (</a:t>
            </a:r>
            <a:r>
              <a:rPr lang="es-MX" b="1"/>
              <a:t>rechazo</a:t>
            </a:r>
            <a:r>
              <a:rPr lang="es-MX"/>
              <a:t>).</a:t>
            </a:r>
            <a:endParaRPr/>
          </a:p>
          <a:p>
            <a:pPr marL="228600" lvl="0" indent="-111125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Prevención y tratamiento </a:t>
            </a:r>
            <a:br>
              <a:rPr lang="es-MX"/>
            </a:br>
            <a:r>
              <a:rPr lang="es-MX"/>
              <a:t>del rechazo del aloinjerto</a:t>
            </a:r>
            <a:endParaRPr/>
          </a:p>
        </p:txBody>
      </p:sp>
      <p:sp>
        <p:nvSpPr>
          <p:cNvPr id="853" name="Google Shape;853;p78"/>
          <p:cNvSpPr txBox="1">
            <a:spLocks noGrp="1"/>
          </p:cNvSpPr>
          <p:nvPr>
            <p:ph type="body" idx="1"/>
          </p:nvPr>
        </p:nvSpPr>
        <p:spPr>
          <a:xfrm>
            <a:off x="5039553" y="235108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fármacos que bloquean las vías coestimuladoras del linfocito T, reducen el rechazo agudo del aloinjerto.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Los fármacos antiinflamatorios, en concreto los corticoesteroides, reducir la reacción inflamatoria a los aloinjertos de órganos.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Inhibidores de la migración del leucocitos.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900"/>
              <a:buChar char="•"/>
            </a:pPr>
            <a:r>
              <a:rPr lang="es-MX" sz="19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tratamiento inmunosupresor lleva a una mayor propensión frente a varios tipos de infecciones intracelulares y tumores asociados a virus.</a:t>
            </a:r>
            <a:endParaRPr sz="19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9"/>
          <p:cNvSpPr txBox="1">
            <a:spLocks noGrp="1"/>
          </p:cNvSpPr>
          <p:nvPr>
            <p:ph type="title"/>
          </p:nvPr>
        </p:nvSpPr>
        <p:spPr>
          <a:xfrm>
            <a:off x="554355" y="351076"/>
            <a:ext cx="118719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Métodos para reducir la inmunogenicidad</a:t>
            </a:r>
            <a:b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MX" sz="4400" i="0" u="none" strike="noStrike">
                <a:latin typeface="Montserrat"/>
                <a:ea typeface="Montserrat"/>
                <a:cs typeface="Montserrat"/>
                <a:sym typeface="Montserrat"/>
              </a:rPr>
              <a:t>de los aloinjertos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9" name="Google Shape;859;p79"/>
          <p:cNvSpPr txBox="1">
            <a:spLocks noGrp="1"/>
          </p:cNvSpPr>
          <p:nvPr>
            <p:ph type="body" idx="1"/>
          </p:nvPr>
        </p:nvSpPr>
        <p:spPr>
          <a:xfrm>
            <a:off x="4994214" y="200850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Principal estrategia para reducir la inmunogenicidad del injerto ha sido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minimizar las diferencias aloantigénicas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 entre el donante y el receptor.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Para evitar el rechazo hiperagudo, se seleccionan los antígenos del grupo sanguíneo ABO del donante del injerto para que sean idénticos a los del receptor.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En el trasplante renal, cuanto mayor sea el número de </a:t>
            </a:r>
            <a:r>
              <a:rPr lang="es-MX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alelos del MHC compatibles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entre el donante y el receptor, mejor será la supervivencia del 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Se estudia</a:t>
            </a:r>
            <a:r>
              <a:rPr lang="es-MX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 presencia de anticuerpos preformados contra las moléculas del MHC donantes u otros antígenos de la superficie celular.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0"/>
          <p:cNvSpPr txBox="1">
            <a:spLocks noGrp="1"/>
          </p:cNvSpPr>
          <p:nvPr>
            <p:ph type="title"/>
          </p:nvPr>
        </p:nvSpPr>
        <p:spPr>
          <a:xfrm>
            <a:off x="673608" y="3285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Enfermedad de injerto </a:t>
            </a:r>
            <a:br>
              <a:rPr lang="es-MX"/>
            </a:br>
            <a:r>
              <a:rPr lang="es-MX"/>
              <a:t>contra huésped</a:t>
            </a:r>
            <a:endParaRPr/>
          </a:p>
        </p:txBody>
      </p:sp>
      <p:sp>
        <p:nvSpPr>
          <p:cNvPr id="865" name="Google Shape;865;p80"/>
          <p:cNvSpPr txBox="1">
            <a:spLocks noGrp="1"/>
          </p:cNvSpPr>
          <p:nvPr>
            <p:ph type="body" idx="1"/>
          </p:nvPr>
        </p:nvSpPr>
        <p:spPr>
          <a:xfrm>
            <a:off x="4994214" y="1901952"/>
            <a:ext cx="6761922" cy="43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 debe a una reacción de los linfocitos T maduros injertados presentes en el inóculo medular, con los aloantígenos del anfitrión.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 mayoría de los casos, la reacción se dirige contra antígenos de histocompatibilidad secundarios del anfitrión.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trasplante de médula ósea no se realiza cuando el donante y el receptor tienen diferencias en moléculas del MHC.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GVHD también puede aparecer cuando se trasplantan órganos sólidos que contienen un número significativo de linfocitos T, como el intestino delgado, el pulmón o el hígado.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GVHD es la principal limitación para el éxito del trasplante de médula ósea.</a:t>
            </a:r>
            <a:endParaRPr/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EICH</a:t>
            </a:r>
            <a:endParaRPr/>
          </a:p>
        </p:txBody>
      </p:sp>
      <p:sp>
        <p:nvSpPr>
          <p:cNvPr id="871" name="Google Shape;871;p81"/>
          <p:cNvSpPr txBox="1">
            <a:spLocks noGrp="1"/>
          </p:cNvSpPr>
          <p:nvPr>
            <p:ph type="body" idx="1"/>
          </p:nvPr>
        </p:nvSpPr>
        <p:spPr>
          <a:xfrm>
            <a:off x="4939350" y="159734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 b="1"/>
              <a:t>Aguda.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Se caracteriza por la muerte de células epiteliales en piel, hígado (sobre todo el epitelio biliar) y el tubo digestivo.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Se manifiesta con erupción cutánea, ictericia, diarrea y hemorragia digestiva.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Cuando la muerte celular epitelial es extensa, la piel o el recubrimiento del intestino pueden desprenderse.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MX"/>
              <a:t>En esta circunstancia, la GVHD aguda puede ser mortal.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EICH</a:t>
            </a:r>
            <a:endParaRPr/>
          </a:p>
        </p:txBody>
      </p:sp>
      <p:sp>
        <p:nvSpPr>
          <p:cNvPr id="877" name="Google Shape;877;p82"/>
          <p:cNvSpPr txBox="1">
            <a:spLocks noGrp="1"/>
          </p:cNvSpPr>
          <p:nvPr>
            <p:ph type="body" idx="1"/>
          </p:nvPr>
        </p:nvSpPr>
        <p:spPr>
          <a:xfrm>
            <a:off x="5049078" y="1862201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 b="1">
                <a:solidFill>
                  <a:srgbClr val="142B48"/>
                </a:solidFill>
              </a:rPr>
              <a:t>Crónica.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Se caracteriza por fibrosis y atrofia de uno o más de los mismos órganos, sin indicios de muerte celular aguda.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La GVHD crónica también puede afectar a los pulmones y obliterar las vías respiratorias distales. 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2000"/>
              <a:buChar char="•"/>
            </a:pPr>
            <a:r>
              <a:rPr lang="es-MX">
                <a:solidFill>
                  <a:srgbClr val="142B48"/>
                </a:solidFill>
              </a:rPr>
              <a:t>Cuando es intensa, la GVHD crónica lleva a una disfunción completa del órgano afectado.</a:t>
            </a:r>
            <a:endParaRPr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83"/>
          <p:cNvSpPr txBox="1">
            <a:spLocks noGrp="1"/>
          </p:cNvSpPr>
          <p:nvPr>
            <p:ph type="title"/>
          </p:nvPr>
        </p:nvSpPr>
        <p:spPr>
          <a:xfrm>
            <a:off x="838199" y="26303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MX" sz="6000"/>
              <a:t>GRACIAS</a:t>
            </a:r>
            <a:br>
              <a:rPr lang="es-MX" sz="6000"/>
            </a:br>
            <a:endParaRPr sz="6000" b="0">
              <a:solidFill>
                <a:schemeClr val="dk1"/>
              </a:solidFill>
            </a:endParaRPr>
          </a:p>
        </p:txBody>
      </p:sp>
      <p:sp>
        <p:nvSpPr>
          <p:cNvPr id="883" name="Google Shape;883;p83"/>
          <p:cNvSpPr txBox="1"/>
          <p:nvPr/>
        </p:nvSpPr>
        <p:spPr>
          <a:xfrm>
            <a:off x="2365022" y="3293108"/>
            <a:ext cx="7461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Contacto: sneidertorres07@gmail.com</a:t>
            </a:r>
            <a:endParaRPr sz="2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1"/>
          <p:cNvSpPr txBox="1">
            <a:spLocks noGrp="1"/>
          </p:cNvSpPr>
          <p:nvPr>
            <p:ph type="title"/>
          </p:nvPr>
        </p:nvSpPr>
        <p:spPr>
          <a:xfrm>
            <a:off x="838200" y="189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Definición de términos</a:t>
            </a:r>
            <a:endParaRPr/>
          </a:p>
        </p:txBody>
      </p:sp>
      <p:sp>
        <p:nvSpPr>
          <p:cNvPr id="672" name="Google Shape;672;p61"/>
          <p:cNvSpPr txBox="1">
            <a:spLocks noGrp="1"/>
          </p:cNvSpPr>
          <p:nvPr>
            <p:ph type="body" idx="1"/>
          </p:nvPr>
        </p:nvSpPr>
        <p:spPr>
          <a:xfrm>
            <a:off x="4975926" y="1514714"/>
            <a:ext cx="6761922" cy="48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</a:rPr>
              <a:t>Injertos de piel trasplantada entre individuos sin relación génica en 7 a 10 días (rechazo de primer grupo).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>
                <a:solidFill>
                  <a:srgbClr val="142B48"/>
                </a:solidFill>
              </a:rPr>
              <a:t>Rechazo de un injerto del mismo donante al mismo receptor, más rápido 2-3 días (rechazo de segundo grupo).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Autoinjerto: </a:t>
            </a:r>
            <a:r>
              <a:rPr lang="es-MX">
                <a:solidFill>
                  <a:srgbClr val="142B48"/>
                </a:solidFill>
              </a:rPr>
              <a:t>mismo individuo.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Isoinjerto: </a:t>
            </a:r>
            <a:r>
              <a:rPr lang="es-MX">
                <a:solidFill>
                  <a:srgbClr val="142B48"/>
                </a:solidFill>
              </a:rPr>
              <a:t>misma información genética.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Aloinjerto: </a:t>
            </a:r>
            <a:r>
              <a:rPr lang="es-MX">
                <a:solidFill>
                  <a:srgbClr val="142B48"/>
                </a:solidFill>
              </a:rPr>
              <a:t>2 individuos de misma especie.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Xenoinjerto: </a:t>
            </a:r>
            <a:r>
              <a:rPr lang="es-MX">
                <a:solidFill>
                  <a:srgbClr val="142B48"/>
                </a:solidFill>
              </a:rPr>
              <a:t>especies distintas.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Aloantígenos: </a:t>
            </a:r>
            <a:r>
              <a:rPr lang="es-MX">
                <a:solidFill>
                  <a:srgbClr val="142B48"/>
                </a:solidFill>
              </a:rPr>
              <a:t>moléculas reconocidas como extrañas sobre aloinjerto.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Xenoinjertos:</a:t>
            </a:r>
            <a:r>
              <a:rPr lang="es-MX">
                <a:solidFill>
                  <a:srgbClr val="142B48"/>
                </a:solidFill>
              </a:rPr>
              <a:t> son antígenos extraños.</a:t>
            </a:r>
            <a:endParaRPr/>
          </a:p>
          <a:p>
            <a:pPr marL="228600" lvl="0" indent="-2286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ct val="100000"/>
              <a:buChar char="•"/>
            </a:pPr>
            <a:r>
              <a:rPr lang="es-MX" b="1">
                <a:solidFill>
                  <a:srgbClr val="142B48"/>
                </a:solidFill>
              </a:rPr>
              <a:t>Xenorreactivo o alorreactivo: </a:t>
            </a:r>
            <a:r>
              <a:rPr lang="es-MX">
                <a:solidFill>
                  <a:srgbClr val="142B48"/>
                </a:solidFill>
              </a:rPr>
              <a:t>linfocitos y Acs reaccionan contra aloantigenos o Ags extraños.</a:t>
            </a:r>
            <a:endParaRPr>
              <a:solidFill>
                <a:srgbClr val="142B4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>
            <a:spLocks noGrp="1"/>
          </p:cNvSpPr>
          <p:nvPr>
            <p:ph type="title"/>
          </p:nvPr>
        </p:nvSpPr>
        <p:spPr>
          <a:xfrm>
            <a:off x="598932" y="379208"/>
            <a:ext cx="109941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Respuesta inmunitaria a aloinjertos</a:t>
            </a:r>
            <a:br>
              <a:rPr lang="es-MX"/>
            </a:br>
            <a:endParaRPr/>
          </a:p>
        </p:txBody>
      </p:sp>
      <p:grpSp>
        <p:nvGrpSpPr>
          <p:cNvPr id="678" name="Google Shape;678;p62"/>
          <p:cNvGrpSpPr/>
          <p:nvPr/>
        </p:nvGrpSpPr>
        <p:grpSpPr>
          <a:xfrm>
            <a:off x="4781590" y="1489694"/>
            <a:ext cx="7114156" cy="4399862"/>
            <a:chOff x="2626654" y="-215077"/>
            <a:chExt cx="7114156" cy="4399862"/>
          </a:xfrm>
        </p:grpSpPr>
        <p:sp>
          <p:nvSpPr>
            <p:cNvPr id="679" name="Google Shape;679;p62"/>
            <p:cNvSpPr/>
            <p:nvPr/>
          </p:nvSpPr>
          <p:spPr>
            <a:xfrm>
              <a:off x="4971919" y="-215077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2"/>
            <p:cNvSpPr/>
            <p:nvPr/>
          </p:nvSpPr>
          <p:spPr>
            <a:xfrm>
              <a:off x="5198317" y="0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2"/>
            <p:cNvSpPr txBox="1"/>
            <p:nvPr/>
          </p:nvSpPr>
          <p:spPr>
            <a:xfrm>
              <a:off x="5236213" y="37896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Aloantígenos </a:t>
              </a:r>
              <a:endParaRPr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2" name="Google Shape;682;p62"/>
            <p:cNvSpPr/>
            <p:nvPr/>
          </p:nvSpPr>
          <p:spPr>
            <a:xfrm>
              <a:off x="4988775" y="1408557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2"/>
            <p:cNvSpPr/>
            <p:nvPr/>
          </p:nvSpPr>
          <p:spPr>
            <a:xfrm>
              <a:off x="5215173" y="1623634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2"/>
            <p:cNvSpPr txBox="1"/>
            <p:nvPr/>
          </p:nvSpPr>
          <p:spPr>
            <a:xfrm>
              <a:off x="5253069" y="1661530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Respuestas inmunitarias</a:t>
              </a:r>
              <a:endParaRPr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5" name="Google Shape;685;p62"/>
            <p:cNvSpPr/>
            <p:nvPr/>
          </p:nvSpPr>
          <p:spPr>
            <a:xfrm>
              <a:off x="2626654" y="2675844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2"/>
            <p:cNvSpPr/>
            <p:nvPr/>
          </p:nvSpPr>
          <p:spPr>
            <a:xfrm>
              <a:off x="2853052" y="2890922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2"/>
            <p:cNvSpPr txBox="1"/>
            <p:nvPr/>
          </p:nvSpPr>
          <p:spPr>
            <a:xfrm>
              <a:off x="2890948" y="2928818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Celulares </a:t>
              </a:r>
              <a:endParaRPr sz="21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8" name="Google Shape;688;p62"/>
            <p:cNvSpPr/>
            <p:nvPr/>
          </p:nvSpPr>
          <p:spPr>
            <a:xfrm>
              <a:off x="7476833" y="2653745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2"/>
            <p:cNvSpPr/>
            <p:nvPr/>
          </p:nvSpPr>
          <p:spPr>
            <a:xfrm>
              <a:off x="7703231" y="2868822"/>
              <a:ext cx="2037579" cy="129386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2"/>
            <p:cNvSpPr txBox="1"/>
            <p:nvPr/>
          </p:nvSpPr>
          <p:spPr>
            <a:xfrm>
              <a:off x="7741127" y="2906718"/>
              <a:ext cx="1961787" cy="1218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42B48"/>
                </a:buClr>
                <a:buSzPts val="2100"/>
                <a:buFont typeface="Montserrat"/>
                <a:buNone/>
              </a:pPr>
              <a:r>
                <a:rPr lang="es-MX" sz="2100">
                  <a:solidFill>
                    <a:srgbClr val="14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Humorales</a:t>
              </a:r>
              <a:endParaRPr/>
            </a:p>
          </p:txBody>
        </p:sp>
      </p:grpSp>
      <p:cxnSp>
        <p:nvCxnSpPr>
          <p:cNvPr id="691" name="Google Shape;691;p62"/>
          <p:cNvCxnSpPr/>
          <p:nvPr/>
        </p:nvCxnSpPr>
        <p:spPr>
          <a:xfrm rot="10800000" flipH="1">
            <a:off x="7035974" y="4628725"/>
            <a:ext cx="1297172" cy="66985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62"/>
          <p:cNvCxnSpPr/>
          <p:nvPr/>
        </p:nvCxnSpPr>
        <p:spPr>
          <a:xfrm>
            <a:off x="8333146" y="4628725"/>
            <a:ext cx="1287618" cy="66985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3"/>
          <p:cNvSpPr txBox="1">
            <a:spLocks noGrp="1"/>
          </p:cNvSpPr>
          <p:nvPr>
            <p:ph type="title"/>
          </p:nvPr>
        </p:nvSpPr>
        <p:spPr>
          <a:xfrm>
            <a:off x="582168" y="481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grpSp>
        <p:nvGrpSpPr>
          <p:cNvPr id="698" name="Google Shape;698;p63"/>
          <p:cNvGrpSpPr/>
          <p:nvPr/>
        </p:nvGrpSpPr>
        <p:grpSpPr>
          <a:xfrm>
            <a:off x="4678710" y="1926814"/>
            <a:ext cx="6761922" cy="4289041"/>
            <a:chOff x="0" y="31148"/>
            <a:chExt cx="6761922" cy="4289041"/>
          </a:xfrm>
        </p:grpSpPr>
        <p:sp>
          <p:nvSpPr>
            <p:cNvPr id="699" name="Google Shape;699;p63"/>
            <p:cNvSpPr/>
            <p:nvPr/>
          </p:nvSpPr>
          <p:spPr>
            <a:xfrm>
              <a:off x="0" y="31148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3"/>
            <p:cNvSpPr txBox="1"/>
            <p:nvPr/>
          </p:nvSpPr>
          <p:spPr>
            <a:xfrm>
              <a:off x="49918" y="81066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Reconocimiento de células trasplantadas como propias o extrañas.</a:t>
              </a:r>
              <a:endParaRPr/>
            </a:p>
          </p:txBody>
        </p:sp>
        <p:sp>
          <p:nvSpPr>
            <p:cNvPr id="701" name="Google Shape;701;p63"/>
            <p:cNvSpPr/>
            <p:nvPr/>
          </p:nvSpPr>
          <p:spPr>
            <a:xfrm>
              <a:off x="0" y="1119969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3"/>
            <p:cNvSpPr txBox="1"/>
            <p:nvPr/>
          </p:nvSpPr>
          <p:spPr>
            <a:xfrm>
              <a:off x="49918" y="1169887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Depende de genes polimorfos heredados por ambos progenitores.</a:t>
              </a:r>
              <a:endParaRPr/>
            </a:p>
          </p:txBody>
        </p:sp>
        <p:sp>
          <p:nvSpPr>
            <p:cNvPr id="703" name="Google Shape;703;p63"/>
            <p:cNvSpPr/>
            <p:nvPr/>
          </p:nvSpPr>
          <p:spPr>
            <a:xfrm>
              <a:off x="0" y="2208789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3"/>
            <p:cNvSpPr txBox="1"/>
            <p:nvPr/>
          </p:nvSpPr>
          <p:spPr>
            <a:xfrm>
              <a:off x="49918" y="2258707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Resultados de experimentos entre cepas de ratones.</a:t>
              </a:r>
              <a:endParaRPr/>
            </a:p>
          </p:txBody>
        </p:sp>
        <p:sp>
          <p:nvSpPr>
            <p:cNvPr id="705" name="Google Shape;705;p63"/>
            <p:cNvSpPr/>
            <p:nvPr/>
          </p:nvSpPr>
          <p:spPr>
            <a:xfrm>
              <a:off x="0" y="3297609"/>
              <a:ext cx="6761922" cy="102258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3"/>
            <p:cNvSpPr txBox="1"/>
            <p:nvPr/>
          </p:nvSpPr>
          <p:spPr>
            <a:xfrm>
              <a:off x="49918" y="3347527"/>
              <a:ext cx="6662086" cy="92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Montserrat"/>
                <a:buNone/>
              </a:pPr>
              <a:r>
                <a:rPr lang="es-MX" sz="23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Reglas básicas de inmunología.</a:t>
              </a:r>
              <a:endParaRPr/>
            </a:p>
          </p:txBody>
        </p:sp>
      </p:grpSp>
      <p:sp>
        <p:nvSpPr>
          <p:cNvPr id="707" name="Google Shape;707;p63"/>
          <p:cNvSpPr/>
          <p:nvPr/>
        </p:nvSpPr>
        <p:spPr>
          <a:xfrm>
            <a:off x="11532072" y="5326911"/>
            <a:ext cx="542260" cy="5635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4"/>
          <p:cNvSpPr txBox="1">
            <a:spLocks noGrp="1"/>
          </p:cNvSpPr>
          <p:nvPr>
            <p:ph type="title"/>
          </p:nvPr>
        </p:nvSpPr>
        <p:spPr>
          <a:xfrm>
            <a:off x="618744" y="481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sp>
        <p:nvSpPr>
          <p:cNvPr id="713" name="Google Shape;713;p64"/>
          <p:cNvSpPr txBox="1">
            <a:spLocks noGrp="1"/>
          </p:cNvSpPr>
          <p:nvPr>
            <p:ph type="body" idx="1"/>
          </p:nvPr>
        </p:nvSpPr>
        <p:spPr>
          <a:xfrm>
            <a:off x="4811334" y="1563307"/>
            <a:ext cx="6761922" cy="481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Las células u órganos trasplantados entre individuos de una misma cepa endogámica de una especie, nunca son rechazados.</a:t>
            </a:r>
            <a:endParaRPr/>
          </a:p>
          <a:p>
            <a:pPr marL="457200" lvl="0" indent="-4572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Las células u órganos trasplantados entre individuos de distintas cepas endogámicas de una misma especie, casi siempre son rechazados.</a:t>
            </a:r>
            <a:endParaRPr/>
          </a:p>
          <a:p>
            <a:pPr marL="457200" lvl="0" indent="-4572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Las crías de una pareja formada por individuos de dos cepas endogámicas distintas, no rechazan los injertos de cualquiera de sus progenitores.</a:t>
            </a:r>
            <a:endParaRPr/>
          </a:p>
          <a:p>
            <a:pPr marL="457200" lvl="0" indent="-4572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Font typeface="Calibri"/>
              <a:buAutoNum type="arabicPeriod"/>
            </a:pPr>
            <a:r>
              <a:rPr lang="es-MX"/>
              <a:t>Un injerto procedente de una cría de una pareja formada por individuos de dos cepas endogámicas distintas, será rechazado por cualquiera de los progenitores.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5"/>
          <p:cNvSpPr txBox="1">
            <a:spLocks noGrp="1"/>
          </p:cNvSpPr>
          <p:nvPr>
            <p:ph type="title"/>
          </p:nvPr>
        </p:nvSpPr>
        <p:spPr>
          <a:xfrm>
            <a:off x="50901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grpSp>
        <p:nvGrpSpPr>
          <p:cNvPr id="719" name="Google Shape;719;p65"/>
          <p:cNvGrpSpPr/>
          <p:nvPr/>
        </p:nvGrpSpPr>
        <p:grpSpPr>
          <a:xfrm>
            <a:off x="5193202" y="1357016"/>
            <a:ext cx="5561582" cy="5296745"/>
            <a:chOff x="1334434" y="3704"/>
            <a:chExt cx="5561582" cy="5296745"/>
          </a:xfrm>
        </p:grpSpPr>
        <p:sp>
          <p:nvSpPr>
            <p:cNvPr id="720" name="Google Shape;720;p65"/>
            <p:cNvSpPr/>
            <p:nvPr/>
          </p:nvSpPr>
          <p:spPr>
            <a:xfrm>
              <a:off x="1334434" y="3704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5"/>
            <p:cNvSpPr txBox="1"/>
            <p:nvPr/>
          </p:nvSpPr>
          <p:spPr>
            <a:xfrm>
              <a:off x="1334434" y="3704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Moléculas del complejo mayor de histocompatibilida, responsables de casi todas las reacciones de rechazo intensas (rápidas).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2" name="Google Shape;722;p65"/>
            <p:cNvSpPr/>
            <p:nvPr/>
          </p:nvSpPr>
          <p:spPr>
            <a:xfrm>
              <a:off x="4247644" y="3704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5"/>
            <p:cNvSpPr txBox="1"/>
            <p:nvPr/>
          </p:nvSpPr>
          <p:spPr>
            <a:xfrm>
              <a:off x="4247644" y="3704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Locus de genes polimorfos que codifican dianas moleculares de los rechazos de injertos.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4" name="Google Shape;724;p65"/>
            <p:cNvSpPr/>
            <p:nvPr/>
          </p:nvSpPr>
          <p:spPr>
            <a:xfrm>
              <a:off x="1334434" y="1857565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5"/>
            <p:cNvSpPr txBox="1"/>
            <p:nvPr/>
          </p:nvSpPr>
          <p:spPr>
            <a:xfrm>
              <a:off x="1334434" y="1857565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CMH importante en las respuestas inmunitarias normales frente a los antígenos extraños.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6" name="Google Shape;726;p65"/>
            <p:cNvSpPr/>
            <p:nvPr/>
          </p:nvSpPr>
          <p:spPr>
            <a:xfrm>
              <a:off x="4247644" y="1857565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5"/>
            <p:cNvSpPr txBox="1"/>
            <p:nvPr/>
          </p:nvSpPr>
          <p:spPr>
            <a:xfrm>
              <a:off x="4247644" y="1857565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Función de aloantígeno de CMH es accidental.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8" name="Google Shape;728;p65"/>
            <p:cNvSpPr/>
            <p:nvPr/>
          </p:nvSpPr>
          <p:spPr>
            <a:xfrm>
              <a:off x="2791039" y="3711426"/>
              <a:ext cx="2648372" cy="1589023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5"/>
            <p:cNvSpPr txBox="1"/>
            <p:nvPr/>
          </p:nvSpPr>
          <p:spPr>
            <a:xfrm>
              <a:off x="2791039" y="3711426"/>
              <a:ext cx="2648372" cy="1589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MX" sz="15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Presentación Ag CMH:      2 vías distintas.</a:t>
              </a:r>
              <a:endParaRPr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30" name="Google Shape;730;p65"/>
          <p:cNvSpPr/>
          <p:nvPr/>
        </p:nvSpPr>
        <p:spPr>
          <a:xfrm>
            <a:off x="9899503" y="5422384"/>
            <a:ext cx="935665" cy="6273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6"/>
          <p:cNvSpPr txBox="1">
            <a:spLocks noGrp="1"/>
          </p:cNvSpPr>
          <p:nvPr>
            <p:ph type="title"/>
          </p:nvPr>
        </p:nvSpPr>
        <p:spPr>
          <a:xfrm>
            <a:off x="509016" y="3571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MX"/>
              <a:t>Reconocimiento de aloantígenos</a:t>
            </a:r>
            <a:br>
              <a:rPr lang="es-MX"/>
            </a:br>
            <a:endParaRPr/>
          </a:p>
        </p:txBody>
      </p:sp>
      <p:pic>
        <p:nvPicPr>
          <p:cNvPr id="737" name="Google Shape;737;p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093" y="1158949"/>
            <a:ext cx="3152695" cy="5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6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7788" y="2115878"/>
            <a:ext cx="3607932" cy="3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7"/>
          <p:cNvSpPr txBox="1">
            <a:spLocks noGrp="1"/>
          </p:cNvSpPr>
          <p:nvPr>
            <p:ph type="body" idx="1"/>
          </p:nvPr>
        </p:nvSpPr>
        <p:spPr>
          <a:xfrm>
            <a:off x="4957638" y="189877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La respuesta del linfocito T a un órgano injertado puede iniciarse en los ganglios linfáticos que drenan el injerto.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1% al 2% de los linfocitos T de un sujeto, es capaz de reconocer y responder a una sola molécula extraña del MHC.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Muchos de los linfocitos T que responden a una molécul</a:t>
            </a: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s-MX" sz="1800" b="0" i="0" u="none" strike="noStrike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alógena del MHC, incluso ante la primera exposición, son linfocitos T memoria.</a:t>
            </a:r>
            <a:endParaRPr/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2B48"/>
              </a:buClr>
              <a:buSzPts val="1800"/>
              <a:buChar char="•"/>
            </a:pPr>
            <a:r>
              <a:rPr lang="es-MX" sz="1800">
                <a:solidFill>
                  <a:srgbClr val="142B48"/>
                </a:solidFill>
                <a:latin typeface="Montserrat"/>
                <a:ea typeface="Montserrat"/>
                <a:cs typeface="Montserrat"/>
                <a:sym typeface="Montserrat"/>
              </a:rPr>
              <a:t>Coestimulación de moléculas B7 en CPA (activación de LT alorreactivos).</a:t>
            </a:r>
            <a:endParaRPr/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 b="0" i="0" u="none" strike="noStrike"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solidFill>
                <a:srgbClr val="14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Microsoft Office PowerPoint</Application>
  <PresentationFormat>Panorámica</PresentationFormat>
  <Paragraphs>140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Calibri</vt:lpstr>
      <vt:lpstr>Noto Sans Symbols</vt:lpstr>
      <vt:lpstr>Montserrat</vt:lpstr>
      <vt:lpstr>Arial</vt:lpstr>
      <vt:lpstr>Tema de Office</vt:lpstr>
      <vt:lpstr>INMUNOLOGÍA DE TRANSPLANTES</vt:lpstr>
      <vt:lpstr>Definición de términos</vt:lpstr>
      <vt:lpstr>Definición de términos</vt:lpstr>
      <vt:lpstr>Respuesta inmunitaria a aloinjertos </vt:lpstr>
      <vt:lpstr>Reconocimiento de aloantígenos </vt:lpstr>
      <vt:lpstr>Reconocimiento de aloantígenos </vt:lpstr>
      <vt:lpstr>Reconocimiento de aloantígenos </vt:lpstr>
      <vt:lpstr>Reconocimiento de aloantígenos </vt:lpstr>
      <vt:lpstr>Presentación de PowerPoint</vt:lpstr>
      <vt:lpstr>Presentación de PowerPoint</vt:lpstr>
      <vt:lpstr>Funciones efectoras de los linfocitos T alorreactivos</vt:lpstr>
      <vt:lpstr>Patrones y mecanismos de rechazo del aloinjerto</vt:lpstr>
      <vt:lpstr>Patrones y mecanismos de rechazo del aloinjerto</vt:lpstr>
      <vt:lpstr>Rechazo hiperagudo</vt:lpstr>
      <vt:lpstr>Rechazo agudo</vt:lpstr>
      <vt:lpstr>Rechazo crónico</vt:lpstr>
      <vt:lpstr>Prevención y tratamiento  del rechazo del aloinjerto</vt:lpstr>
      <vt:lpstr>Prevención y tratamiento del rechazo del aloinjerto</vt:lpstr>
      <vt:lpstr>Prevención y tratamiento  del rechazo del aloinjerto</vt:lpstr>
      <vt:lpstr>Prevención y tratamiento  del rechazo del aloinjerto</vt:lpstr>
      <vt:lpstr>Métodos para reducir la inmunogenicidad de los aloinjertos</vt:lpstr>
      <vt:lpstr>Enfermedad de injerto  contra huésped</vt:lpstr>
      <vt:lpstr>EICH</vt:lpstr>
      <vt:lpstr>EICH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LOCALIZACIÓN Y RECIRCULACIÓN  DE LINFOCITOS</dc:title>
  <dc:creator>SNEIDER ALEXANDER TORRES SOTO</dc:creator>
  <cp:lastModifiedBy>Andres Guerra</cp:lastModifiedBy>
  <cp:revision>2</cp:revision>
  <dcterms:created xsi:type="dcterms:W3CDTF">2021-07-27T20:48:36Z</dcterms:created>
  <dcterms:modified xsi:type="dcterms:W3CDTF">2021-10-25T15:31:31Z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2347396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