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slide+xml" PartName="/ppt/slides/slide66.xml"/>
  <Override ContentType="application/vnd.openxmlformats-officedocument.presentationml.slide+xml" PartName="/ppt/slides/slide67.xml"/>
  <Override ContentType="application/vnd.openxmlformats-officedocument.presentationml.slide+xml" PartName="/ppt/slides/slide68.xml"/>
  <Override ContentType="application/vnd.openxmlformats-officedocument.presentationml.slide+xml" PartName="/ppt/slides/slide69.xml"/>
  <Override ContentType="application/vnd.openxmlformats-officedocument.presentationml.slide+xml" PartName="/ppt/slides/slide70.xml"/>
  <Override ContentType="application/vnd.openxmlformats-officedocument.presentationml.slide+xml" PartName="/ppt/slides/slide71.xml"/>
  <Override ContentType="application/vnd.openxmlformats-officedocument.presentationml.slide+xml" PartName="/ppt/slides/slide72.xml"/>
  <Override ContentType="application/vnd.openxmlformats-officedocument.presentationml.slide+xml" PartName="/ppt/slides/slide73.xml"/>
  <Override ContentType="application/vnd.openxmlformats-officedocument.presentationml.slide+xml" PartName="/ppt/slides/slide74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77.xml"/>
  <Override ContentType="application/vnd.openxmlformats-officedocument.presentationml.slide+xml" PartName="/ppt/slides/slide78.xml"/>
  <Override ContentType="application/vnd.openxmlformats-officedocument.presentationml.slide+xml" PartName="/ppt/slides/slide79.xml"/>
  <Override ContentType="application/vnd.openxmlformats-officedocument.presentationml.slide+xml" PartName="/ppt/slides/slide80.xml"/>
  <Override ContentType="application/vnd.openxmlformats-officedocument.presentationml.slide+xml" PartName="/ppt/slides/slide81.xml"/>
  <Override ContentType="application/vnd.openxmlformats-officedocument.presentationml.slide+xml" PartName="/ppt/slides/slide82.xml"/>
  <Override ContentType="application/vnd.openxmlformats-officedocument.presentationml.slide+xml" PartName="/ppt/slides/slide83.xml"/>
  <Override ContentType="application/vnd.openxmlformats-officedocument.presentationml.slide+xml" PartName="/ppt/slides/slide84.xml"/>
  <Override ContentType="application/vnd.openxmlformats-officedocument.presentationml.slide+xml" PartName="/ppt/slides/slide85.xml"/>
  <Override ContentType="application/vnd.openxmlformats-officedocument.presentationml.slide+xml" PartName="/ppt/slides/slide86.xml"/>
  <Override ContentType="application/vnd.openxmlformats-officedocument.presentationml.slide+xml" PartName="/ppt/slides/slide87.xml"/>
  <Override ContentType="application/vnd.openxmlformats-officedocument.presentationml.slide+xml" PartName="/ppt/slides/slide88.xml"/>
  <Override ContentType="application/vnd.openxmlformats-officedocument.presentationml.slide+xml" PartName="/ppt/slides/slide89.xml"/>
  <Override ContentType="application/vnd.openxmlformats-officedocument.presentationml.slide+xml" PartName="/ppt/slides/slide90.xml"/>
  <Override ContentType="application/vnd.openxmlformats-officedocument.presentationml.slide+xml" PartName="/ppt/slides/slide91.xml"/>
  <Override ContentType="application/vnd.openxmlformats-officedocument.presentationml.slide+xml" PartName="/ppt/slides/slide92.xml"/>
  <Override ContentType="application/vnd.openxmlformats-officedocument.presentationml.slide+xml" PartName="/ppt/slides/slide93.xml"/>
  <Override ContentType="application/vnd.openxmlformats-officedocument.presentationml.slide+xml" PartName="/ppt/slides/slide94.xml"/>
  <Override ContentType="application/vnd.openxmlformats-officedocument.presentationml.slide+xml" PartName="/ppt/slides/slide95.xml"/>
  <Override ContentType="application/vnd.openxmlformats-officedocument.presentationml.slide+xml" PartName="/ppt/slides/slide96.xml"/>
  <Override ContentType="application/vnd.openxmlformats-officedocument.presentationml.slide+xml" PartName="/ppt/slides/slide97.xml"/>
  <Override ContentType="application/vnd.openxmlformats-officedocument.presentationml.slide+xml" PartName="/ppt/slides/slide98.xml"/>
  <Override ContentType="application/vnd.openxmlformats-officedocument.presentationml.slide+xml" PartName="/ppt/slides/slide99.xml"/>
  <Override ContentType="application/vnd.openxmlformats-officedocument.presentationml.slide+xml" PartName="/ppt/slides/slide100.xml"/>
  <Override ContentType="application/vnd.openxmlformats-officedocument.presentationml.slide+xml" PartName="/ppt/slides/slide101.xml"/>
  <Override ContentType="application/vnd.openxmlformats-officedocument.presentationml.slide+xml" PartName="/ppt/slides/slide102.xml"/>
  <Override ContentType="application/vnd.openxmlformats-officedocument.presentationml.slide+xml" PartName="/ppt/slides/slide103.xml"/>
  <Override ContentType="application/vnd.openxmlformats-officedocument.presentationml.slide+xml" PartName="/ppt/slides/slide104.xml"/>
  <Override ContentType="application/vnd.openxmlformats-officedocument.presentationml.slide+xml" PartName="/ppt/slides/slide105.xml"/>
  <Override ContentType="application/vnd.openxmlformats-officedocument.presentationml.slide+xml" PartName="/ppt/slides/slide106.xml"/>
  <Override ContentType="application/vnd.openxmlformats-officedocument.presentationml.slide+xml" PartName="/ppt/slides/slide107.xml"/>
  <Override ContentType="application/vnd.openxmlformats-officedocument.presentationml.slide+xml" PartName="/ppt/slides/slide108.xml"/>
  <Override ContentType="application/vnd.openxmlformats-officedocument.presentationml.slide+xml" PartName="/ppt/slides/slide109.xml"/>
  <Override ContentType="application/vnd.openxmlformats-officedocument.presentationml.slide+xml" PartName="/ppt/slides/slide110.xml"/>
  <Override ContentType="application/vnd.openxmlformats-officedocument.presentationml.slide+xml" PartName="/ppt/slides/slide111.xml"/>
  <Override ContentType="application/vnd.openxmlformats-officedocument.presentationml.slide+xml" PartName="/ppt/slides/slide112.xml"/>
  <Override ContentType="application/vnd.openxmlformats-officedocument.presentationml.slide+xml" PartName="/ppt/slides/slide113.xml"/>
  <Override ContentType="application/vnd.openxmlformats-officedocument.presentationml.slide+xml" PartName="/ppt/slides/slide114.xml"/>
  <Override ContentType="application/vnd.openxmlformats-officedocument.presentationml.slide+xml" PartName="/ppt/slides/slide115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107.xml"/>
  <Override ContentType="application/vnd.openxmlformats-officedocument.presentationml.notesSlide+xml" PartName="/ppt/notesSlides/notesSlide108.xml"/>
  <Override ContentType="application/vnd.openxmlformats-officedocument.presentationml.notesSlide+xml" PartName="/ppt/notesSlides/notesSlide109.xml"/>
  <Override ContentType="application/vnd.openxmlformats-officedocument.presentationml.notesSlide+xml" PartName="/ppt/notesSlides/notesSlide110.xml"/>
  <Override ContentType="application/vnd.openxmlformats-officedocument.presentationml.notesSlide+xml" PartName="/ppt/notesSlides/notesSlide111.xml"/>
  <Override ContentType="application/vnd.openxmlformats-officedocument.presentationml.notesSlide+xml" PartName="/ppt/notesSlides/notesSlide112.xml"/>
  <Override ContentType="application/vnd.openxmlformats-officedocument.presentationml.notesSlide+xml" PartName="/ppt/notesSlides/notesSlide113.xml"/>
  <Override ContentType="application/vnd.openxmlformats-officedocument.presentationml.notesSlide+xml" PartName="/ppt/notesSlides/notesSlide114.xml"/>
  <Override ContentType="application/vnd.openxmlformats-officedocument.presentationml.notesSlide+xml" PartName="/ppt/notesSlides/notesSlide115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binary" PartName="/ppt/metadata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</p:sldIdLst>
  <p:sldSz cx="12192000" cy="6858000"/>
  <p:notesSz cx="6858000" cy="9144000"/>
  <p:embeddedFontLst>
    <p:embeddedFont>
      <p:font typeface="Calibri" panose="020F0502020204030204" pitchFamily="34" charset="0"/>
      <p:regular r:id="rId118"/>
      <p:bold r:id="rId119"/>
      <p:italic r:id="rId120"/>
      <p:boldItalic r:id="rId121"/>
    </p:embeddedFont>
    <p:embeddedFont>
      <p:font typeface="Montserrat" panose="02000505000000020004" pitchFamily="2" charset="0"/>
      <p:regular r:id="rId122"/>
      <p:bold r:id="rId123"/>
      <p:italic r:id="rId124"/>
      <p:boldItalic r:id="rId1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6" roundtripDataSignature="AMtx7mgq+sQLNcMfwdiI7E0rdsMGcl0k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font" Target="fonts/font6.fntdata"/><Relationship Id="rId128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font" Target="fonts/font1.fntdata"/><Relationship Id="rId126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font" Target="fonts/font7.fntdata"/><Relationship Id="rId12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font" Target="fonts/font2.fntdata"/><Relationship Id="rId12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font" Target="fonts/font5.fntdata"/><Relationship Id="rId13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font" Target="fonts/font3.fntdata"/><Relationship Id="rId125" Type="http://schemas.openxmlformats.org/officeDocument/2006/relationships/font" Target="fonts/font8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10</a:t>
            </a:fld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1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1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1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1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1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1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1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0" u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s-MX"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Las. Las integrinas importantes del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leucocito son LFA-1 y VLA-4, que se unen a ICAM-1 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VCAM-1, respectivamente, en las células endoteliales.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0" u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s-MX"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(mediada por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selectinas y ligandos de selectinas). A continuación, los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leucocitos se unen firmemente al endotelio, a través 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interacciones de integrinas del leucocito con ligandos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la superfamilia de Ig situados en el endotelio. La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unión de la integrina se potencia por las quimiocinas,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producidas en los lugares de infección, que se unen 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receptores situados en los leucocitos.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0" u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s-MX"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recirculación del linfocito es el proceso por el cual los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linfocitos vírgenes migran continuamente desde la sangre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los órganos linfáticos secundarios a través de HEV,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nuevo a la sangre a través de linfáticos y a los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órganos linfáticos secundarios. Este proceso maximiza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probabilidad de que un linfocito T virgen se encuentre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 el antígeno que reconoce y es fundamental para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inicio de las respuestas inmunitarias.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0" u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s-MX"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linfocitos B y T vírgenes migran preferentemente 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ganglios linfáticos; este proceso está mediado por la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unión de la selectina L que hay en los linfocitos a la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adresina del ganglio linfático periférico situada en las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HEV de los ganglios linfáticos y por el receptor CCR7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situado en los linfocitos que se une a las quimiocinas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CCL19 y CCL21, que producen los ganglios linfáticos.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0" u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s-MX"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linfocitos efectores y memoria que se generan por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estímulo con el antígeno de los linfocitos vírgenes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salen del ganglio linfático por un proceso que depende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 receptor del 1-fosfato de esfingosina situado 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linfocitos y un gradiente de 1-fosfato de esfingosina.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linfocitos T efectores tienen menor expresión 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selectina L y CCR7, pero mayor de integrinas y ligandos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selectina E y selectina P, y estas moléculas median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unión al endotelio en la zonas periféricas de inflamación.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linfocitos efectores y memoria también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expresan receptores para quimiocinas que se producen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los tejidos periféricos infectados.</a:t>
            </a:r>
            <a:endParaRPr/>
          </a:p>
        </p:txBody>
      </p:sp>
      <p:sp>
        <p:nvSpPr>
          <p:cNvPr id="173" name="Google Shape;17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11</a:t>
            </a:fld>
            <a:endParaRPr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1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1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p1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1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1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0" u="none" strike="noStrike">
                <a:latin typeface="Arial"/>
                <a:ea typeface="Arial"/>
                <a:cs typeface="Arial"/>
                <a:sym typeface="Arial"/>
              </a:rPr>
              <a:t>El proceso por el que poblaciones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0" u="none" strike="noStrike">
                <a:latin typeface="Arial"/>
                <a:ea typeface="Arial"/>
                <a:cs typeface="Arial"/>
                <a:sym typeface="Arial"/>
              </a:rPr>
              <a:t>particulares de linfocitos entran selectivamente en los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0" u="none" strike="noStrike">
                <a:latin typeface="Arial"/>
                <a:ea typeface="Arial"/>
                <a:cs typeface="Arial"/>
                <a:sym typeface="Arial"/>
              </a:rPr>
              <a:t>ganglios linfáticos o en tejidos particulares, pero no en otros, 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0" u="none" strike="noStrike">
                <a:latin typeface="Arial"/>
                <a:ea typeface="Arial"/>
                <a:cs typeface="Arial"/>
                <a:sym typeface="Arial"/>
              </a:rPr>
              <a:t>denomina alojamiento del linfocito. La existencia de diferentes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0" u="none" strike="noStrike">
                <a:latin typeface="Arial"/>
                <a:ea typeface="Arial"/>
                <a:cs typeface="Arial"/>
                <a:sym typeface="Arial"/>
              </a:rPr>
              <a:t>patrones de alojamiento asegura que diferentes subgrupos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0" u="none" strike="noStrike">
                <a:latin typeface="Arial"/>
                <a:ea typeface="Arial"/>
                <a:cs typeface="Arial"/>
                <a:sym typeface="Arial"/>
              </a:rPr>
              <a:t>de linfocitos lleguen a microambientes tisulares donde son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0" u="none" strike="noStrike">
                <a:latin typeface="Arial"/>
                <a:ea typeface="Arial"/>
                <a:cs typeface="Arial"/>
                <a:sym typeface="Arial"/>
              </a:rPr>
              <a:t>necesarios para combatir diferentes tipos de microbios y no 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0" u="none" strike="noStrike">
                <a:latin typeface="Arial"/>
                <a:ea typeface="Arial"/>
                <a:cs typeface="Arial"/>
                <a:sym typeface="Arial"/>
              </a:rPr>
              <a:t>lugares donde no tendrían ningún cometido, lo que constituiría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0" u="none" strike="noStrike">
                <a:latin typeface="Arial"/>
                <a:ea typeface="Arial"/>
                <a:cs typeface="Arial"/>
                <a:sym typeface="Arial"/>
              </a:rPr>
              <a:t>un desperdicio. En el siguiente apartado describiremos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0" u="none" strike="noStrike">
                <a:latin typeface="Arial"/>
                <a:ea typeface="Arial"/>
                <a:cs typeface="Arial"/>
                <a:sym typeface="Arial"/>
              </a:rPr>
              <a:t>los mecanismos y vías de recirculación y alojamiento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0" u="none" strike="noStrike">
                <a:latin typeface="Arial"/>
                <a:ea typeface="Arial"/>
                <a:cs typeface="Arial"/>
                <a:sym typeface="Arial"/>
              </a:rPr>
              <a:t>selectivo del linfocito. Nuestra exposición se centra en los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0" u="none" strike="noStrike">
                <a:latin typeface="Arial"/>
                <a:ea typeface="Arial"/>
                <a:cs typeface="Arial"/>
                <a:sym typeface="Arial"/>
              </a:rPr>
              <a:t>linfocitos T, porque se sabe mucho más sobre sus movimientos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0" u="none" strike="noStrike">
                <a:latin typeface="Arial"/>
                <a:ea typeface="Arial"/>
                <a:cs typeface="Arial"/>
                <a:sym typeface="Arial"/>
              </a:rPr>
              <a:t>a través de los tejidos de lo que se sabe de la recirculación del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0" u="none" strike="noStrike">
                <a:latin typeface="Arial"/>
                <a:ea typeface="Arial"/>
                <a:cs typeface="Arial"/>
                <a:sym typeface="Arial"/>
              </a:rPr>
              <a:t>linfocito B.</a:t>
            </a:r>
            <a:endParaRPr/>
          </a:p>
        </p:txBody>
      </p:sp>
      <p:sp>
        <p:nvSpPr>
          <p:cNvPr id="193" name="Google Shape;19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MX" b="0" i="0" u="none" strike="noStrike">
                <a:latin typeface="Arial"/>
                <a:ea typeface="Arial"/>
                <a:cs typeface="Arial"/>
                <a:sym typeface="Arial"/>
              </a:rPr>
              <a:t>y el conducto torácico, que se vacía en la vena cava superior, después en el corazón y finalmente en la circulación arterial.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>
                <a:latin typeface="Arial"/>
                <a:ea typeface="Arial"/>
                <a:cs typeface="Arial"/>
                <a:sym typeface="Arial"/>
              </a:rPr>
              <a:t>Una característica particular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>
                <a:latin typeface="Arial"/>
                <a:ea typeface="Arial"/>
                <a:cs typeface="Arial"/>
                <a:sym typeface="Arial"/>
              </a:rPr>
              <a:t>del alojamiento del linfocito T virgen en los ganglios linfáticos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>
                <a:latin typeface="Arial"/>
                <a:ea typeface="Arial"/>
                <a:cs typeface="Arial"/>
                <a:sym typeface="Arial"/>
              </a:rPr>
              <a:t>mesentéricos y en las placas de Peyer es la contribución de una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>
                <a:latin typeface="Arial"/>
                <a:ea typeface="Arial"/>
                <a:cs typeface="Arial"/>
                <a:sym typeface="Arial"/>
              </a:rPr>
              <a:t>molécula de la superfamilia de Ig llamada MadCAM-1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>
                <a:latin typeface="Arial"/>
                <a:ea typeface="Arial"/>
                <a:cs typeface="Arial"/>
                <a:sym typeface="Arial"/>
              </a:rPr>
              <a:t>(molécula de adhesión celular 1 de adresina mucosa), que 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>
                <a:latin typeface="Arial"/>
                <a:ea typeface="Arial"/>
                <a:cs typeface="Arial"/>
                <a:sym typeface="Arial"/>
              </a:rPr>
              <a:t>expresa en las HEV en estos lugares del cuerpo, pero no 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>
                <a:latin typeface="Arial"/>
                <a:ea typeface="Arial"/>
                <a:cs typeface="Arial"/>
                <a:sym typeface="Arial"/>
              </a:rPr>
              <a:t>otros. Los linfocitos T vírgenes expresan dos ligandos que 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>
                <a:latin typeface="Arial"/>
                <a:ea typeface="Arial"/>
                <a:cs typeface="Arial"/>
                <a:sym typeface="Arial"/>
              </a:rPr>
              <a:t>unen a MadCAM-1, la selectina L y una integrina llamada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>
                <a:latin typeface="Arial"/>
                <a:ea typeface="Arial"/>
                <a:cs typeface="Arial"/>
                <a:sym typeface="Arial"/>
              </a:rPr>
              <a:t>a4b7, y ambas contribuyen al paso de rodadura en el alojamiento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>
                <a:latin typeface="Arial"/>
                <a:ea typeface="Arial"/>
                <a:cs typeface="Arial"/>
                <a:sym typeface="Arial"/>
              </a:rPr>
              <a:t>del linfocito T virgen en los tejidos linfáticos asociados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>
                <a:latin typeface="Arial"/>
                <a:ea typeface="Arial"/>
                <a:cs typeface="Arial"/>
                <a:sym typeface="Arial"/>
              </a:rPr>
              <a:t>al intestino.</a:t>
            </a:r>
            <a:endParaRPr/>
          </a:p>
        </p:txBody>
      </p:sp>
      <p:sp>
        <p:nvSpPr>
          <p:cNvPr id="263" name="Google Shape;263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Microorganismos comensales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Antígenos ambientales</a:t>
            </a:r>
            <a:endParaRPr/>
          </a:p>
        </p:txBody>
      </p:sp>
      <p:sp>
        <p:nvSpPr>
          <p:cNvPr id="310" name="Google Shape;310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4" name="Google Shape;384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alérgenos: sustancias naturales, que ingresan al organismo por vías naturales y que son inocuas en una población normal. Algunos medicamentos tamBIÏN฀PUEDEN฀CAUSAR฀ESTE฀TIPO฀DE฀REACCIONES฀SIENDO฀UN฀EJEMPLO฀CLÉSICO฀ la penicilina, cuyo metabolito peniciloil, unido a una proteína plasmática CONJUGADO฀HAPTENO CARRIER ฀ES฀CAPAZ฀DE฀INDUCIR฀SÓNTESIS฀DE฀)G%</a:t>
            </a:r>
            <a:endParaRPr/>
          </a:p>
        </p:txBody>
      </p:sp>
      <p:sp>
        <p:nvSpPr>
          <p:cNvPr id="385" name="Google Shape;385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Son las sustancias liberadas durante este proceso, las responsables 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síntomas y signos como el broncoespasmo, los estornudos, la rinorrea, la congestión nasal, urticaria y angioedema, cólicos abdominales, diarrea,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hipotensión y en los casos más graves, shock anafiláctico.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Esta facilidad anormal de sintetizar IgE frente a alérgenos ambientales,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se denomina atopia. Esta condición viene determinada genéticamente, 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SE฀OBSERVA฀EN฀APROXIMADAMENTE฀UN฀฀DE฀LA฀POBLACIØN</a:t>
            </a:r>
            <a:endParaRPr/>
          </a:p>
        </p:txBody>
      </p:sp>
      <p:sp>
        <p:nvSpPr>
          <p:cNvPr id="392" name="Google Shape;392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9" name="Google Shape;429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6" name="Google Shape;506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45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4" name="Google Shape;644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57</a:t>
            </a:fld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3" name="Google Shape;733;p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b. </a:t>
            </a:r>
            <a:r>
              <a:rPr lang="es-MX" sz="1800" b="0" i="0" u="none" strike="noStrike">
                <a:solidFill>
                  <a:srgbClr val="815D67"/>
                </a:solidFill>
                <a:latin typeface="Arial"/>
                <a:ea typeface="Arial"/>
                <a:cs typeface="Arial"/>
                <a:sym typeface="Arial"/>
              </a:rPr>
              <a:t>El l i n f o c i t o T l i m i t a d o </a:t>
            </a:r>
            <a:r>
              <a:rPr lang="es-MX" sz="1800" b="0" i="0" u="none" strike="noStrike">
                <a:solidFill>
                  <a:srgbClr val="C29FA9"/>
                </a:solidFill>
                <a:latin typeface="Arial"/>
                <a:ea typeface="Arial"/>
                <a:cs typeface="Arial"/>
                <a:sym typeface="Arial"/>
              </a:rPr>
              <a:t>al </a:t>
            </a:r>
            <a:r>
              <a:rPr lang="es-MX" sz="1800" b="0" i="0" u="none" strike="noStrike">
                <a:solidFill>
                  <a:srgbClr val="815D67"/>
                </a:solidFill>
                <a:latin typeface="Arial"/>
                <a:ea typeface="Arial"/>
                <a:cs typeface="Arial"/>
                <a:sym typeface="Arial"/>
              </a:rPr>
              <a:t>CPH </a:t>
            </a:r>
            <a:r>
              <a:rPr lang="es-MX" sz="1800" b="0" i="0" u="none" strike="noStrike">
                <a:solidFill>
                  <a:srgbClr val="C29FA9"/>
                </a:solidFill>
                <a:latin typeface="Arial"/>
                <a:ea typeface="Arial"/>
                <a:cs typeface="Arial"/>
                <a:sym typeface="Arial"/>
              </a:rPr>
              <a:t>p r o p i o </a:t>
            </a:r>
            <a:r>
              <a:rPr lang="es-MX" sz="1800" b="0" i="0" u="none" strike="noStrike">
                <a:solidFill>
                  <a:srgbClr val="815D67"/>
                </a:solidFill>
                <a:latin typeface="Arial"/>
                <a:ea typeface="Arial"/>
                <a:cs typeface="Arial"/>
                <a:sym typeface="Arial"/>
              </a:rPr>
              <a:t>r e c o n o ce</a:t>
            </a:r>
            <a:endParaRPr sz="1800" b="0" i="0" u="none" strike="noStrike">
              <a:solidFill>
                <a:srgbClr val="815D6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>
                <a:solidFill>
                  <a:srgbClr val="815D67"/>
                </a:solidFill>
                <a:latin typeface="Arial"/>
                <a:ea typeface="Arial"/>
                <a:cs typeface="Arial"/>
                <a:sym typeface="Arial"/>
              </a:rPr>
              <a:t>a l a s m o l é c u l a s del alo-CPH </a:t>
            </a:r>
            <a:r>
              <a:rPr lang="es-MX" sz="1800" b="0" i="0" u="none" strike="noStrike">
                <a:solidFill>
                  <a:srgbClr val="C29FA9"/>
                </a:solidFill>
                <a:latin typeface="Arial"/>
                <a:ea typeface="Arial"/>
                <a:cs typeface="Arial"/>
                <a:sym typeface="Arial"/>
              </a:rPr>
              <a:t>que </a:t>
            </a:r>
            <a:r>
              <a:rPr lang="es-MX" sz="1800" b="0" i="0" u="none" strike="noStrike">
                <a:solidFill>
                  <a:srgbClr val="815D67"/>
                </a:solidFill>
                <a:latin typeface="Arial"/>
                <a:ea typeface="Arial"/>
                <a:cs typeface="Arial"/>
                <a:sym typeface="Arial"/>
              </a:rPr>
              <a:t>poseen</a:t>
            </a:r>
            <a:endParaRPr sz="1800" b="0" i="0" u="none" strike="noStrike">
              <a:solidFill>
                <a:srgbClr val="815D6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>
                <a:solidFill>
                  <a:srgbClr val="815D67"/>
                </a:solidFill>
                <a:latin typeface="Arial"/>
                <a:ea typeface="Arial"/>
                <a:cs typeface="Arial"/>
                <a:sym typeface="Arial"/>
              </a:rPr>
              <a:t>una e s t r u c t u r a s i m i l a r a la del c o m p l e jo</a:t>
            </a:r>
            <a:endParaRPr sz="1800" b="0" i="0" u="none" strike="noStrike">
              <a:solidFill>
                <a:srgbClr val="815D6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>
                <a:solidFill>
                  <a:srgbClr val="815D67"/>
                </a:solidFill>
                <a:latin typeface="Arial"/>
                <a:ea typeface="Arial"/>
                <a:cs typeface="Arial"/>
                <a:sym typeface="Arial"/>
              </a:rPr>
              <a:t>CPH p r o p l o - p é p t l d o extraño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c. </a:t>
            </a:r>
            <a:r>
              <a:rPr lang="es-MX" sz="1800" b="0" i="0" u="none" strike="noStrike">
                <a:solidFill>
                  <a:srgbClr val="815D67"/>
                </a:solidFill>
                <a:latin typeface="Arial"/>
                <a:ea typeface="Arial"/>
                <a:cs typeface="Arial"/>
                <a:sym typeface="Arial"/>
              </a:rPr>
              <a:t>El l i n f o c i t o T l i m i t a d o al CPH p r o p i o r e c o n o ce</a:t>
            </a:r>
            <a:endParaRPr sz="1800" b="0" i="0" u="none" strike="noStrike">
              <a:solidFill>
                <a:srgbClr val="815D6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>
                <a:solidFill>
                  <a:srgbClr val="815D67"/>
                </a:solidFill>
                <a:latin typeface="Arial"/>
                <a:ea typeface="Arial"/>
                <a:cs typeface="Arial"/>
                <a:sym typeface="Arial"/>
              </a:rPr>
              <a:t>una e s t r u c t u r a f o r m a d a p o r una m o l é c u la</a:t>
            </a:r>
            <a:endParaRPr sz="1800" b="0" i="0" u="none" strike="noStrike">
              <a:solidFill>
                <a:srgbClr val="815D6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>
                <a:solidFill>
                  <a:srgbClr val="815D67"/>
                </a:solidFill>
                <a:latin typeface="Arial"/>
                <a:ea typeface="Arial"/>
                <a:cs typeface="Arial"/>
                <a:sym typeface="Arial"/>
              </a:rPr>
              <a:t>de un a l o - C PH y un p é p t í d o u n i d o a ella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>
              <a:solidFill>
                <a:srgbClr val="815D6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66</a:t>
            </a:fld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1" name="Google Shape;741;p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MX" sz="1200" b="0" i="0" u="none" strike="noStrike">
                <a:latin typeface="Arial"/>
                <a:ea typeface="Arial"/>
                <a:cs typeface="Arial"/>
                <a:sym typeface="Arial"/>
              </a:rPr>
              <a:t>Hasta del 1 al 2% de los linfocitos T de un sujeto son capaces de reconocer y responder a una sola molécula extraña del MHC, y esta elevada frecuencia de linfocitos T reactivos frente a las moléculas alógenas del MHC es una razón de que los aloinjertos desencadenen fuertes respuestas inmunitarias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>
                <a:latin typeface="Arial"/>
                <a:ea typeface="Arial"/>
                <a:cs typeface="Arial"/>
                <a:sym typeface="Arial"/>
              </a:rPr>
              <a:t>Además del reconocimiento del aloantígeno, la coestimulación</a:t>
            </a:r>
            <a:endParaRPr sz="1800" b="0" i="0" u="none" strike="noStrike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>
                <a:latin typeface="Arial"/>
                <a:ea typeface="Arial"/>
                <a:cs typeface="Arial"/>
                <a:sym typeface="Arial"/>
              </a:rPr>
              <a:t>de los linfocitos T, sobre todo por moléculas B7 situadas en las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>
                <a:latin typeface="Arial"/>
                <a:ea typeface="Arial"/>
                <a:cs typeface="Arial"/>
                <a:sym typeface="Arial"/>
              </a:rPr>
              <a:t>APC, es importante para la activación de los linfocitos T alorreactivo</a:t>
            </a:r>
            <a:endParaRPr sz="1200" b="0" i="0" u="none" strike="noStrike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67</a:t>
            </a:fld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8" name="Google Shape;828;p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>
                <a:latin typeface="Arial"/>
                <a:ea typeface="Arial"/>
                <a:cs typeface="Arial"/>
                <a:sym typeface="Arial"/>
              </a:rPr>
              <a:t>Mtor c1 serina/treonina cinasa de proteína necesaria para la traducción de proteínas, que promueve la supervivencia y la proliferación celular.</a:t>
            </a:r>
            <a:endParaRPr/>
          </a:p>
        </p:txBody>
      </p:sp>
      <p:sp>
        <p:nvSpPr>
          <p:cNvPr id="829" name="Google Shape;829;p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76</a:t>
            </a:fld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2" name="Google Shape;892;p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>
                <a:latin typeface="Arial"/>
                <a:ea typeface="Arial"/>
                <a:cs typeface="Arial"/>
                <a:sym typeface="Arial"/>
              </a:rPr>
              <a:t>Las células memoria combaten mejor los microbios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>
                <a:latin typeface="Arial"/>
                <a:ea typeface="Arial"/>
                <a:cs typeface="Arial"/>
                <a:sym typeface="Arial"/>
              </a:rPr>
              <a:t>que los linfocitos vírgenes, porque, como se mencionó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>
                <a:latin typeface="Arial"/>
                <a:ea typeface="Arial"/>
                <a:cs typeface="Arial"/>
                <a:sym typeface="Arial"/>
              </a:rPr>
              <a:t>antes, las células memoria representan una reserva expandida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>
                <a:latin typeface="Arial"/>
                <a:ea typeface="Arial"/>
                <a:cs typeface="Arial"/>
                <a:sym typeface="Arial"/>
              </a:rPr>
              <a:t>de linfocitos específicos frente al antígeno (más numerosa que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>
                <a:latin typeface="Arial"/>
                <a:ea typeface="Arial"/>
                <a:cs typeface="Arial"/>
                <a:sym typeface="Arial"/>
              </a:rPr>
              <a:t>los linfocitos vírgenes específicos frente al antígeno), y las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>
                <a:latin typeface="Arial"/>
                <a:ea typeface="Arial"/>
                <a:cs typeface="Arial"/>
                <a:sym typeface="Arial"/>
              </a:rPr>
              <a:t>células memoria responden con mayor rapidez y eficacia contra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>
                <a:latin typeface="Arial"/>
                <a:ea typeface="Arial"/>
                <a:cs typeface="Arial"/>
                <a:sym typeface="Arial"/>
              </a:rPr>
              <a:t>el antígeno que las células vírgenes. </a:t>
            </a:r>
            <a:endParaRPr b="1"/>
          </a:p>
        </p:txBody>
      </p:sp>
      <p:sp>
        <p:nvSpPr>
          <p:cNvPr id="893" name="Google Shape;893;p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85</a:t>
            </a:fld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5" name="Google Shape;905;p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87</a:t>
            </a:fld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2" name="Google Shape;912;p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88</a:t>
            </a:fld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9" name="Google Shape;949;p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91</a:t>
            </a:fld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6000"/>
              <a:buFont typeface="Montserra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7"/>
          <p:cNvSpPr txBox="1">
            <a:spLocks noGrp="1"/>
          </p:cNvSpPr>
          <p:nvPr>
            <p:ph type="subTitle" idx="1"/>
          </p:nvPr>
        </p:nvSpPr>
        <p:spPr>
          <a:xfrm>
            <a:off x="4038600" y="3602038"/>
            <a:ext cx="6629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6"/>
          <p:cNvSpPr txBox="1">
            <a:spLocks noGrp="1"/>
          </p:cNvSpPr>
          <p:nvPr>
            <p:ph type="body" idx="1"/>
          </p:nvPr>
        </p:nvSpPr>
        <p:spPr>
          <a:xfrm rot="5400000">
            <a:off x="5515321" y="574192"/>
            <a:ext cx="4530725" cy="703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>
  <p:cSld name="Título vertical y texto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7"/>
          <p:cNvSpPr txBox="1">
            <a:spLocks noGrp="1"/>
          </p:cNvSpPr>
          <p:nvPr>
            <p:ph type="body" idx="1"/>
          </p:nvPr>
        </p:nvSpPr>
        <p:spPr>
          <a:xfrm rot="5400000">
            <a:off x="3609180" y="1213643"/>
            <a:ext cx="5811838" cy="411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82" name="Google Shape;82;p127"/>
          <p:cNvSpPr txBox="1">
            <a:spLocks noGrp="1"/>
          </p:cNvSpPr>
          <p:nvPr>
            <p:ph type="body" idx="2"/>
          </p:nvPr>
        </p:nvSpPr>
        <p:spPr>
          <a:xfrm rot="5400000">
            <a:off x="545338" y="162683"/>
            <a:ext cx="3709918" cy="411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8"/>
          <p:cNvSpPr txBox="1">
            <a:spLocks noGrp="1"/>
          </p:cNvSpPr>
          <p:nvPr>
            <p:ph type="body" idx="1"/>
          </p:nvPr>
        </p:nvSpPr>
        <p:spPr>
          <a:xfrm>
            <a:off x="4591878" y="1825625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9"/>
          <p:cNvSpPr txBox="1">
            <a:spLocks noGrp="1"/>
          </p:cNvSpPr>
          <p:nvPr>
            <p:ph type="body" idx="1"/>
          </p:nvPr>
        </p:nvSpPr>
        <p:spPr>
          <a:xfrm>
            <a:off x="685801" y="1825625"/>
            <a:ext cx="10667997" cy="209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33" name="Google Shape;33;p119"/>
          <p:cNvSpPr txBox="1">
            <a:spLocks noGrp="1"/>
          </p:cNvSpPr>
          <p:nvPr>
            <p:ph type="body" idx="2"/>
          </p:nvPr>
        </p:nvSpPr>
        <p:spPr>
          <a:xfrm>
            <a:off x="4669654" y="3916017"/>
            <a:ext cx="6684145" cy="241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195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6000"/>
              <a:buFont typeface="Montserra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0"/>
          <p:cNvSpPr txBox="1">
            <a:spLocks noGrp="1"/>
          </p:cNvSpPr>
          <p:nvPr>
            <p:ph type="body" idx="1"/>
          </p:nvPr>
        </p:nvSpPr>
        <p:spPr>
          <a:xfrm>
            <a:off x="4313582" y="3675063"/>
            <a:ext cx="7040217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  <a:defRPr sz="2400">
                <a:solidFill>
                  <a:srgbClr val="152B4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1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1"/>
          <p:cNvSpPr txBox="1">
            <a:spLocks noGrp="1"/>
          </p:cNvSpPr>
          <p:nvPr>
            <p:ph type="body" idx="1"/>
          </p:nvPr>
        </p:nvSpPr>
        <p:spPr>
          <a:xfrm>
            <a:off x="4562061" y="1681163"/>
            <a:ext cx="679332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800"/>
              <a:buNone/>
              <a:defRPr sz="28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21"/>
          <p:cNvSpPr txBox="1">
            <a:spLocks noGrp="1"/>
          </p:cNvSpPr>
          <p:nvPr>
            <p:ph type="body" idx="2"/>
          </p:nvPr>
        </p:nvSpPr>
        <p:spPr>
          <a:xfrm>
            <a:off x="4562061" y="2505075"/>
            <a:ext cx="679332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200"/>
              <a:buFont typeface="Montserra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24"/>
          <p:cNvSpPr txBox="1">
            <a:spLocks noGrp="1"/>
          </p:cNvSpPr>
          <p:nvPr>
            <p:ph type="body" idx="1"/>
          </p:nvPr>
        </p:nvSpPr>
        <p:spPr>
          <a:xfrm>
            <a:off x="4985336" y="1097722"/>
            <a:ext cx="6336127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124"/>
          <p:cNvSpPr txBox="1">
            <a:spLocks noGrp="1"/>
          </p:cNvSpPr>
          <p:nvPr>
            <p:ph type="body" idx="2"/>
          </p:nvPr>
        </p:nvSpPr>
        <p:spPr>
          <a:xfrm>
            <a:off x="838200" y="2263775"/>
            <a:ext cx="3932237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1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5"/>
          <p:cNvSpPr txBox="1">
            <a:spLocks noGrp="1"/>
          </p:cNvSpPr>
          <p:nvPr>
            <p:ph type="title"/>
          </p:nvPr>
        </p:nvSpPr>
        <p:spPr>
          <a:xfrm>
            <a:off x="839788" y="457199"/>
            <a:ext cx="3932237" cy="1938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200"/>
              <a:buFont typeface="Montserra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25"/>
          <p:cNvSpPr txBox="1">
            <a:spLocks noGrp="1"/>
          </p:cNvSpPr>
          <p:nvPr>
            <p:ph type="body" idx="1"/>
          </p:nvPr>
        </p:nvSpPr>
        <p:spPr>
          <a:xfrm>
            <a:off x="836612" y="2395328"/>
            <a:ext cx="3932237" cy="193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  <a:defRPr sz="44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6"/>
          <p:cNvSpPr txBox="1">
            <a:spLocks noGrp="1"/>
          </p:cNvSpPr>
          <p:nvPr>
            <p:ph type="body" idx="1"/>
          </p:nvPr>
        </p:nvSpPr>
        <p:spPr>
          <a:xfrm>
            <a:off x="4263888" y="1825625"/>
            <a:ext cx="703359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 ?><Relationships xmlns="http://schemas.openxmlformats.org/package/2006/relationships"><Relationship Id="rId3" Target="../media/image25.jpeg" Type="http://schemas.openxmlformats.org/officeDocument/2006/relationships/image"/><Relationship Id="rId2" Target="../notesSlides/notesSlide100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2" Target="../notesSlides/notesSlide102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03.xml.rels><?xml version="1.0" encoding="UTF-8" standalone="yes" ?><Relationships xmlns="http://schemas.openxmlformats.org/package/2006/relationships"><Relationship Id="rId3" Target="../media/image27.jpeg" Type="http://schemas.openxmlformats.org/officeDocument/2006/relationships/image"/><Relationship Id="rId2" Target="../notesSlides/notesSlide103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 ?><Relationships xmlns="http://schemas.openxmlformats.org/package/2006/relationships"><Relationship Id="rId3" Target="../media/image28.jpeg" Type="http://schemas.openxmlformats.org/officeDocument/2006/relationships/image"/><Relationship Id="rId2" Target="../notesSlides/notesSlide107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 ?><Relationships xmlns="http://schemas.openxmlformats.org/package/2006/relationships"><Relationship Id="rId3" Target="../media/image29.jpeg" Type="http://schemas.openxmlformats.org/officeDocument/2006/relationships/image"/><Relationship Id="rId2" Target="../notesSlides/notesSlide112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13.xml.rels><?xml version="1.0" encoding="UTF-8" standalone="yes" ?><Relationships xmlns="http://schemas.openxmlformats.org/package/2006/relationships"><Relationship Id="rId3" Target="../media/image30.jpeg" Type="http://schemas.openxmlformats.org/officeDocument/2006/relationships/image"/><Relationship Id="rId2" Target="../notesSlides/notesSlide113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14.xml.rels><?xml version="1.0" encoding="UTF-8" standalone="yes" ?><Relationships xmlns="http://schemas.openxmlformats.org/package/2006/relationships"><Relationship Id="rId3" Target="../media/image31.jpeg" Type="http://schemas.openxmlformats.org/officeDocument/2006/relationships/image"/><Relationship Id="rId2" Target="../notesSlides/notesSlide114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notesSlides/notesSlide19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notesSlides/notesSlide23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notesSlides/notesSlide33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notesSlides/notesSlide43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notesSlides/notesSlide48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notesSlides/notesSlide56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57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notesSlides/notesSlide57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2" Target="../notesSlides/notesSlide66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18.jpeg" Type="http://schemas.openxmlformats.org/officeDocument/2006/relationships/image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notesSlides/notesSlide68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notesSlides/notesSlide71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21.jpeg" Type="http://schemas.openxmlformats.org/officeDocument/2006/relationships/image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notesSlides/notesSlide76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 ?><Relationships xmlns="http://schemas.openxmlformats.org/package/2006/relationships"><Relationship Id="rId3" Target="../media/image23.jpeg" Type="http://schemas.openxmlformats.org/officeDocument/2006/relationships/image"/><Relationship Id="rId2" Target="../notesSlides/notesSlide87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 ?><Relationships xmlns="http://schemas.openxmlformats.org/package/2006/relationships"><Relationship Id="rId3" Target="../media/image24.jpeg" Type="http://schemas.openxmlformats.org/officeDocument/2006/relationships/image"/><Relationship Id="rId2" Target="../notesSlides/notesSlide91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>
            <a:spLocks noGrp="1"/>
          </p:cNvSpPr>
          <p:nvPr>
            <p:ph type="ctrTitle"/>
          </p:nvPr>
        </p:nvSpPr>
        <p:spPr>
          <a:xfrm>
            <a:off x="342900" y="1023112"/>
            <a:ext cx="11506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000"/>
              <a:buFont typeface="Montserrat"/>
              <a:buNone/>
            </a:pPr>
            <a:r>
              <a:rPr lang="es-MX" sz="4000"/>
              <a:t>LOCALIZACIÓN Y RECIRCULACIÓN  DE LINFOCITOS</a:t>
            </a:r>
            <a:endParaRPr/>
          </a:p>
        </p:txBody>
      </p:sp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2781300" y="3823130"/>
            <a:ext cx="6629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2B48"/>
              </a:buClr>
              <a:buSzPts val="2000"/>
              <a:buNone/>
            </a:pPr>
            <a:r>
              <a:rPr lang="es-MX" sz="2000" b="1">
                <a:solidFill>
                  <a:srgbClr val="142B48"/>
                </a:solidFill>
              </a:rPr>
              <a:t>Sneider A. Torres Soto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2000"/>
              <a:buNone/>
            </a:pPr>
            <a:r>
              <a:rPr lang="es-MX" sz="2000" b="1">
                <a:solidFill>
                  <a:srgbClr val="142B48"/>
                </a:solidFill>
              </a:rPr>
              <a:t>Residente de dermatología, CES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2000"/>
              <a:buNone/>
            </a:pPr>
            <a:r>
              <a:rPr lang="es-MX" sz="2000" b="1">
                <a:solidFill>
                  <a:srgbClr val="142B48"/>
                </a:solidFill>
              </a:rPr>
              <a:t>Médico general, UPB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 sz="2000" b="1">
              <a:solidFill>
                <a:srgbClr val="142B48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"/>
          <p:cNvSpPr txBox="1">
            <a:spLocks noGrp="1"/>
          </p:cNvSpPr>
          <p:nvPr>
            <p:ph type="title"/>
          </p:nvPr>
        </p:nvSpPr>
        <p:spPr>
          <a:xfrm>
            <a:off x="582168" y="18915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Adhesión</a:t>
            </a:r>
            <a:endParaRPr/>
          </a:p>
        </p:txBody>
      </p:sp>
      <p:sp>
        <p:nvSpPr>
          <p:cNvPr id="169" name="Google Shape;169;p10"/>
          <p:cNvSpPr txBox="1">
            <a:spLocks noGrp="1"/>
          </p:cNvSpPr>
          <p:nvPr>
            <p:ph type="body" idx="1"/>
          </p:nvPr>
        </p:nvSpPr>
        <p:spPr>
          <a:xfrm>
            <a:off x="4669654" y="1597341"/>
            <a:ext cx="721754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B48"/>
              </a:buClr>
              <a:buSzPts val="2000"/>
              <a:buChar char="•"/>
            </a:pPr>
            <a:r>
              <a:rPr lang="es-MX" sz="20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Las s</a:t>
            </a:r>
            <a:r>
              <a:rPr lang="es-MX" sz="2000" b="1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electinas</a:t>
            </a:r>
            <a:r>
              <a:rPr lang="es-MX" sz="20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 son moléculas de adhesión ligadoras de glúcidos, que median las interacciones de afinidad baja de los leucocitos con las células endoteliales.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2000"/>
              <a:buChar char="•"/>
            </a:pPr>
            <a:r>
              <a:rPr lang="es-MX" b="1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lang="es-MX" sz="2000" b="1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rimer paso en la migración del leucocito </a:t>
            </a:r>
            <a:r>
              <a:rPr lang="es-MX" sz="20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desde la sangre a los tejidos.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2000"/>
              <a:buChar char="•"/>
            </a:pPr>
            <a:r>
              <a:rPr lang="es-MX" sz="2000" b="1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La selectina E y la selectina P </a:t>
            </a:r>
            <a:r>
              <a:rPr lang="es-MX" sz="20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se expresan en las células endoteliales activadas, y se unen a ligandos de selectinas situados en los leucocitos.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2000"/>
              <a:buChar char="•"/>
            </a:pPr>
            <a:r>
              <a:rPr lang="es-MX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s-MX" sz="20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electina</a:t>
            </a:r>
            <a:r>
              <a:rPr lang="es-MX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MX" sz="20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L se expresa en los leucocitos, y se une a ligandos situados en las células endoteliales.</a:t>
            </a:r>
            <a:endParaRPr/>
          </a:p>
          <a:p>
            <a:pPr marL="228600" lvl="0" indent="-101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 sz="2000" b="0" i="0" u="none" strike="noStrike">
              <a:solidFill>
                <a:srgbClr val="14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101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>
              <a:solidFill>
                <a:srgbClr val="14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100"/>
          <p:cNvSpPr txBox="1">
            <a:spLocks noGrp="1"/>
          </p:cNvSpPr>
          <p:nvPr>
            <p:ph type="title"/>
          </p:nvPr>
        </p:nvSpPr>
        <p:spPr>
          <a:xfrm>
            <a:off x="545592" y="15167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Antígenos tumorales</a:t>
            </a:r>
            <a:endParaRPr/>
          </a:p>
        </p:txBody>
      </p:sp>
      <p:pic>
        <p:nvPicPr>
          <p:cNvPr id="1042" name="Google Shape;1042;p100" descr="Texto, Correo electrónico&#10;&#10;Descripción generada automáticament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2210" y="1478109"/>
            <a:ext cx="7666440" cy="4448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101"/>
          <p:cNvSpPr txBox="1">
            <a:spLocks noGrp="1"/>
          </p:cNvSpPr>
          <p:nvPr>
            <p:ph type="title"/>
          </p:nvPr>
        </p:nvSpPr>
        <p:spPr>
          <a:xfrm>
            <a:off x="673608" y="18915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Respuesta inmunitaria</a:t>
            </a:r>
            <a:endParaRPr/>
          </a:p>
        </p:txBody>
      </p:sp>
      <p:sp>
        <p:nvSpPr>
          <p:cNvPr id="1048" name="Google Shape;1048;p101"/>
          <p:cNvSpPr txBox="1">
            <a:spLocks noGrp="1"/>
          </p:cNvSpPr>
          <p:nvPr>
            <p:ph type="body" idx="1"/>
          </p:nvPr>
        </p:nvSpPr>
        <p:spPr>
          <a:xfrm>
            <a:off x="4957638" y="1843913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MX" b="1"/>
              <a:t>Linfocitos NK: </a:t>
            </a:r>
            <a:r>
              <a:rPr lang="es-MX"/>
              <a:t>destruyen muchos tipos de células tumorales, especialmente las que han reducido la expresión de la clase I del MHC, y expresan ligandos para los receptores activadores del linfocito NK.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MX"/>
              <a:t>Los </a:t>
            </a:r>
            <a:r>
              <a:rPr lang="es-MX" b="1"/>
              <a:t>macrófagos</a:t>
            </a:r>
            <a:r>
              <a:rPr lang="es-MX"/>
              <a:t> son capaces de inhibir y promover el crecimiento y la diseminación de los cánceres, dependiendo de su estado de activación.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MX" b="1"/>
              <a:t>Linfocitos T: </a:t>
            </a:r>
            <a:r>
              <a:rPr lang="es-MX"/>
              <a:t>principal mecanismo de la inmunidad antitumoral adaptativa es la muerte de las células tumorales por los CTL CD8+.</a:t>
            </a:r>
            <a:endParaRPr/>
          </a:p>
          <a:p>
            <a:pPr marL="228600" lvl="0" indent="-101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  <a:p>
            <a:pPr marL="228600" lvl="0" indent="-101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102"/>
          <p:cNvSpPr txBox="1">
            <a:spLocks noGrp="1"/>
          </p:cNvSpPr>
          <p:nvPr>
            <p:ph type="title"/>
          </p:nvPr>
        </p:nvSpPr>
        <p:spPr>
          <a:xfrm>
            <a:off x="563880" y="10311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Respuesta inmunitaria</a:t>
            </a:r>
            <a:endParaRPr/>
          </a:p>
        </p:txBody>
      </p:sp>
      <p:pic>
        <p:nvPicPr>
          <p:cNvPr id="1054" name="Google Shape;1054;p10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3650" y="1572767"/>
            <a:ext cx="7855598" cy="2720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103"/>
          <p:cNvSpPr txBox="1">
            <a:spLocks noGrp="1"/>
          </p:cNvSpPr>
          <p:nvPr>
            <p:ph type="title"/>
          </p:nvPr>
        </p:nvSpPr>
        <p:spPr>
          <a:xfrm>
            <a:off x="509016" y="1745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Evasión tumoral</a:t>
            </a:r>
            <a:endParaRPr/>
          </a:p>
        </p:txBody>
      </p:sp>
      <p:pic>
        <p:nvPicPr>
          <p:cNvPr id="1060" name="Google Shape;1060;p10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3149" y="310896"/>
            <a:ext cx="4232323" cy="633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104"/>
          <p:cNvSpPr txBox="1">
            <a:spLocks noGrp="1"/>
          </p:cNvSpPr>
          <p:nvPr>
            <p:ph type="title"/>
          </p:nvPr>
        </p:nvSpPr>
        <p:spPr>
          <a:xfrm>
            <a:off x="582168" y="18915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Inmunoterapia</a:t>
            </a:r>
            <a:endParaRPr/>
          </a:p>
        </p:txBody>
      </p:sp>
      <p:sp>
        <p:nvSpPr>
          <p:cNvPr id="1066" name="Google Shape;1066;p104"/>
          <p:cNvSpPr txBox="1">
            <a:spLocks noGrp="1"/>
          </p:cNvSpPr>
          <p:nvPr>
            <p:ph type="body" idx="1"/>
          </p:nvPr>
        </p:nvSpPr>
        <p:spPr>
          <a:xfrm>
            <a:off x="4957638" y="2136521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Las respuestas inmunitarias frente a los tumores pueden ser específicas de los antígenos tumorales y no lesionar a la mayoría de las células normales.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nmunoterapia podría ser el tratamiento antitumoral más específico que se pueda diseñar.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Objetivo: potenciar la respuesta inmunitaria débil del anfitrión frente a los tumores (inmunidad activa), o administrar anticuerpos o linfocitos T específicos frente al tumor, una forma de inmunoterapia pasiva.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Modalidades de inmunoterapia antitumoral utilizadas en el pasado o que se están investigando actualmente.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105"/>
          <p:cNvSpPr txBox="1">
            <a:spLocks noGrp="1"/>
          </p:cNvSpPr>
          <p:nvPr>
            <p:ph type="title"/>
          </p:nvPr>
        </p:nvSpPr>
        <p:spPr>
          <a:xfrm>
            <a:off x="563880" y="11022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Inmunoterapia</a:t>
            </a:r>
            <a:endParaRPr/>
          </a:p>
        </p:txBody>
      </p:sp>
      <p:grpSp>
        <p:nvGrpSpPr>
          <p:cNvPr id="1072" name="Google Shape;1072;p105"/>
          <p:cNvGrpSpPr/>
          <p:nvPr/>
        </p:nvGrpSpPr>
        <p:grpSpPr>
          <a:xfrm>
            <a:off x="4669654" y="1825624"/>
            <a:ext cx="7281340" cy="4311516"/>
            <a:chOff x="0" y="0"/>
            <a:chExt cx="7281340" cy="4311516"/>
          </a:xfrm>
        </p:grpSpPr>
        <p:sp>
          <p:nvSpPr>
            <p:cNvPr id="1073" name="Google Shape;1073;p105"/>
            <p:cNvSpPr/>
            <p:nvPr/>
          </p:nvSpPr>
          <p:spPr>
            <a:xfrm>
              <a:off x="0" y="0"/>
              <a:ext cx="7281340" cy="1039252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05"/>
            <p:cNvSpPr txBox="1"/>
            <p:nvPr/>
          </p:nvSpPr>
          <p:spPr>
            <a:xfrm>
              <a:off x="50732" y="50732"/>
              <a:ext cx="7179876" cy="9377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Montserrat"/>
                <a:buNone/>
              </a:pPr>
              <a:r>
                <a:rPr lang="es-MX" sz="17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Estimulación de las respuestas inmunitarias activas del anfitrión frente a los tumores.</a:t>
              </a:r>
              <a:endParaRPr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75" name="Google Shape;1075;p105"/>
            <p:cNvSpPr/>
            <p:nvPr/>
          </p:nvSpPr>
          <p:spPr>
            <a:xfrm>
              <a:off x="0" y="1095838"/>
              <a:ext cx="7281340" cy="1039252"/>
            </a:xfrm>
            <a:prstGeom prst="roundRect">
              <a:avLst>
                <a:gd name="adj" fmla="val 16667"/>
              </a:avLst>
            </a:prstGeom>
            <a:solidFill>
              <a:srgbClr val="50C9B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05"/>
            <p:cNvSpPr txBox="1"/>
            <p:nvPr/>
          </p:nvSpPr>
          <p:spPr>
            <a:xfrm>
              <a:off x="50732" y="1146570"/>
              <a:ext cx="7179876" cy="9377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Montserrat"/>
                <a:buNone/>
              </a:pPr>
              <a:r>
                <a:rPr lang="es-MX" sz="17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Los primeros intentos de estimular la inmunidad antitumoral se basaban en la estimulación inmunitaria inespecífica.</a:t>
              </a:r>
              <a:endParaRPr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77" name="Google Shape;1077;p105"/>
            <p:cNvSpPr/>
            <p:nvPr/>
          </p:nvSpPr>
          <p:spPr>
            <a:xfrm>
              <a:off x="0" y="2184051"/>
              <a:ext cx="7281340" cy="1039252"/>
            </a:xfrm>
            <a:prstGeom prst="roundRect">
              <a:avLst>
                <a:gd name="adj" fmla="val 16667"/>
              </a:avLst>
            </a:prstGeom>
            <a:solidFill>
              <a:srgbClr val="48BD6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05"/>
            <p:cNvSpPr txBox="1"/>
            <p:nvPr/>
          </p:nvSpPr>
          <p:spPr>
            <a:xfrm>
              <a:off x="50732" y="2234783"/>
              <a:ext cx="7179876" cy="9377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Montserrat"/>
                <a:buNone/>
              </a:pPr>
              <a:r>
                <a:rPr lang="es-MX" sz="1700" b="0" i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 han administrado a los pacientes vacunas formadas por células tumorales muertas, antígenos tumorales o células dendríticas incubadas con antígenos tumorales.</a:t>
              </a:r>
              <a:endParaRPr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79" name="Google Shape;1079;p105"/>
            <p:cNvSpPr/>
            <p:nvPr/>
          </p:nvSpPr>
          <p:spPr>
            <a:xfrm>
              <a:off x="0" y="3272264"/>
              <a:ext cx="7281340" cy="1039252"/>
            </a:xfrm>
            <a:prstGeom prst="roundRect">
              <a:avLst>
                <a:gd name="adj" fmla="val 16667"/>
              </a:avLst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05"/>
            <p:cNvSpPr txBox="1"/>
            <p:nvPr/>
          </p:nvSpPr>
          <p:spPr>
            <a:xfrm>
              <a:off x="50732" y="3322996"/>
              <a:ext cx="7179876" cy="9377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Montserrat"/>
                <a:buNone/>
              </a:pPr>
              <a:r>
                <a:rPr lang="es-MX" sz="1700" b="0" i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 están</a:t>
              </a:r>
              <a:r>
                <a:rPr lang="es-MX" sz="17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s-MX" sz="1700" b="0" i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investigando estrategias para fomentar las respuestas inmunitarias contra el tumor.</a:t>
              </a:r>
              <a:endParaRPr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106"/>
          <p:cNvSpPr txBox="1">
            <a:spLocks noGrp="1"/>
          </p:cNvSpPr>
          <p:nvPr>
            <p:ph type="title"/>
          </p:nvPr>
        </p:nvSpPr>
        <p:spPr>
          <a:xfrm>
            <a:off x="838200" y="18915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Inmunoterapia</a:t>
            </a:r>
            <a:endParaRPr/>
          </a:p>
        </p:txBody>
      </p:sp>
      <p:sp>
        <p:nvSpPr>
          <p:cNvPr id="1086" name="Google Shape;1086;p106"/>
          <p:cNvSpPr txBox="1">
            <a:spLocks noGrp="1"/>
          </p:cNvSpPr>
          <p:nvPr>
            <p:ph type="body" idx="1"/>
          </p:nvPr>
        </p:nvSpPr>
        <p:spPr>
          <a:xfrm>
            <a:off x="5049078" y="2063369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B48"/>
              </a:buClr>
              <a:buSzPts val="2000"/>
              <a:buNone/>
            </a:pPr>
            <a:r>
              <a:rPr lang="es-MX" b="1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Vacunación con antígenos tumorales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1800"/>
              <a:buChar char="•"/>
            </a:pPr>
            <a:r>
              <a:rPr lang="es-MX" sz="18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La inmunización de sujetos portadores de tumores con antígenos tumorales puede aumentar las respuestas inmunitarias contra el tumor.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1800"/>
              <a:buChar char="•"/>
            </a:pPr>
            <a:r>
              <a:rPr lang="es-MX" sz="180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s-MX" sz="18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élulas dendríticas purificadas a partir de los pacientes se incuban con antígenos tumorales.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1800"/>
              <a:buChar char="•"/>
            </a:pPr>
            <a:r>
              <a:rPr lang="es-MX" sz="180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Se </a:t>
            </a:r>
            <a:r>
              <a:rPr lang="es-MX" sz="18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transfectan genes que codifican estos antígenos, y después se las vuelve a inyectar al paciente.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1800"/>
              <a:buChar char="•"/>
            </a:pPr>
            <a:r>
              <a:rPr lang="es-MX" sz="18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Un método alternativo en ensayos clínicos, es el uso de vacunas de ADN compuestas de plásmidos de vectores víricos que codifican antígenos tumorales.</a:t>
            </a:r>
            <a:endParaRPr/>
          </a:p>
          <a:p>
            <a:pPr marL="228600" lvl="0" indent="-101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>
              <a:solidFill>
                <a:srgbClr val="14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07"/>
          <p:cNvSpPr txBox="1">
            <a:spLocks noGrp="1"/>
          </p:cNvSpPr>
          <p:nvPr>
            <p:ph type="title"/>
          </p:nvPr>
        </p:nvSpPr>
        <p:spPr>
          <a:xfrm>
            <a:off x="600456" y="20775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Inmunoterapia</a:t>
            </a:r>
            <a:endParaRPr/>
          </a:p>
        </p:txBody>
      </p:sp>
      <p:pic>
        <p:nvPicPr>
          <p:cNvPr id="1092" name="Google Shape;1092;p10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2572" y="1533321"/>
            <a:ext cx="7154143" cy="46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108"/>
          <p:cNvSpPr txBox="1">
            <a:spLocks noGrp="1"/>
          </p:cNvSpPr>
          <p:nvPr>
            <p:ph type="title"/>
          </p:nvPr>
        </p:nvSpPr>
        <p:spPr>
          <a:xfrm>
            <a:off x="691896" y="18915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Inmunoterapia</a:t>
            </a:r>
            <a:endParaRPr/>
          </a:p>
        </p:txBody>
      </p:sp>
      <p:sp>
        <p:nvSpPr>
          <p:cNvPr id="1098" name="Google Shape;1098;p108"/>
          <p:cNvSpPr txBox="1">
            <a:spLocks noGrp="1"/>
          </p:cNvSpPr>
          <p:nvPr>
            <p:ph type="body" idx="1"/>
          </p:nvPr>
        </p:nvSpPr>
        <p:spPr>
          <a:xfrm>
            <a:off x="5049078" y="1862201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B48"/>
              </a:buClr>
              <a:buSzPts val="2000"/>
              <a:buNone/>
            </a:pPr>
            <a:r>
              <a:rPr lang="es-MX" sz="2000" b="1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Aumento de la inmunidad del anfitrión frente a tumores con coestimuladores y citocinas</a:t>
            </a:r>
            <a:endParaRPr b="1">
              <a:solidFill>
                <a:srgbClr val="14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1800"/>
              <a:buChar char="•"/>
            </a:pPr>
            <a:r>
              <a:rPr lang="es-MX" sz="18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La inmunidad celular antitumoral puede potenciarse mediante la expresión de coestimuladores y citocinas en las células tumorales.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1800"/>
              <a:buChar char="•"/>
            </a:pPr>
            <a:r>
              <a:rPr lang="es-MX" sz="180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s-MX" sz="18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ratamiento de los pacientes portadores de tumores con citocinas, que estimulen la proliferación y la diferenciación de los linfocitos T y de los linfocitos NK.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1800"/>
              <a:buChar char="•"/>
            </a:pPr>
            <a:r>
              <a:rPr lang="es-MX" sz="180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Coestimulación para los linfocitos T específicos frente al tumor.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1800"/>
              <a:buChar char="•"/>
            </a:pPr>
            <a:r>
              <a:rPr lang="es-MX" sz="180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Administrar citocinas que pueden potenciar la activación de los linfocitos T específicos frente al tumor, particularmente los CTL CD8+.</a:t>
            </a:r>
            <a:endParaRPr sz="1800">
              <a:solidFill>
                <a:srgbClr val="14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109"/>
          <p:cNvSpPr txBox="1">
            <a:spLocks noGrp="1"/>
          </p:cNvSpPr>
          <p:nvPr>
            <p:ph type="title"/>
          </p:nvPr>
        </p:nvSpPr>
        <p:spPr>
          <a:xfrm>
            <a:off x="582168" y="18915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Inmunoterapia</a:t>
            </a:r>
            <a:endParaRPr/>
          </a:p>
        </p:txBody>
      </p:sp>
      <p:sp>
        <p:nvSpPr>
          <p:cNvPr id="1104" name="Google Shape;1104;p109"/>
          <p:cNvSpPr txBox="1">
            <a:spLocks noGrp="1"/>
          </p:cNvSpPr>
          <p:nvPr>
            <p:ph type="body" idx="1"/>
          </p:nvPr>
        </p:nvSpPr>
        <p:spPr>
          <a:xfrm>
            <a:off x="4957638" y="2317511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B48"/>
              </a:buClr>
              <a:buSzPts val="2000"/>
              <a:buNone/>
            </a:pPr>
            <a:r>
              <a:rPr lang="es-MX" b="1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Bloqueo de las vías inhibidoras para promover la inmunidad antitumoral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1800"/>
              <a:buChar char="•"/>
            </a:pPr>
            <a:r>
              <a:rPr lang="es-MX" sz="180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es-MX" sz="18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eceptor inhibidor para el B7, el CTLA-4, que actúa normalmente inhibiendo las respuestas contra los antígenos propios.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1800"/>
              <a:buChar char="•"/>
            </a:pPr>
            <a:r>
              <a:rPr lang="es-MX" sz="18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El anticuerpo anti–CTLA-4 se ha usado con cierto éxito en ensayos clínicos en pacientes con tumores avanzados.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1800"/>
              <a:buChar char="•"/>
            </a:pPr>
            <a:r>
              <a:rPr lang="es-MX" sz="180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Riesgo de desencadenar enfermedades autoinmunes.</a:t>
            </a:r>
            <a:endParaRPr>
              <a:solidFill>
                <a:srgbClr val="14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"/>
          <p:cNvSpPr txBox="1">
            <a:spLocks noGrp="1"/>
          </p:cNvSpPr>
          <p:nvPr>
            <p:ph type="title"/>
          </p:nvPr>
        </p:nvSpPr>
        <p:spPr>
          <a:xfrm>
            <a:off x="637032" y="18915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Adhesión</a:t>
            </a:r>
            <a:endParaRPr/>
          </a:p>
        </p:txBody>
      </p:sp>
      <p:sp>
        <p:nvSpPr>
          <p:cNvPr id="176" name="Google Shape;176;p11"/>
          <p:cNvSpPr txBox="1">
            <a:spLocks noGrp="1"/>
          </p:cNvSpPr>
          <p:nvPr>
            <p:ph type="body" idx="1"/>
          </p:nvPr>
        </p:nvSpPr>
        <p:spPr>
          <a:xfrm>
            <a:off x="4829622" y="1843913"/>
            <a:ext cx="709603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B48"/>
              </a:buClr>
              <a:buSzPts val="2000"/>
              <a:buChar char="•"/>
            </a:pPr>
            <a:r>
              <a:rPr lang="es-MX" sz="2000" b="1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Integrinas</a:t>
            </a:r>
            <a:r>
              <a:rPr lang="es-MX" sz="20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 son una gran familia de moléculas de adhesión, algunas de las cuales median la adhesión fuerte de los leucocitos al endotelio activado.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2000"/>
              <a:buChar char="•"/>
            </a:pPr>
            <a:r>
              <a:rPr lang="es-MX" sz="20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Un paso</a:t>
            </a:r>
            <a:r>
              <a:rPr lang="es-MX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MX" sz="20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fundamental en la migración del leucocito desde la sangre a los tejidos.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2000"/>
              <a:buChar char="•"/>
            </a:pPr>
            <a:r>
              <a:rPr lang="es-MX" sz="20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Las integrinas importantes del leucocito son </a:t>
            </a:r>
            <a:r>
              <a:rPr lang="es-MX" sz="2000" b="1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LFA-1 y VLA-4</a:t>
            </a:r>
            <a:r>
              <a:rPr lang="es-MX" sz="20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, que se unen a </a:t>
            </a:r>
            <a:r>
              <a:rPr lang="es-MX" sz="2000" b="1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ICAM-1 y VCAM-1</a:t>
            </a:r>
            <a:r>
              <a:rPr lang="es-MX" sz="20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, respectivamente, en las células endoteliales.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2000"/>
              <a:buChar char="•"/>
            </a:pPr>
            <a:r>
              <a:rPr lang="es-MX" sz="20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La </a:t>
            </a:r>
            <a:r>
              <a:rPr lang="es-MX" sz="2000" b="1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migración leucocitaria </a:t>
            </a:r>
            <a:r>
              <a:rPr lang="es-MX" sz="20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implica interacciones con las células endoteliales, que comienza con la unión de baja afinidad del leucocito a la superficie endotelial y su rodadura a lo largo de ella.</a:t>
            </a:r>
            <a:endParaRPr/>
          </a:p>
          <a:p>
            <a:pPr marL="228600" lvl="0" indent="-101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 sz="2000" b="0" i="0" u="none" strike="noStrike">
              <a:solidFill>
                <a:srgbClr val="14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101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>
              <a:solidFill>
                <a:srgbClr val="14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110"/>
          <p:cNvSpPr txBox="1">
            <a:spLocks noGrp="1"/>
          </p:cNvSpPr>
          <p:nvPr>
            <p:ph type="title"/>
          </p:nvPr>
        </p:nvSpPr>
        <p:spPr>
          <a:xfrm>
            <a:off x="618744" y="18915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Inmunoterapia</a:t>
            </a:r>
            <a:endParaRPr/>
          </a:p>
        </p:txBody>
      </p:sp>
      <p:sp>
        <p:nvSpPr>
          <p:cNvPr id="1110" name="Google Shape;1110;p110"/>
          <p:cNvSpPr txBox="1">
            <a:spLocks noGrp="1"/>
          </p:cNvSpPr>
          <p:nvPr>
            <p:ph type="body" idx="1"/>
          </p:nvPr>
        </p:nvSpPr>
        <p:spPr>
          <a:xfrm>
            <a:off x="5103942" y="1862201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B48"/>
              </a:buClr>
              <a:buSzPts val="2000"/>
              <a:buNone/>
            </a:pPr>
            <a:r>
              <a:rPr lang="es-MX" b="1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Tratamiento celular adoptivo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1800"/>
              <a:buChar char="•"/>
            </a:pPr>
            <a:r>
              <a:rPr lang="es-MX" sz="18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La inmunoterapia celular adoptiva es la transferencia a un sujeto portador de un tumor de células inmunitarias cultivadas, que tienen reactividad antitumoral.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1800"/>
              <a:buChar char="•"/>
            </a:pPr>
            <a:r>
              <a:rPr lang="es-MX" sz="180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s-MX" sz="18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élulas que se van a transferir deben expandirse a partir de los linfocitos de los pacientes portadores del tumor.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1800"/>
              <a:buChar char="•"/>
            </a:pPr>
            <a:r>
              <a:rPr lang="es-MX" sz="18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Un protocolo de inmunoterapia celular adoptiva es generar linfocitos LAK extrayendo leucocitos de la sangre periférica de los pacientes con el tumor.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1800"/>
              <a:buChar char="•"/>
            </a:pPr>
            <a:r>
              <a:rPr lang="es-MX" sz="180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s-MX" sz="18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ultivar las células con concentraciones elevadas de IL-2 e inyectar de nuevo los linfocitos LAK a los pacientes.</a:t>
            </a:r>
            <a:endParaRPr sz="1800" b="0" i="0" u="none" strike="noStrike">
              <a:solidFill>
                <a:srgbClr val="14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101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>
              <a:solidFill>
                <a:srgbClr val="14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111"/>
          <p:cNvSpPr txBox="1">
            <a:spLocks noGrp="1"/>
          </p:cNvSpPr>
          <p:nvPr>
            <p:ph type="title"/>
          </p:nvPr>
        </p:nvSpPr>
        <p:spPr>
          <a:xfrm>
            <a:off x="618744" y="643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Inmunoterapia</a:t>
            </a:r>
            <a:endParaRPr/>
          </a:p>
        </p:txBody>
      </p:sp>
      <p:sp>
        <p:nvSpPr>
          <p:cNvPr id="1116" name="Google Shape;1116;p111"/>
          <p:cNvSpPr txBox="1">
            <a:spLocks noGrp="1"/>
          </p:cNvSpPr>
          <p:nvPr>
            <p:ph type="body" idx="1"/>
          </p:nvPr>
        </p:nvSpPr>
        <p:spPr>
          <a:xfrm>
            <a:off x="5030790" y="1389888"/>
            <a:ext cx="6761922" cy="499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ct val="100000"/>
              <a:buNone/>
            </a:pPr>
            <a:r>
              <a:rPr lang="es-MX" sz="2200" b="1" i="0" u="none" strike="noStrike">
                <a:latin typeface="Montserrat"/>
                <a:ea typeface="Montserrat"/>
                <a:cs typeface="Montserrat"/>
                <a:sym typeface="Montserrat"/>
              </a:rPr>
              <a:t>Efecto de injerto contra leucemia</a:t>
            </a:r>
            <a:endParaRPr/>
          </a:p>
          <a:p>
            <a:pPr marL="228600" lvl="0" indent="-228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ct val="100000"/>
              <a:buChar char="•"/>
            </a:pP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En pacientes con leucemia, la administración de </a:t>
            </a:r>
            <a:r>
              <a:rPr lang="es-MX" sz="1800" b="1" i="0" u="none" strike="noStrike">
                <a:latin typeface="Montserrat"/>
                <a:ea typeface="Montserrat"/>
                <a:cs typeface="Montserrat"/>
                <a:sym typeface="Montserrat"/>
              </a:rPr>
              <a:t>linfocitos T alorreactivos </a:t>
            </a: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junto con trasplantes de células progenitoras hematopoyéticas, puede contribuir a la erradicación del tumor.</a:t>
            </a:r>
            <a:endParaRPr/>
          </a:p>
          <a:p>
            <a:pPr marL="0" lvl="0" indent="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ct val="100000"/>
              <a:buNone/>
            </a:pPr>
            <a:r>
              <a:rPr lang="es-MX" sz="2200" b="1" i="0" u="none" strike="noStrike">
                <a:latin typeface="Montserrat"/>
                <a:ea typeface="Montserrat"/>
                <a:cs typeface="Montserrat"/>
                <a:sym typeface="Montserrat"/>
              </a:rPr>
              <a:t>Tratamiento con anticuerpos antitumorales</a:t>
            </a:r>
            <a:endParaRPr/>
          </a:p>
          <a:p>
            <a:pPr marL="228600" lvl="0" indent="-228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ct val="100000"/>
              <a:buChar char="•"/>
            </a:pP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Los anticuerpos monoclonales específicos frente al tumor pueden ser útiles para la inmunoterapia antitumoral específica.</a:t>
            </a:r>
            <a:endParaRPr/>
          </a:p>
          <a:p>
            <a:pPr marL="228600" lvl="0" indent="-228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ct val="100000"/>
              <a:buChar char="•"/>
            </a:pP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Los anticuerpos antitumorales pueden erradicar los tumores por los mismos mecanismos efectores que se utilizan para eliminarlos.</a:t>
            </a:r>
            <a:endParaRPr/>
          </a:p>
          <a:p>
            <a:pPr marL="228600" lvl="0" indent="-228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ct val="100000"/>
              <a:buChar char="•"/>
            </a:pPr>
            <a:r>
              <a:rPr lang="es-MX" sz="1800"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psonización, fagocitosis, activación del sistema del complemento y la citotoxicidad celular dependiente de anticuerpos.</a:t>
            </a:r>
            <a:endParaRPr/>
          </a:p>
          <a:p>
            <a:pPr marL="0" lvl="0" indent="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ct val="100000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112"/>
          <p:cNvSpPr txBox="1">
            <a:spLocks noGrp="1"/>
          </p:cNvSpPr>
          <p:nvPr>
            <p:ph type="title"/>
          </p:nvPr>
        </p:nvSpPr>
        <p:spPr>
          <a:xfrm>
            <a:off x="509016" y="1730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Inmunoterapia</a:t>
            </a:r>
            <a:endParaRPr/>
          </a:p>
        </p:txBody>
      </p:sp>
      <p:pic>
        <p:nvPicPr>
          <p:cNvPr id="1122" name="Google Shape;1122;p112" descr="Interfaz de usuario gráfica, Texto&#10;&#10;Descripción generada automá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2976" y="1104207"/>
            <a:ext cx="6308703" cy="5580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113"/>
          <p:cNvSpPr txBox="1">
            <a:spLocks noGrp="1"/>
          </p:cNvSpPr>
          <p:nvPr>
            <p:ph type="title"/>
          </p:nvPr>
        </p:nvSpPr>
        <p:spPr>
          <a:xfrm>
            <a:off x="509016" y="16417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Inmunoterapia</a:t>
            </a:r>
            <a:endParaRPr/>
          </a:p>
        </p:txBody>
      </p:sp>
      <p:sp>
        <p:nvSpPr>
          <p:cNvPr id="1128" name="Google Shape;1128;p113"/>
          <p:cNvSpPr txBox="1">
            <a:spLocks noGrp="1"/>
          </p:cNvSpPr>
          <p:nvPr>
            <p:ph type="body" idx="1"/>
          </p:nvPr>
        </p:nvSpPr>
        <p:spPr>
          <a:xfrm>
            <a:off x="968031" y="1605594"/>
            <a:ext cx="3238209" cy="147939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2B48"/>
              </a:buClr>
              <a:buSzPct val="100000"/>
              <a:buNone/>
            </a:pPr>
            <a:r>
              <a:rPr lang="es-MX" sz="18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La inmunización de sujetos portadores de tumores con antígenos tumorales, puede aumentar las respuestas inmunitarias contra el tumor.</a:t>
            </a:r>
            <a:endParaRPr>
              <a:solidFill>
                <a:srgbClr val="14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29" name="Google Shape;1129;p113" descr="Interfaz de usuario gráfica, Texto&#10;&#10;Descripción generada automáticament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1568" y="1484059"/>
            <a:ext cx="7790432" cy="4165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114"/>
          <p:cNvSpPr txBox="1">
            <a:spLocks noGrp="1"/>
          </p:cNvSpPr>
          <p:nvPr>
            <p:ph type="title"/>
          </p:nvPr>
        </p:nvSpPr>
        <p:spPr>
          <a:xfrm>
            <a:off x="548548" y="31026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Inmunoterapia</a:t>
            </a:r>
            <a:endParaRPr/>
          </a:p>
        </p:txBody>
      </p:sp>
      <p:pic>
        <p:nvPicPr>
          <p:cNvPr id="1135" name="Google Shape;1135;p1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0822" y="1766424"/>
            <a:ext cx="7071218" cy="4625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115"/>
          <p:cNvSpPr txBox="1">
            <a:spLocks noGrp="1"/>
          </p:cNvSpPr>
          <p:nvPr>
            <p:ph type="title"/>
          </p:nvPr>
        </p:nvSpPr>
        <p:spPr>
          <a:xfrm>
            <a:off x="838199" y="26303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6000"/>
              <a:buFont typeface="Montserrat"/>
              <a:buNone/>
            </a:pPr>
            <a:r>
              <a:rPr lang="es-MX" sz="6000"/>
              <a:t>GRACIAS</a:t>
            </a:r>
            <a:br>
              <a:rPr lang="es-MX" sz="6000"/>
            </a:br>
            <a:endParaRPr sz="6000" b="0">
              <a:solidFill>
                <a:schemeClr val="dk1"/>
              </a:solidFill>
            </a:endParaRPr>
          </a:p>
        </p:txBody>
      </p:sp>
      <p:sp>
        <p:nvSpPr>
          <p:cNvPr id="1141" name="Google Shape;1141;p115"/>
          <p:cNvSpPr txBox="1"/>
          <p:nvPr/>
        </p:nvSpPr>
        <p:spPr>
          <a:xfrm>
            <a:off x="2365022" y="3293108"/>
            <a:ext cx="746195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Contacto: sneidertorres07@gmail.com</a:t>
            </a:r>
            <a:endParaRPr sz="2800">
              <a:solidFill>
                <a:srgbClr val="14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"/>
          <p:cNvSpPr txBox="1">
            <a:spLocks noGrp="1"/>
          </p:cNvSpPr>
          <p:nvPr>
            <p:ph type="title"/>
          </p:nvPr>
        </p:nvSpPr>
        <p:spPr>
          <a:xfrm>
            <a:off x="600456" y="22577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Recirculación linfocito</a:t>
            </a:r>
            <a:endParaRPr/>
          </a:p>
        </p:txBody>
      </p:sp>
      <p:sp>
        <p:nvSpPr>
          <p:cNvPr id="182" name="Google Shape;182;p12"/>
          <p:cNvSpPr txBox="1">
            <a:spLocks noGrp="1"/>
          </p:cNvSpPr>
          <p:nvPr>
            <p:ph type="body" idx="1"/>
          </p:nvPr>
        </p:nvSpPr>
        <p:spPr>
          <a:xfrm>
            <a:off x="4980550" y="1900015"/>
            <a:ext cx="6761922" cy="4732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MX" b="1"/>
              <a:t>Movimiento continuo </a:t>
            </a:r>
            <a:r>
              <a:rPr lang="es-MX"/>
              <a:t>de los  linfocitos a través del torrente sanguíneo, y de los vasos linfáticos entre los ganglios linfáticos o el bazo y, si están activados, las zonas inflamatorias periféricas.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MX"/>
              <a:t>Linfocito T virgen maduro sale del timo y entra en la sangre.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MX"/>
              <a:t>Se aloja en los ganglios linfáticos, el bazo o los tejidos linfáticos mucosos, y migra hacia las zonas de linfocitos T de los tejidos linfáticos secundarios.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MX"/>
              <a:t>Si el linfocito T no reconoce al antígeno en esos lugares, permanece virgen y abandona los ganglios o los tejidos mucosos a través de los linfáticos y finalmente drena en el torrente sanguíneo.</a:t>
            </a:r>
            <a:endParaRPr/>
          </a:p>
          <a:p>
            <a:pPr marL="228600" lvl="0" indent="-101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"/>
          <p:cNvSpPr txBox="1">
            <a:spLocks noGrp="1"/>
          </p:cNvSpPr>
          <p:nvPr>
            <p:ph type="title"/>
          </p:nvPr>
        </p:nvSpPr>
        <p:spPr>
          <a:xfrm>
            <a:off x="600456" y="18915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Recirculación linfocito</a:t>
            </a:r>
            <a:endParaRPr/>
          </a:p>
        </p:txBody>
      </p:sp>
      <p:sp>
        <p:nvSpPr>
          <p:cNvPr id="189" name="Google Shape;189;p13"/>
          <p:cNvSpPr txBox="1">
            <a:spLocks noGrp="1"/>
          </p:cNvSpPr>
          <p:nvPr>
            <p:ph type="body" idx="1"/>
          </p:nvPr>
        </p:nvSpPr>
        <p:spPr>
          <a:xfrm>
            <a:off x="4957638" y="1917065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B48"/>
              </a:buClr>
              <a:buSzPts val="2000"/>
              <a:buChar char="•"/>
            </a:pPr>
            <a:r>
              <a:rPr lang="es-MX" sz="20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Los linfocitos T vírgenes dejan el bazo directamente a través de la circulación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2000"/>
              <a:buChar char="•"/>
            </a:pPr>
            <a:r>
              <a:rPr lang="es-MX" sz="20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Una vez de vuelta en la sangre, un linfocito T virgen repite su asentamiento en otros ganglios linfáticos secundarios.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2000"/>
              <a:buChar char="•"/>
            </a:pPr>
            <a:r>
              <a:rPr lang="es-MX" sz="2000" b="1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Recirculación linfocitaria</a:t>
            </a:r>
            <a:r>
              <a:rPr lang="es-MX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s-MX" sz="20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maximiza las probabilidades de que el número limitado de linfocitos vírgenes que han salido del timo, que son específicos frente a un antígeno extraño, particular se encuentren con su antígeno.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2000"/>
              <a:buChar char="•"/>
            </a:pPr>
            <a:r>
              <a:rPr lang="es-MX" sz="20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Los linfocitos </a:t>
            </a:r>
            <a:r>
              <a:rPr lang="es-MX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que reconocen antígeno se </a:t>
            </a:r>
            <a:r>
              <a:rPr lang="es-MX" sz="20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activan, proliferan y se diferencian para producir miles de linfocitos efectores y memoria, dentro de los tejidos linfáticos secundarios. </a:t>
            </a:r>
            <a:endParaRPr/>
          </a:p>
          <a:p>
            <a:pPr marL="228600" lvl="0" indent="-101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 sz="2000" b="0" i="0" u="none" strike="noStrike">
              <a:solidFill>
                <a:srgbClr val="14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101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>
              <a:solidFill>
                <a:srgbClr val="14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>
            <a:spLocks noGrp="1"/>
          </p:cNvSpPr>
          <p:nvPr>
            <p:ph type="title"/>
          </p:nvPr>
        </p:nvSpPr>
        <p:spPr>
          <a:xfrm>
            <a:off x="618744" y="18915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Recirculación linfocito</a:t>
            </a:r>
            <a:endParaRPr/>
          </a:p>
        </p:txBody>
      </p:sp>
      <p:sp>
        <p:nvSpPr>
          <p:cNvPr id="196" name="Google Shape;196;p14"/>
          <p:cNvSpPr txBox="1">
            <a:spLocks noGrp="1"/>
          </p:cNvSpPr>
          <p:nvPr>
            <p:ph type="body" idx="1"/>
          </p:nvPr>
        </p:nvSpPr>
        <p:spPr>
          <a:xfrm>
            <a:off x="5103942" y="2024903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B48"/>
              </a:buClr>
              <a:buSzPts val="2000"/>
              <a:buChar char="•"/>
            </a:pPr>
            <a:r>
              <a:rPr lang="es-MX" sz="2000" b="1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Los linfocitos efectores y memoria </a:t>
            </a:r>
            <a:r>
              <a:rPr lang="es-MX" sz="20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pueden volver al torrente sanguíneo, y después migrar a los lugares de infección o inflamación en los tejidos periféricos (no linfáticos)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2000"/>
              <a:buChar char="•"/>
            </a:pPr>
            <a:r>
              <a:rPr lang="es-MX" sz="20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Algunos subgrupos de linfocitos efectores migran preferentemente a un tejido particular, como la piel o el intestino.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2000"/>
              <a:buChar char="•"/>
            </a:pPr>
            <a:r>
              <a:rPr lang="es-MX" sz="20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El proceso por el que poblaciones particulares de linfocitos entran selectivamente en los ganglios linfáticos o en tejidos particulares, pero no en otros, se denomina </a:t>
            </a:r>
            <a:r>
              <a:rPr lang="es-MX" sz="2000" b="1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alojamiento del linfocito.</a:t>
            </a:r>
            <a:endParaRPr/>
          </a:p>
          <a:p>
            <a:pPr marL="228600" lvl="0" indent="-101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 b="1">
              <a:solidFill>
                <a:srgbClr val="14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"/>
          <p:cNvSpPr txBox="1">
            <a:spLocks noGrp="1"/>
          </p:cNvSpPr>
          <p:nvPr>
            <p:ph type="title"/>
          </p:nvPr>
        </p:nvSpPr>
        <p:spPr>
          <a:xfrm>
            <a:off x="618744" y="21749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Recirculación de linfocitos T</a:t>
            </a:r>
            <a:endParaRPr/>
          </a:p>
        </p:txBody>
      </p:sp>
      <p:grpSp>
        <p:nvGrpSpPr>
          <p:cNvPr id="202" name="Google Shape;202;p15"/>
          <p:cNvGrpSpPr/>
          <p:nvPr/>
        </p:nvGrpSpPr>
        <p:grpSpPr>
          <a:xfrm>
            <a:off x="5344538" y="1488831"/>
            <a:ext cx="5754648" cy="5004043"/>
            <a:chOff x="1020598" y="0"/>
            <a:chExt cx="5754648" cy="5004043"/>
          </a:xfrm>
        </p:grpSpPr>
        <p:sp>
          <p:nvSpPr>
            <p:cNvPr id="203" name="Google Shape;203;p15"/>
            <p:cNvSpPr/>
            <p:nvPr/>
          </p:nvSpPr>
          <p:spPr>
            <a:xfrm>
              <a:off x="1020598" y="0"/>
              <a:ext cx="5004043" cy="5004043"/>
            </a:xfrm>
            <a:prstGeom prst="triangle">
              <a:avLst>
                <a:gd name="adj" fmla="val 5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3522619" y="500892"/>
              <a:ext cx="3252627" cy="1778780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5"/>
            <p:cNvSpPr txBox="1"/>
            <p:nvPr/>
          </p:nvSpPr>
          <p:spPr>
            <a:xfrm>
              <a:off x="3609452" y="587725"/>
              <a:ext cx="3078961" cy="1605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2B48"/>
                </a:buClr>
                <a:buSzPts val="1500"/>
                <a:buFont typeface="Montserrat"/>
                <a:buNone/>
              </a:pPr>
              <a:r>
                <a:rPr lang="es-MX" sz="1500" b="0" i="0" u="none" strike="noStrike" cap="none">
                  <a:solidFill>
                    <a:srgbClr val="14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La recirculación del linfocito T depende de mecanismos que controlan la </a:t>
              </a:r>
              <a:r>
                <a:rPr lang="es-MX" sz="1500" b="1" i="0" u="none" strike="noStrike" cap="none">
                  <a:solidFill>
                    <a:srgbClr val="14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entrada</a:t>
              </a:r>
              <a:r>
                <a:rPr lang="es-MX" sz="1500" b="0" i="0" u="none" strike="noStrike" cap="none">
                  <a:solidFill>
                    <a:srgbClr val="14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de los linfocitos T vírgenes en los ganglios linfáticos, desde la sangre.</a:t>
              </a:r>
              <a:endParaRPr sz="1500" b="0" i="0" u="none" strike="noStrike" cap="non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3522619" y="2502021"/>
              <a:ext cx="3252627" cy="1778780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5"/>
            <p:cNvSpPr txBox="1"/>
            <p:nvPr/>
          </p:nvSpPr>
          <p:spPr>
            <a:xfrm>
              <a:off x="3609452" y="2588854"/>
              <a:ext cx="3078961" cy="1605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2B48"/>
                </a:buClr>
                <a:buSzPts val="1500"/>
                <a:buFont typeface="Montserrat"/>
                <a:buNone/>
              </a:pPr>
              <a:r>
                <a:rPr lang="es-MX" sz="1500" b="0" i="0" u="none" strike="noStrike" cap="none">
                  <a:solidFill>
                    <a:srgbClr val="14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Señales moleculares que controlan la </a:t>
              </a:r>
              <a:r>
                <a:rPr lang="es-MX" sz="1500" b="1" i="0" u="none" strike="noStrike" cap="none">
                  <a:solidFill>
                    <a:srgbClr val="14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salida</a:t>
              </a:r>
              <a:r>
                <a:rPr lang="es-MX" sz="1500" b="0" i="0" u="none" strike="noStrike" cap="none">
                  <a:solidFill>
                    <a:srgbClr val="14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de los linfocitos T vírgenes de los ganglios.</a:t>
              </a:r>
              <a:endParaRPr sz="1500" b="0" i="0" u="none" strike="noStrike" cap="non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 sz="4400" i="0" u="none" strike="noStrike">
                <a:latin typeface="Montserrat"/>
                <a:ea typeface="Montserrat"/>
                <a:cs typeface="Montserrat"/>
                <a:sym typeface="Montserrat"/>
              </a:rPr>
              <a:t>Migración de linfocitos T vírgenes a los ganglios linfáticos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" name="Google Shape;214;p16"/>
          <p:cNvSpPr txBox="1">
            <a:spLocks noGrp="1"/>
          </p:cNvSpPr>
          <p:nvPr>
            <p:ph type="body" idx="1"/>
          </p:nvPr>
        </p:nvSpPr>
        <p:spPr>
          <a:xfrm>
            <a:off x="4994214" y="2141536"/>
            <a:ext cx="6761922" cy="4533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MX" b="1"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es-MX" sz="2000" b="1" i="0" u="none" strike="noStrike">
                <a:latin typeface="Montserrat"/>
                <a:ea typeface="Montserrat"/>
                <a:cs typeface="Montserrat"/>
                <a:sym typeface="Montserrat"/>
              </a:rPr>
              <a:t>ecanismos de alojamiento selectivo, </a:t>
            </a:r>
            <a:r>
              <a:rPr lang="es-MX" sz="2000" b="0" i="0" u="none" strike="noStrike">
                <a:latin typeface="Montserrat"/>
                <a:ea typeface="Montserrat"/>
                <a:cs typeface="Montserrat"/>
                <a:sym typeface="Montserrat"/>
              </a:rPr>
              <a:t>que llevan a los linfocitos T vírgenes a los ganglios linfáticos son muy eficientes.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MX"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lang="es-MX" sz="2000" b="0" i="0" u="none" strike="noStrike">
                <a:latin typeface="Montserrat"/>
                <a:ea typeface="Montserrat"/>
                <a:cs typeface="Montserrat"/>
                <a:sym typeface="Montserrat"/>
              </a:rPr>
              <a:t>lujo neto de linfocitos a través de los ganglios linfáticos de hasta </a:t>
            </a:r>
            <a:r>
              <a:rPr lang="es-MX">
                <a:latin typeface="Montserrat"/>
                <a:ea typeface="Montserrat"/>
                <a:cs typeface="Montserrat"/>
                <a:sym typeface="Montserrat"/>
              </a:rPr>
              <a:t>25 x 10</a:t>
            </a:r>
            <a:r>
              <a:rPr lang="es-MX" baseline="30000">
                <a:latin typeface="Montserrat"/>
                <a:ea typeface="Montserrat"/>
                <a:cs typeface="Montserrat"/>
                <a:sym typeface="Montserrat"/>
              </a:rPr>
              <a:t> 9</a:t>
            </a:r>
            <a:r>
              <a:rPr lang="es-MX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MX" sz="2000" b="0" i="0" u="none" strike="noStrike">
                <a:latin typeface="Montserrat"/>
                <a:ea typeface="Montserrat"/>
                <a:cs typeface="Montserrat"/>
                <a:sym typeface="Montserrat"/>
              </a:rPr>
              <a:t>células cada día.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MX" sz="2000" b="0" i="0" u="none" strike="noStrike">
                <a:latin typeface="Montserrat"/>
                <a:ea typeface="Montserrat"/>
                <a:cs typeface="Montserrat"/>
                <a:sym typeface="Montserrat"/>
              </a:rPr>
              <a:t>Cada linfocito pasa a través de un ganglio de media una vez al día.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MX" sz="2000" b="0" i="0" u="none" strike="noStrike">
                <a:latin typeface="Montserrat"/>
                <a:ea typeface="Montserrat"/>
                <a:cs typeface="Montserrat"/>
                <a:sym typeface="Montserrat"/>
              </a:rPr>
              <a:t>La inflamación de tejidos periféricos, que suele acompañar a las infecciones, causa un incremento significativo del flujo sanguíneo hacia los ganglios linfáticos.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MX"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s-MX" sz="2000" b="0" i="0" u="none" strike="noStrike">
                <a:latin typeface="Montserrat"/>
                <a:ea typeface="Montserrat"/>
                <a:cs typeface="Montserrat"/>
                <a:sym typeface="Montserrat"/>
              </a:rPr>
              <a:t>ncremento de la entrada de linfocitos T en los ganglios linfáticos que drenan la zona inflamada.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"/>
          <p:cNvSpPr txBox="1">
            <a:spLocks noGrp="1"/>
          </p:cNvSpPr>
          <p:nvPr>
            <p:ph type="title"/>
          </p:nvPr>
        </p:nvSpPr>
        <p:spPr>
          <a:xfrm>
            <a:off x="600456" y="3285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 sz="4400" i="0" u="none" strike="noStrike">
                <a:latin typeface="Montserrat"/>
                <a:ea typeface="Montserrat"/>
                <a:cs typeface="Montserrat"/>
                <a:sym typeface="Montserrat"/>
              </a:rPr>
              <a:t>Migración de linfocitos T vírgenes a los ganglios linfáticos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0" name="Google Shape;220;p17"/>
          <p:cNvSpPr txBox="1">
            <a:spLocks noGrp="1"/>
          </p:cNvSpPr>
          <p:nvPr>
            <p:ph type="body" idx="1"/>
          </p:nvPr>
        </p:nvSpPr>
        <p:spPr>
          <a:xfrm>
            <a:off x="5012502" y="2178113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B48"/>
              </a:buClr>
              <a:buSzPts val="2000"/>
              <a:buChar char="•"/>
            </a:pPr>
            <a:r>
              <a:rPr lang="es-MX" sz="20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Al mismo tiempo, se reduce la salida de linfocitos T por los linfáticos eferentes de forma transitoria.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2000"/>
              <a:buChar char="•"/>
            </a:pPr>
            <a:r>
              <a:rPr lang="es-MX" sz="20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Linfocitos T permanecen en los ganglios linfáticos, que drenan los lugares de inflamación más que en otros ganglios linfáticos. 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2000"/>
              <a:buChar char="•"/>
            </a:pPr>
            <a:r>
              <a:rPr lang="es-MX" sz="20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Los antígenos se concentran en los órganos linfáticos secundarios, incluidos los ganglios linfáticos, los tejidos linfáticos mucosos y el bazo.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2000"/>
              <a:buChar char="•"/>
            </a:pPr>
            <a:r>
              <a:rPr lang="es-MX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Presentados </a:t>
            </a:r>
            <a:r>
              <a:rPr lang="es-MX" sz="20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por </a:t>
            </a:r>
            <a:r>
              <a:rPr lang="es-MX" sz="2000" b="1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células dendríticas maduras</a:t>
            </a:r>
            <a:r>
              <a:rPr lang="es-MX" sz="20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, el tipo de célula presentadora de antígenos que mejor es capaz de iniciar respuestas de linfocitos T vírgenes.</a:t>
            </a:r>
            <a:endParaRPr>
              <a:solidFill>
                <a:srgbClr val="14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101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>
              <a:solidFill>
                <a:srgbClr val="14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 sz="4400" i="0" u="none" strike="noStrike">
                <a:latin typeface="Montserrat"/>
                <a:ea typeface="Montserrat"/>
                <a:cs typeface="Montserrat"/>
                <a:sym typeface="Montserrat"/>
              </a:rPr>
              <a:t>Migración de linfocitos T vírgenes a los ganglios linfáticos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7" name="Google Shape;227;p18"/>
          <p:cNvSpPr txBox="1">
            <a:spLocks noGrp="1"/>
          </p:cNvSpPr>
          <p:nvPr>
            <p:ph type="body" idx="1"/>
          </p:nvPr>
        </p:nvSpPr>
        <p:spPr>
          <a:xfrm>
            <a:off x="4884485" y="2405126"/>
            <a:ext cx="710775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B48"/>
              </a:buClr>
              <a:buSzPts val="2000"/>
              <a:buChar char="•"/>
            </a:pPr>
            <a:r>
              <a:rPr lang="es-MX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s-MX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bandonan la sangre y entran en los ganglios linfáticos, a través de las vénulas de endotelio alto.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2000"/>
              <a:buChar char="•"/>
            </a:pPr>
            <a:r>
              <a:rPr lang="es-MX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Las células dendríticas que portan antígenos entran en el ganglio linfático a través de vasos linfáticos. 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2000"/>
              <a:buChar char="•"/>
            </a:pPr>
            <a:r>
              <a:rPr lang="es-MX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Si los linfocitos T reconocen el antígeno, se activan y vuelven a la circulación a través de los linfáticos eferentes.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2000"/>
              <a:buChar char="•"/>
            </a:pPr>
            <a:r>
              <a:rPr lang="es-MX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Los </a:t>
            </a:r>
            <a:r>
              <a:rPr lang="es-MX" b="1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linfocitos T efectores </a:t>
            </a:r>
            <a:r>
              <a:rPr lang="es-MX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y memoria abandonan preferentemente la sangre y entran en los tejidos periféricos, a través de vénulas en los lugares de inflamación.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"/>
          <p:cNvSpPr txBox="1">
            <a:spLocks noGrp="1"/>
          </p:cNvSpPr>
          <p:nvPr>
            <p:ph type="title"/>
          </p:nvPr>
        </p:nvSpPr>
        <p:spPr>
          <a:xfrm>
            <a:off x="500292" y="218821"/>
            <a:ext cx="1155831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600"/>
              <a:buFont typeface="Montserrat"/>
              <a:buNone/>
            </a:pPr>
            <a:r>
              <a:rPr lang="es-MX" sz="3600" i="0" u="none" strike="noStrike">
                <a:latin typeface="Montserrat"/>
                <a:ea typeface="Montserrat"/>
                <a:cs typeface="Montserrat"/>
                <a:sym typeface="Montserrat"/>
              </a:rPr>
              <a:t>Migración de linfocitos T vírgenes </a:t>
            </a:r>
            <a:br>
              <a:rPr lang="es-MX" sz="3600" i="0" u="none" strike="noStrike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s-MX" sz="3600" i="0" u="none" strike="noStrike">
                <a:latin typeface="Montserrat"/>
                <a:ea typeface="Montserrat"/>
                <a:cs typeface="Montserrat"/>
                <a:sym typeface="Montserrat"/>
              </a:rPr>
              <a:t>a los ganglios linfáticos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3" name="Google Shape;233;p1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9921" y="1131179"/>
            <a:ext cx="5078688" cy="55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673608" y="18915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Localización</a:t>
            </a:r>
            <a:endParaRPr/>
          </a:p>
        </p:txBody>
      </p:sp>
      <p:sp>
        <p:nvSpPr>
          <p:cNvPr id="94" name="Google Shape;94;p2"/>
          <p:cNvSpPr txBox="1">
            <a:spLocks noGrp="1"/>
          </p:cNvSpPr>
          <p:nvPr>
            <p:ph type="body" idx="1"/>
          </p:nvPr>
        </p:nvSpPr>
        <p:spPr>
          <a:xfrm>
            <a:off x="4884486" y="1953641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B48"/>
              </a:buClr>
              <a:buSzPts val="2000"/>
              <a:buChar char="•"/>
            </a:pPr>
            <a:r>
              <a:rPr lang="es-MX">
                <a:solidFill>
                  <a:srgbClr val="142B48"/>
                </a:solidFill>
              </a:rPr>
              <a:t>Los linfocitos constan de subgrupos distintos que difieren en sus funciones y productos proteínicos.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2000"/>
              <a:buChar char="•"/>
            </a:pPr>
            <a:r>
              <a:rPr lang="es-MX">
                <a:solidFill>
                  <a:srgbClr val="142B48"/>
                </a:solidFill>
              </a:rPr>
              <a:t>Los </a:t>
            </a:r>
            <a:r>
              <a:rPr lang="es-MX" b="1">
                <a:solidFill>
                  <a:srgbClr val="142B48"/>
                </a:solidFill>
              </a:rPr>
              <a:t>linfocitos B</a:t>
            </a:r>
            <a:r>
              <a:rPr lang="es-MX">
                <a:solidFill>
                  <a:srgbClr val="142B48"/>
                </a:solidFill>
              </a:rPr>
              <a:t>, las células que producen los anticuerpos, se llaman así porque se ha visto que en las aves maduran en un órgano llamado bolsa de Fabricio (</a:t>
            </a:r>
            <a:r>
              <a:rPr lang="es-MX" b="1">
                <a:solidFill>
                  <a:srgbClr val="142B48"/>
                </a:solidFill>
              </a:rPr>
              <a:t>médula ósea</a:t>
            </a:r>
            <a:r>
              <a:rPr lang="es-MX">
                <a:solidFill>
                  <a:srgbClr val="142B48"/>
                </a:solidFill>
              </a:rPr>
              <a:t>).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2000"/>
              <a:buChar char="•"/>
            </a:pPr>
            <a:r>
              <a:rPr lang="es-MX">
                <a:solidFill>
                  <a:srgbClr val="142B48"/>
                </a:solidFill>
              </a:rPr>
              <a:t>Los </a:t>
            </a:r>
            <a:r>
              <a:rPr lang="es-MX" b="1">
                <a:solidFill>
                  <a:srgbClr val="142B48"/>
                </a:solidFill>
              </a:rPr>
              <a:t>linfocitos T</a:t>
            </a:r>
            <a:r>
              <a:rPr lang="es-MX">
                <a:solidFill>
                  <a:srgbClr val="142B48"/>
                </a:solidFill>
              </a:rPr>
              <a:t>, los mediadores de la inmunidad celular, se nombraron así porque sus precursores, que surgen de la médula ósea, migran al timo y allí maduran.</a:t>
            </a:r>
            <a:endParaRPr>
              <a:solidFill>
                <a:srgbClr val="142B48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 sz="4400" i="0" u="none" strike="noStrike">
                <a:latin typeface="Montserrat"/>
                <a:ea typeface="Montserrat"/>
                <a:cs typeface="Montserrat"/>
                <a:sym typeface="Montserrat"/>
              </a:rPr>
              <a:t>Migración de linfocitos T vírgenes a los ganglios linfáticos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4994214" y="2141537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B48"/>
              </a:buClr>
              <a:buSzPts val="2000"/>
              <a:buChar char="•"/>
            </a:pPr>
            <a:r>
              <a:rPr lang="es-MX" sz="20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El alojamiento de los linfocitos T vírgenes en los ganglios linfáticos y los tejidos linfáticos asociados a mucosas ocurre 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2000"/>
              <a:buChar char="•"/>
            </a:pPr>
            <a:r>
              <a:rPr lang="es-MX" sz="2000" b="1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V</a:t>
            </a:r>
            <a:r>
              <a:rPr lang="es-MX" sz="2000" b="1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énulas poscapilares</a:t>
            </a:r>
            <a:r>
              <a:rPr lang="es-MX" sz="20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 especializadas, llamadas vénulas de endotelio alto (HEV), localizadas en las zonas de linfocitos T.</a:t>
            </a:r>
            <a:endParaRPr>
              <a:solidFill>
                <a:srgbClr val="14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2000"/>
              <a:buChar char="•"/>
            </a:pPr>
            <a:r>
              <a:rPr lang="es-MX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Los linfocitos T vírgenes llegan a los tejidos linfáticos secundarios a través del flujo sanguíneo arterial, abandonan la circulación y migran al estroma de los ganglios linfáticos a través de las HEV.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2000"/>
              <a:buChar char="•"/>
            </a:pPr>
            <a:r>
              <a:rPr lang="es-MX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Las HEV también están presentes en tejidos linfáticos mucosos, como las placas de Peyer del intestino, pero no en el bazo.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 sz="4400" i="0" u="none" strike="noStrike">
                <a:latin typeface="Montserrat"/>
                <a:ea typeface="Montserrat"/>
                <a:cs typeface="Montserrat"/>
                <a:sym typeface="Montserrat"/>
              </a:rPr>
              <a:t>Migración de linfocitos T vírgenes a los ganglios linfáticos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5" name="Google Shape;245;p21"/>
          <p:cNvSpPr txBox="1">
            <a:spLocks noGrp="1"/>
          </p:cNvSpPr>
          <p:nvPr>
            <p:ph type="body" idx="1"/>
          </p:nvPr>
        </p:nvSpPr>
        <p:spPr>
          <a:xfrm>
            <a:off x="4957638" y="1930908"/>
            <a:ext cx="6761922" cy="4561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B48"/>
              </a:buClr>
              <a:buSzPct val="100000"/>
              <a:buChar char="•"/>
            </a:pPr>
            <a:r>
              <a:rPr lang="es-MX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La salida del linfocito T virgen de la sangre a través de la HEV hacia el parénquima del ganglio linfático, es un proceso en múltiples pasos.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ct val="100000"/>
              <a:buChar char="•"/>
            </a:pPr>
            <a:r>
              <a:rPr lang="es-MX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Rodadura mediada por selectinas de las células, la activación de las integrinas mediada por quimiocinas, la adhesión firme mediada por integrinas, y la transmigración a través de la pared vascular.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ct val="100000"/>
              <a:buChar char="•"/>
            </a:pPr>
            <a:r>
              <a:rPr lang="es-MX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Proceso es similar a la migración de otros leucocitos. 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ct val="100000"/>
              <a:buChar char="•"/>
            </a:pPr>
            <a:r>
              <a:rPr lang="es-MX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Las moléculas de adhesión expresadas en los linfocitos se llaman a menudo </a:t>
            </a:r>
            <a:r>
              <a:rPr lang="es-MX" b="1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receptores de alojamientos.</a:t>
            </a:r>
            <a:endParaRPr>
              <a:solidFill>
                <a:srgbClr val="14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ct val="100000"/>
              <a:buChar char="•"/>
            </a:pPr>
            <a:r>
              <a:rPr lang="es-MX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lang="es-MX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as moléculas de adhesión a las que se une el receptor de alojamiento en las células endoteliales se llaman adresinas.</a:t>
            </a:r>
            <a:endParaRPr>
              <a:solidFill>
                <a:srgbClr val="14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111125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ct val="100000"/>
              <a:buNone/>
            </a:pPr>
            <a:endParaRPr>
              <a:solidFill>
                <a:srgbClr val="14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10307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 sz="4400" i="0" u="none" strike="noStrike">
                <a:latin typeface="Montserrat"/>
                <a:ea typeface="Montserrat"/>
                <a:cs typeface="Montserrat"/>
                <a:sym typeface="Montserrat"/>
              </a:rPr>
              <a:t>Salida de linfocitos T vírgenes de los ganglios linfáticos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1" name="Google Shape;251;p22"/>
          <p:cNvSpPr txBox="1">
            <a:spLocks noGrp="1"/>
          </p:cNvSpPr>
          <p:nvPr>
            <p:ph type="body" idx="1"/>
          </p:nvPr>
        </p:nvSpPr>
        <p:spPr>
          <a:xfrm>
            <a:off x="4742806" y="2058289"/>
            <a:ext cx="726015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 b="1"/>
              <a:t>Los linfocitos T vírgenes </a:t>
            </a:r>
            <a:r>
              <a:rPr lang="es-MX" sz="1800"/>
              <a:t>que se han alojado en los ganglios linfáticos, pero no reconocen al antígeno ni se han activado, vuelven finalmente al torrente sanguíneo.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 b="1"/>
              <a:t>Retorno ala circulación</a:t>
            </a:r>
            <a:r>
              <a:rPr lang="es-MX" sz="1800"/>
              <a:t>, completa un asa de recirculación y da a los linfocitos T vírgenes otra oportunidad de entrar en los tejidos linfáticos secundarios, y buscar el antígeno que pueden reconocer.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/>
              <a:t>La principal vía de reentrada en la sangre es a través de los </a:t>
            </a:r>
            <a:r>
              <a:rPr lang="es-MX" sz="1800" b="1"/>
              <a:t>linfáticos eferentes</a:t>
            </a:r>
            <a:r>
              <a:rPr lang="es-MX" sz="1800"/>
              <a:t>, es quizás a través de otros ganglios linfáticos en la misma cadena.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/>
              <a:t>Después, a través de los vasos linfáticos hasta el conducto torácico o el conducto linfático derecho, y finalmente a la vena cava superior o la vena subclavia derecha.</a:t>
            </a:r>
            <a:endParaRPr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 </a:t>
            </a:r>
            <a:endParaRPr/>
          </a:p>
        </p:txBody>
      </p:sp>
      <p:sp>
        <p:nvSpPr>
          <p:cNvPr id="257" name="Google Shape;257;p23"/>
          <p:cNvSpPr txBox="1">
            <a:spLocks noGrp="1"/>
          </p:cNvSpPr>
          <p:nvPr>
            <p:ph type="body" idx="1"/>
          </p:nvPr>
        </p:nvSpPr>
        <p:spPr>
          <a:xfrm>
            <a:off x="1062294" y="1835402"/>
            <a:ext cx="1084319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B48"/>
              </a:buClr>
              <a:buSzPts val="1800"/>
              <a:buChar char="•"/>
            </a:pPr>
            <a:r>
              <a:rPr lang="es-MX" sz="18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La salida de linfocitos T vírgenes de los ganglios linfáticos, depende de una sustancia quimiotáctica lipídica llamada 1-fosfato de esfingosina (S1P).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1800"/>
              <a:buChar char="•"/>
            </a:pPr>
            <a:r>
              <a:rPr lang="es-MX" sz="180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s-MX" sz="18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e une a un receptor transmisor de señales situado en los linfocitos T llamado receptor de 1-fosfato de esfingosina 1 (S1PR1).</a:t>
            </a:r>
            <a:endParaRPr>
              <a:solidFill>
                <a:srgbClr val="14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8" name="Google Shape;258;p2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5635" y="3226154"/>
            <a:ext cx="5078607" cy="34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3"/>
          <p:cNvSpPr txBox="1"/>
          <p:nvPr/>
        </p:nvSpPr>
        <p:spPr>
          <a:xfrm>
            <a:off x="598931" y="276438"/>
            <a:ext cx="10994137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rPr>
              <a:t>Salida de linfocitos T vírgenes de los ganglios linfáticos</a:t>
            </a:r>
            <a:endParaRPr sz="1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4"/>
          <p:cNvSpPr txBox="1">
            <a:spLocks noGrp="1"/>
          </p:cNvSpPr>
          <p:nvPr>
            <p:ph type="title"/>
          </p:nvPr>
        </p:nvSpPr>
        <p:spPr>
          <a:xfrm>
            <a:off x="637032" y="244015"/>
            <a:ext cx="112853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Recirculación de linfocitos T a través de otros tejidos linfáticos</a:t>
            </a:r>
            <a:endParaRPr/>
          </a:p>
        </p:txBody>
      </p:sp>
      <p:sp>
        <p:nvSpPr>
          <p:cNvPr id="266" name="Google Shape;266;p24"/>
          <p:cNvSpPr txBox="1">
            <a:spLocks noGrp="1"/>
          </p:cNvSpPr>
          <p:nvPr>
            <p:ph type="body" idx="1"/>
          </p:nvPr>
        </p:nvSpPr>
        <p:spPr>
          <a:xfrm>
            <a:off x="4669654" y="1801066"/>
            <a:ext cx="7330491" cy="4812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MX" sz="2000" b="0" i="0" u="none" strike="noStrike">
                <a:latin typeface="Montserrat"/>
                <a:ea typeface="Montserrat"/>
                <a:cs typeface="Montserrat"/>
                <a:sym typeface="Montserrat"/>
              </a:rPr>
              <a:t>El alojamiento del linfocito T virgen en los tejidos linfáticos asociados al intestino, incluidos las placas de Peyer y los ganglios linfáticos mesentéricos, es similar a otros ganglios linfáticos.</a:t>
            </a:r>
            <a:endParaRPr/>
          </a:p>
          <a:p>
            <a:pPr marL="228600" lvl="0" indent="-228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MX"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s-MX" sz="2000" b="0" i="0" u="none" strike="noStrike">
                <a:latin typeface="Montserrat"/>
                <a:ea typeface="Montserrat"/>
                <a:cs typeface="Montserrat"/>
                <a:sym typeface="Montserrat"/>
              </a:rPr>
              <a:t>nteracciones</a:t>
            </a:r>
            <a:r>
              <a:rPr lang="es-MX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MX" sz="2000" b="0" i="0" u="none" strike="noStrike">
                <a:latin typeface="Montserrat"/>
                <a:ea typeface="Montserrat"/>
                <a:cs typeface="Montserrat"/>
                <a:sym typeface="Montserrat"/>
              </a:rPr>
              <a:t>de los linfocitos T con las HEV, que están mediadas por selectinas, integrinas y quimiocinas.</a:t>
            </a:r>
            <a:endParaRPr/>
          </a:p>
          <a:p>
            <a:pPr marL="228600" lvl="0" indent="-228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MX" sz="2000" b="0" i="0" u="none" strike="noStrike">
                <a:latin typeface="Montserrat"/>
                <a:ea typeface="Montserrat"/>
                <a:cs typeface="Montserrat"/>
                <a:sym typeface="Montserrat"/>
              </a:rPr>
              <a:t>Una característica particular del alojamiento del linfocito T virgen en los ganglios linfáticos mesentéricos y en las placas de Peyer, es la contribución de una molécula de la superfamilia de Ig llamada </a:t>
            </a:r>
            <a:r>
              <a:rPr lang="es-MX" sz="2000" b="1" i="0" u="none" strike="noStrike">
                <a:latin typeface="Montserrat"/>
                <a:ea typeface="Montserrat"/>
                <a:cs typeface="Montserrat"/>
                <a:sym typeface="Montserrat"/>
              </a:rPr>
              <a:t>MadCAM-1.</a:t>
            </a:r>
            <a:endParaRPr/>
          </a:p>
          <a:p>
            <a:pPr marL="228600" lvl="0" indent="-228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MX"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es-MX" sz="2000" b="0" i="0" u="none" strike="noStrike">
                <a:latin typeface="Montserrat"/>
                <a:ea typeface="Montserrat"/>
                <a:cs typeface="Montserrat"/>
                <a:sym typeface="Montserrat"/>
              </a:rPr>
              <a:t>olécula de adhesión celular 1 de adresina mucosa, que se expresa en las HEV en estos lugares del cuerpo, pero no en otros.</a:t>
            </a:r>
            <a:endParaRPr sz="2000" b="0" i="0" u="none" strike="noStrike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101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 sz="2000" b="0" i="0" u="none" strike="noStrike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101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 sz="2000" b="0" i="0" u="none" strike="noStrike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101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5"/>
          <p:cNvSpPr txBox="1">
            <a:spLocks noGrp="1"/>
          </p:cNvSpPr>
          <p:nvPr>
            <p:ph type="title"/>
          </p:nvPr>
        </p:nvSpPr>
        <p:spPr>
          <a:xfrm>
            <a:off x="502920" y="230220"/>
            <a:ext cx="11780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000"/>
              <a:buFont typeface="Montserrat"/>
              <a:buNone/>
            </a:pPr>
            <a:r>
              <a:rPr lang="es-MX" sz="4000" i="0" u="none" strike="noStrike">
                <a:latin typeface="Montserrat"/>
                <a:ea typeface="Montserrat"/>
                <a:cs typeface="Montserrat"/>
                <a:sym typeface="Montserrat"/>
              </a:rPr>
              <a:t>Migración de linfocitos T efectores a </a:t>
            </a:r>
            <a:br>
              <a:rPr lang="es-MX" sz="4000" i="0" u="none" strike="noStrike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s-MX" sz="4000" i="0" u="none" strike="noStrike">
                <a:latin typeface="Montserrat"/>
                <a:ea typeface="Montserrat"/>
                <a:cs typeface="Montserrat"/>
                <a:sym typeface="Montserrat"/>
              </a:rPr>
              <a:t>zonas de infección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2" name="Google Shape;272;p25"/>
          <p:cNvSpPr txBox="1">
            <a:spLocks noGrp="1"/>
          </p:cNvSpPr>
          <p:nvPr>
            <p:ph type="body" idx="1"/>
          </p:nvPr>
        </p:nvSpPr>
        <p:spPr>
          <a:xfrm>
            <a:off x="4669654" y="1465646"/>
            <a:ext cx="72835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>
                <a:latin typeface="Montserrat"/>
                <a:ea typeface="Montserrat"/>
                <a:cs typeface="Montserrat"/>
                <a:sym typeface="Montserrat"/>
              </a:rPr>
              <a:t>Los linfocitos T efectores generados por la activación inducida por el antígeno de linfocitos T vírgenes, salen de los tejidos linfáticos secundarios a través del </a:t>
            </a:r>
            <a:r>
              <a:rPr lang="es-MX" sz="1800" b="1">
                <a:latin typeface="Montserrat"/>
                <a:ea typeface="Montserrat"/>
                <a:cs typeface="Montserrat"/>
                <a:sym typeface="Montserrat"/>
              </a:rPr>
              <a:t>drenaje linfático y vuelven a la sangre circulante.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>
                <a:latin typeface="Montserrat"/>
                <a:ea typeface="Montserrat"/>
                <a:cs typeface="Montserrat"/>
                <a:sym typeface="Montserrat"/>
              </a:rPr>
              <a:t>La </a:t>
            </a: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diferenciación de los linfocitos T vírgenes en células efectoras, ocurre en los órganos linfáticos periféricos.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Las</a:t>
            </a:r>
            <a:r>
              <a:rPr lang="es-MX" sz="18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células sufren un cambio en la expresión de receptores para las quimiocinas </a:t>
            </a:r>
            <a:r>
              <a:rPr lang="es-MX" sz="1800" b="1" i="0" u="none" strike="noStrike">
                <a:latin typeface="Montserrat"/>
                <a:ea typeface="Montserrat"/>
                <a:cs typeface="Montserrat"/>
                <a:sym typeface="Montserrat"/>
              </a:rPr>
              <a:t>S1PR1</a:t>
            </a: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 y las moléculas de adhesión, que determina el comportamiento migratorio de estas células.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La expresión de S1PR1 se suprime durante varios días después de la activación mediada por el antígeno de los linfocitos T vírgenes y, por tanto, se ve alterada la capacidad de las células de abandonar el tejido linfático.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>
                <a:latin typeface="Montserrat"/>
                <a:ea typeface="Montserrat"/>
                <a:cs typeface="Montserrat"/>
                <a:sym typeface="Montserrat"/>
              </a:rPr>
              <a:t>Permitir </a:t>
            </a:r>
            <a:r>
              <a:rPr lang="es-MX" sz="1800" b="1">
                <a:latin typeface="Montserrat"/>
                <a:ea typeface="Montserrat"/>
                <a:cs typeface="Montserrat"/>
                <a:sym typeface="Montserrat"/>
              </a:rPr>
              <a:t>expansión clonal.</a:t>
            </a:r>
            <a:endParaRPr sz="18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6"/>
          <p:cNvSpPr txBox="1">
            <a:spLocks noGrp="1"/>
          </p:cNvSpPr>
          <p:nvPr>
            <p:ph type="title"/>
          </p:nvPr>
        </p:nvSpPr>
        <p:spPr>
          <a:xfrm>
            <a:off x="545592" y="18915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Migración de linfocitos T memoria</a:t>
            </a:r>
            <a:endParaRPr/>
          </a:p>
        </p:txBody>
      </p:sp>
      <p:sp>
        <p:nvSpPr>
          <p:cNvPr id="278" name="Google Shape;278;p26"/>
          <p:cNvSpPr txBox="1">
            <a:spLocks noGrp="1"/>
          </p:cNvSpPr>
          <p:nvPr>
            <p:ph type="body" idx="1"/>
          </p:nvPr>
        </p:nvSpPr>
        <p:spPr>
          <a:xfrm>
            <a:off x="4939350" y="1825625"/>
            <a:ext cx="6908460" cy="484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228600" lvl="0" indent="-2286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42B48"/>
              </a:buClr>
              <a:buSzPct val="100000"/>
              <a:buChar char="•"/>
            </a:pPr>
            <a:r>
              <a:rPr lang="es-MX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Los linfocitos T memoria son heterogéneos en sus patrones de expresión de moléculas de adhesión y receptores para quimiocinas, y en su tendencia a migrar a diferentes tejidos-</a:t>
            </a:r>
            <a:endParaRPr/>
          </a:p>
          <a:p>
            <a:pPr marL="228600" lvl="0" indent="-2286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ct val="100000"/>
              <a:buChar char="•"/>
            </a:pPr>
            <a:r>
              <a:rPr lang="es-MX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2 subgrupos de </a:t>
            </a:r>
            <a:r>
              <a:rPr lang="es-MX" b="1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linfocitos T memoria: centrales y efectores</a:t>
            </a:r>
            <a:r>
              <a:rPr lang="es-MX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, en función de diferencias en la expresión de CCR7 y selectina L. </a:t>
            </a:r>
            <a:endParaRPr/>
          </a:p>
          <a:p>
            <a:pPr marL="228600" lvl="0" indent="-2286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ct val="100000"/>
              <a:buChar char="•"/>
            </a:pPr>
            <a:r>
              <a:rPr lang="es-MX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Los linfocitos T memoria </a:t>
            </a:r>
            <a:r>
              <a:rPr lang="es-MX" b="1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CD45RO+ </a:t>
            </a:r>
            <a:r>
              <a:rPr lang="es-MX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humanos, que expresan cantidades altas de CCR7 y selectina L.</a:t>
            </a:r>
            <a:endParaRPr/>
          </a:p>
          <a:p>
            <a:pPr marL="228600" lvl="0" indent="-2286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ct val="100000"/>
              <a:buChar char="•"/>
            </a:pPr>
            <a:r>
              <a:rPr lang="es-MX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Los linfocitos T efectores memoria CD45RO+ que expresan cantidades bajas de CCR7 y selectina L.</a:t>
            </a:r>
            <a:endParaRPr/>
          </a:p>
          <a:p>
            <a:pPr marL="228600" lvl="0" indent="-2286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ct val="100000"/>
              <a:buChar char="•"/>
            </a:pPr>
            <a:r>
              <a:rPr lang="es-MX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Linfocitos T memoria centrales se alojan en los</a:t>
            </a:r>
            <a:r>
              <a:rPr lang="es-MX" b="1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 órganos linfáticos secundarios</a:t>
            </a:r>
            <a:r>
              <a:rPr lang="es-MX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, mientras que los linfocitos T efectores memoria lo hacen en los </a:t>
            </a:r>
            <a:r>
              <a:rPr lang="es-MX" b="1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tejidos periféricos</a:t>
            </a:r>
            <a:r>
              <a:rPr lang="es-MX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>
              <a:solidFill>
                <a:srgbClr val="14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7"/>
          <p:cNvSpPr txBox="1">
            <a:spLocks noGrp="1"/>
          </p:cNvSpPr>
          <p:nvPr>
            <p:ph type="title"/>
          </p:nvPr>
        </p:nvSpPr>
        <p:spPr>
          <a:xfrm>
            <a:off x="563880" y="1765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 sz="4400" i="0" u="none" strike="noStrike">
                <a:latin typeface="Montserrat"/>
                <a:ea typeface="Montserrat"/>
                <a:cs typeface="Montserrat"/>
                <a:sym typeface="Montserrat"/>
              </a:rPr>
              <a:t>Migración de linfocitos B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84" name="Google Shape;284;p27"/>
          <p:cNvGrpSpPr/>
          <p:nvPr/>
        </p:nvGrpSpPr>
        <p:grpSpPr>
          <a:xfrm>
            <a:off x="4669654" y="1209535"/>
            <a:ext cx="7346499" cy="5280812"/>
            <a:chOff x="0" y="2526"/>
            <a:chExt cx="7346499" cy="5280812"/>
          </a:xfrm>
        </p:grpSpPr>
        <p:sp>
          <p:nvSpPr>
            <p:cNvPr id="285" name="Google Shape;285;p27"/>
            <p:cNvSpPr/>
            <p:nvPr/>
          </p:nvSpPr>
          <p:spPr>
            <a:xfrm>
              <a:off x="0" y="4538723"/>
              <a:ext cx="7346499" cy="744615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7"/>
            <p:cNvSpPr txBox="1"/>
            <p:nvPr/>
          </p:nvSpPr>
          <p:spPr>
            <a:xfrm>
              <a:off x="0" y="4538723"/>
              <a:ext cx="7346499" cy="7446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Montserrat"/>
                <a:buNone/>
              </a:pPr>
              <a:r>
                <a:rPr lang="es-MX" sz="16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Tras maduración dentro de la pulpa blanca, LB foliculares vírgenes vuelven a entrar en la circulación y se alojan en los ganglios linfáticos de los tejidos linfáticos mucosos.</a:t>
              </a:r>
              <a:endPara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87" name="Google Shape;287;p27"/>
            <p:cNvSpPr/>
            <p:nvPr/>
          </p:nvSpPr>
          <p:spPr>
            <a:xfrm rot="10800000">
              <a:off x="0" y="3404674"/>
              <a:ext cx="7346499" cy="1145218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52CBC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7"/>
            <p:cNvSpPr txBox="1"/>
            <p:nvPr/>
          </p:nvSpPr>
          <p:spPr>
            <a:xfrm>
              <a:off x="0" y="3404674"/>
              <a:ext cx="7346499" cy="744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Montserrat"/>
                <a:buNone/>
              </a:pPr>
              <a:r>
                <a:rPr lang="es-MX" sz="1600" b="0" i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 medida que maduran más, se mueven a la pulpa blanca en respuesta a una quimiocina llamada CXCL13, que se une al receptor de quimiocinas CXCR5 expresado por el linfocito B.</a:t>
              </a:r>
              <a:endPara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89" name="Google Shape;289;p27"/>
            <p:cNvSpPr/>
            <p:nvPr/>
          </p:nvSpPr>
          <p:spPr>
            <a:xfrm rot="10800000">
              <a:off x="0" y="2270625"/>
              <a:ext cx="7346499" cy="1145218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4CC3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7"/>
            <p:cNvSpPr txBox="1"/>
            <p:nvPr/>
          </p:nvSpPr>
          <p:spPr>
            <a:xfrm>
              <a:off x="0" y="2270625"/>
              <a:ext cx="7346499" cy="744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Montserrat"/>
                <a:buNone/>
              </a:pPr>
              <a:r>
                <a:rPr lang="es-MX" sz="1600" b="0" i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Los linfocitos B inmaduros abandonan la médula ósea a través de la sangre y entran en la pulpa roja del bazo, y luego migran a la periferia de la pulpa blanca.</a:t>
              </a:r>
              <a:endPara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91" name="Google Shape;291;p27"/>
            <p:cNvSpPr/>
            <p:nvPr/>
          </p:nvSpPr>
          <p:spPr>
            <a:xfrm rot="10800000">
              <a:off x="0" y="1136576"/>
              <a:ext cx="7346499" cy="1145218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46BA4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7"/>
            <p:cNvSpPr txBox="1"/>
            <p:nvPr/>
          </p:nvSpPr>
          <p:spPr>
            <a:xfrm>
              <a:off x="0" y="1136576"/>
              <a:ext cx="7346499" cy="744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Montserrat"/>
                <a:buNone/>
              </a:pPr>
              <a:r>
                <a:rPr lang="es-MX" sz="16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Potencia la probabilidad de que respondan a antígenos microbianos en diferentes lugares.</a:t>
              </a:r>
              <a:endPara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93" name="Google Shape;293;p27"/>
            <p:cNvSpPr/>
            <p:nvPr/>
          </p:nvSpPr>
          <p:spPr>
            <a:xfrm rot="10800000">
              <a:off x="0" y="2526"/>
              <a:ext cx="7346499" cy="1145218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7"/>
            <p:cNvSpPr txBox="1"/>
            <p:nvPr/>
          </p:nvSpPr>
          <p:spPr>
            <a:xfrm>
              <a:off x="0" y="2526"/>
              <a:ext cx="7346499" cy="744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Montserrat"/>
                <a:buNone/>
              </a:pPr>
              <a:r>
                <a:rPr lang="es-MX" sz="16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Los linfocitos B vírgenes tienen los mismos mecanismos básicos de LT vírgenes para alojarse en los tejidos linfáticos secundarios de todo el cuerpo.</a:t>
              </a:r>
              <a:endPara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8"/>
          <p:cNvSpPr txBox="1">
            <a:spLocks noGrp="1"/>
          </p:cNvSpPr>
          <p:nvPr>
            <p:ph type="title"/>
          </p:nvPr>
        </p:nvSpPr>
        <p:spPr>
          <a:xfrm>
            <a:off x="838199" y="241725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6000"/>
              <a:buFont typeface="Montserrat"/>
              <a:buNone/>
            </a:pPr>
            <a:r>
              <a:rPr lang="es-MX" sz="6000"/>
              <a:t>GRACIAS</a:t>
            </a:r>
            <a:br>
              <a:rPr lang="es-MX" sz="6000"/>
            </a:br>
            <a:endParaRPr sz="6000" b="0">
              <a:solidFill>
                <a:schemeClr val="dk1"/>
              </a:solidFill>
            </a:endParaRPr>
          </a:p>
        </p:txBody>
      </p:sp>
      <p:sp>
        <p:nvSpPr>
          <p:cNvPr id="300" name="Google Shape;300;p28"/>
          <p:cNvSpPr txBox="1"/>
          <p:nvPr/>
        </p:nvSpPr>
        <p:spPr>
          <a:xfrm>
            <a:off x="2365022" y="3219597"/>
            <a:ext cx="746195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Contacto: sneidertorres07@gmail.com</a:t>
            </a:r>
            <a:endParaRPr sz="2800">
              <a:solidFill>
                <a:srgbClr val="14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9"/>
          <p:cNvSpPr txBox="1">
            <a:spLocks noGrp="1"/>
          </p:cNvSpPr>
          <p:nvPr>
            <p:ph type="ctrTitle"/>
          </p:nvPr>
        </p:nvSpPr>
        <p:spPr>
          <a:xfrm>
            <a:off x="1640757" y="868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6000"/>
              <a:buFont typeface="Montserrat"/>
              <a:buNone/>
            </a:pPr>
            <a:r>
              <a:rPr lang="es-MX"/>
              <a:t>DESÓRDENES DE HIPERSENSIBILIDAD</a:t>
            </a:r>
            <a:endParaRPr/>
          </a:p>
        </p:txBody>
      </p:sp>
      <p:sp>
        <p:nvSpPr>
          <p:cNvPr id="306" name="Google Shape;306;p29"/>
          <p:cNvSpPr txBox="1">
            <a:spLocks noGrp="1"/>
          </p:cNvSpPr>
          <p:nvPr>
            <p:ph type="subTitle" idx="1"/>
          </p:nvPr>
        </p:nvSpPr>
        <p:spPr>
          <a:xfrm>
            <a:off x="2781300" y="3602039"/>
            <a:ext cx="6629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r>
              <a:rPr lang="es-MX" sz="2000" b="1"/>
              <a:t>Sneider A. Torres Soto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r>
              <a:rPr lang="es-MX" sz="2000" b="1"/>
              <a:t>Residente de dermatología, CES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r>
              <a:rPr lang="es-MX" sz="2000" b="1"/>
              <a:t>Médico general, UPB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 sz="20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>
            <a:spLocks noGrp="1"/>
          </p:cNvSpPr>
          <p:nvPr>
            <p:ph type="title"/>
          </p:nvPr>
        </p:nvSpPr>
        <p:spPr>
          <a:xfrm>
            <a:off x="563880" y="6948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Maduración</a:t>
            </a:r>
            <a:endParaRPr/>
          </a:p>
        </p:txBody>
      </p:sp>
      <p:grpSp>
        <p:nvGrpSpPr>
          <p:cNvPr id="100" name="Google Shape;100;p3"/>
          <p:cNvGrpSpPr/>
          <p:nvPr/>
        </p:nvGrpSpPr>
        <p:grpSpPr>
          <a:xfrm>
            <a:off x="4761094" y="548640"/>
            <a:ext cx="7260076" cy="5941393"/>
            <a:chOff x="0" y="0"/>
            <a:chExt cx="7260076" cy="5941393"/>
          </a:xfrm>
        </p:grpSpPr>
        <p:sp>
          <p:nvSpPr>
            <p:cNvPr id="101" name="Google Shape;101;p3"/>
            <p:cNvSpPr/>
            <p:nvPr/>
          </p:nvSpPr>
          <p:spPr>
            <a:xfrm>
              <a:off x="0" y="5104034"/>
              <a:ext cx="7260076" cy="837359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 txBox="1"/>
            <p:nvPr/>
          </p:nvSpPr>
          <p:spPr>
            <a:xfrm>
              <a:off x="0" y="5104034"/>
              <a:ext cx="7260076" cy="8373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Montserrat"/>
                <a:buNone/>
              </a:pPr>
              <a:r>
                <a:rPr lang="es-MX" sz="160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Regresan mediante el drenaje linfático a la sangre y recircular a través de otros órganos linfáticos secundarios.</a:t>
              </a:r>
              <a:endPara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 rot="10800000">
              <a:off x="0" y="3828736"/>
              <a:ext cx="7260076" cy="1287858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 txBox="1"/>
            <p:nvPr/>
          </p:nvSpPr>
          <p:spPr>
            <a:xfrm>
              <a:off x="0" y="3828736"/>
              <a:ext cx="7260076" cy="8368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Montserrat"/>
                <a:buNone/>
              </a:pPr>
              <a:r>
                <a:rPr lang="es-MX" sz="160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Los linfocitos vírgenes pueden responder a los antígenos extraños en estos tejidos linfáticos secundarios.</a:t>
              </a:r>
              <a:endPara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 rot="10800000">
              <a:off x="0" y="2553437"/>
              <a:ext cx="7260076" cy="1287858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 txBox="1"/>
            <p:nvPr/>
          </p:nvSpPr>
          <p:spPr>
            <a:xfrm>
              <a:off x="0" y="2553437"/>
              <a:ext cx="7260076" cy="8368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Montserrat"/>
                <a:buNone/>
              </a:pPr>
              <a:r>
                <a:rPr lang="es-MX" sz="160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Los linfocitos T maduros dejan el timo, pero los linfocitos B inmaduros abandonan la médula ósea y completan su maduración en los órganos linfáticos secundarios. </a:t>
              </a:r>
              <a:endPara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 rot="10800000">
              <a:off x="0" y="1278139"/>
              <a:ext cx="7260076" cy="1287858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 txBox="1"/>
            <p:nvPr/>
          </p:nvSpPr>
          <p:spPr>
            <a:xfrm>
              <a:off x="0" y="1278139"/>
              <a:ext cx="7260076" cy="8368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Montserrat"/>
                <a:buNone/>
              </a:pPr>
              <a:r>
                <a:rPr lang="es-MX" sz="160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Circulación a los órganos linfáticos secundarios (ganglios linfáticos, bazo, MALT). </a:t>
              </a:r>
              <a:endPara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 rot="10800000">
              <a:off x="0" y="0"/>
              <a:ext cx="7260076" cy="1287858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 txBox="1"/>
            <p:nvPr/>
          </p:nvSpPr>
          <p:spPr>
            <a:xfrm>
              <a:off x="0" y="0"/>
              <a:ext cx="7260076" cy="8368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Montserrat"/>
                <a:buNone/>
              </a:pPr>
              <a:r>
                <a:rPr lang="es-MX" sz="160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Los linfocitos  provienen de células troncales de la médula ósea y maduran en los órganos linfáticos generativos (médula ósea).</a:t>
              </a:r>
              <a:endPara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0"/>
          <p:cNvSpPr txBox="1">
            <a:spLocks noGrp="1"/>
          </p:cNvSpPr>
          <p:nvPr>
            <p:ph type="title"/>
          </p:nvPr>
        </p:nvSpPr>
        <p:spPr>
          <a:xfrm>
            <a:off x="655320" y="135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Definición</a:t>
            </a:r>
            <a:endParaRPr/>
          </a:p>
        </p:txBody>
      </p:sp>
      <p:grpSp>
        <p:nvGrpSpPr>
          <p:cNvPr id="313" name="Google Shape;313;p30"/>
          <p:cNvGrpSpPr/>
          <p:nvPr/>
        </p:nvGrpSpPr>
        <p:grpSpPr>
          <a:xfrm>
            <a:off x="5091597" y="4896914"/>
            <a:ext cx="6750035" cy="1415509"/>
            <a:chOff x="5943" y="1467914"/>
            <a:chExt cx="6750035" cy="1415509"/>
          </a:xfrm>
        </p:grpSpPr>
        <p:sp>
          <p:nvSpPr>
            <p:cNvPr id="314" name="Google Shape;314;p30"/>
            <p:cNvSpPr/>
            <p:nvPr/>
          </p:nvSpPr>
          <p:spPr>
            <a:xfrm>
              <a:off x="5943" y="1467914"/>
              <a:ext cx="1776325" cy="1415509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0"/>
            <p:cNvSpPr txBox="1"/>
            <p:nvPr/>
          </p:nvSpPr>
          <p:spPr>
            <a:xfrm>
              <a:off x="47402" y="1509373"/>
              <a:ext cx="1693407" cy="1332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Montserrat"/>
                <a:buNone/>
              </a:pPr>
              <a:r>
                <a:rPr lang="es-MX" sz="13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Inmunidad adaptativa función protectora contra infecciones.</a:t>
              </a:r>
              <a:endParaRPr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16" name="Google Shape;316;p30"/>
            <p:cNvSpPr/>
            <p:nvPr/>
          </p:nvSpPr>
          <p:spPr>
            <a:xfrm>
              <a:off x="1959900" y="1955404"/>
              <a:ext cx="376580" cy="44052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0"/>
            <p:cNvSpPr txBox="1"/>
            <p:nvPr/>
          </p:nvSpPr>
          <p:spPr>
            <a:xfrm>
              <a:off x="1959900" y="2043510"/>
              <a:ext cx="263606" cy="2643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18" name="Google Shape;318;p30"/>
            <p:cNvSpPr/>
            <p:nvPr/>
          </p:nvSpPr>
          <p:spPr>
            <a:xfrm>
              <a:off x="2492798" y="1467914"/>
              <a:ext cx="1776325" cy="1415509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0"/>
            <p:cNvSpPr txBox="1"/>
            <p:nvPr/>
          </p:nvSpPr>
          <p:spPr>
            <a:xfrm>
              <a:off x="2534257" y="1509373"/>
              <a:ext cx="1693407" cy="1332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Montserrat"/>
                <a:buNone/>
              </a:pPr>
              <a:r>
                <a:rPr lang="es-MX" sz="13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Respuesta inmune puede causar injuria tisular y enfermedad.</a:t>
              </a:r>
              <a:endParaRPr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20" name="Google Shape;320;p30"/>
            <p:cNvSpPr/>
            <p:nvPr/>
          </p:nvSpPr>
          <p:spPr>
            <a:xfrm>
              <a:off x="4446756" y="1955404"/>
              <a:ext cx="376580" cy="44052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0"/>
            <p:cNvSpPr txBox="1"/>
            <p:nvPr/>
          </p:nvSpPr>
          <p:spPr>
            <a:xfrm>
              <a:off x="4446756" y="2043510"/>
              <a:ext cx="263606" cy="2643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22" name="Google Shape;322;p30"/>
            <p:cNvSpPr/>
            <p:nvPr/>
          </p:nvSpPr>
          <p:spPr>
            <a:xfrm>
              <a:off x="4979653" y="1467914"/>
              <a:ext cx="1776325" cy="1415509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0"/>
            <p:cNvSpPr txBox="1"/>
            <p:nvPr/>
          </p:nvSpPr>
          <p:spPr>
            <a:xfrm>
              <a:off x="5021112" y="1509373"/>
              <a:ext cx="1693407" cy="1332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Montserrat"/>
                <a:buNone/>
              </a:pPr>
              <a:r>
                <a:rPr lang="es-MX" sz="13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Desórdenes causados por respuesta inmune llamada </a:t>
              </a:r>
              <a:r>
                <a:rPr lang="es-MX" sz="13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trastornos de hipersensibilidad.</a:t>
              </a:r>
              <a:endPara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324" name="Google Shape;324;p30" descr="La hipersensibilidad por el COVID-19, aprende a manejarla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2348" y="437020"/>
            <a:ext cx="4316920" cy="288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5" name="Google Shape;325;p30"/>
          <p:cNvGrpSpPr/>
          <p:nvPr/>
        </p:nvGrpSpPr>
        <p:grpSpPr>
          <a:xfrm>
            <a:off x="6111312" y="3579201"/>
            <a:ext cx="4387200" cy="992579"/>
            <a:chOff x="1187360" y="218"/>
            <a:chExt cx="4387200" cy="992579"/>
          </a:xfrm>
        </p:grpSpPr>
        <p:sp>
          <p:nvSpPr>
            <p:cNvPr id="326" name="Google Shape;326;p30"/>
            <p:cNvSpPr/>
            <p:nvPr/>
          </p:nvSpPr>
          <p:spPr>
            <a:xfrm>
              <a:off x="1187360" y="218"/>
              <a:ext cx="1985158" cy="992579"/>
            </a:xfrm>
            <a:prstGeom prst="rect">
              <a:avLst/>
            </a:prstGeom>
            <a:solidFill>
              <a:srgbClr val="152B4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0"/>
            <p:cNvSpPr txBox="1"/>
            <p:nvPr/>
          </p:nvSpPr>
          <p:spPr>
            <a:xfrm>
              <a:off x="1187360" y="218"/>
              <a:ext cx="1985158" cy="9925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Montserrat"/>
                <a:buNone/>
              </a:pPr>
              <a:r>
                <a:rPr lang="es-MX" sz="17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Microorganismos comensales</a:t>
              </a:r>
              <a:endParaRPr/>
            </a:p>
          </p:txBody>
        </p:sp>
        <p:sp>
          <p:nvSpPr>
            <p:cNvPr id="328" name="Google Shape;328;p30"/>
            <p:cNvSpPr/>
            <p:nvPr/>
          </p:nvSpPr>
          <p:spPr>
            <a:xfrm>
              <a:off x="3589402" y="218"/>
              <a:ext cx="1985158" cy="992579"/>
            </a:xfrm>
            <a:prstGeom prst="rect">
              <a:avLst/>
            </a:prstGeom>
            <a:solidFill>
              <a:srgbClr val="00AAA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0"/>
            <p:cNvSpPr txBox="1"/>
            <p:nvPr/>
          </p:nvSpPr>
          <p:spPr>
            <a:xfrm>
              <a:off x="3589402" y="218"/>
              <a:ext cx="1985158" cy="9925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Montserrat"/>
                <a:buNone/>
              </a:pPr>
              <a:r>
                <a:rPr lang="es-MX" sz="17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Antígenos ambientales</a:t>
              </a:r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1"/>
          <p:cNvSpPr txBox="1">
            <a:spLocks noGrp="1"/>
          </p:cNvSpPr>
          <p:nvPr>
            <p:ph type="title"/>
          </p:nvPr>
        </p:nvSpPr>
        <p:spPr>
          <a:xfrm>
            <a:off x="618744" y="18915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Causas de hiperensibilidad</a:t>
            </a:r>
            <a:endParaRPr/>
          </a:p>
        </p:txBody>
      </p:sp>
      <p:sp>
        <p:nvSpPr>
          <p:cNvPr id="335" name="Google Shape;335;p31"/>
          <p:cNvSpPr txBox="1">
            <a:spLocks noGrp="1"/>
          </p:cNvSpPr>
          <p:nvPr>
            <p:ph type="body" idx="1"/>
          </p:nvPr>
        </p:nvSpPr>
        <p:spPr>
          <a:xfrm>
            <a:off x="4994214" y="2392553"/>
            <a:ext cx="6702486" cy="2827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B48"/>
              </a:buClr>
              <a:buSzPts val="1800"/>
              <a:buChar char="•"/>
            </a:pPr>
            <a:r>
              <a:rPr lang="es-MX" sz="1800">
                <a:solidFill>
                  <a:srgbClr val="142B48"/>
                </a:solidFill>
              </a:rPr>
              <a:t>Respuesta inmune que ocasiona hipersensibilidad puede surgir de varias fuentes.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1800"/>
              <a:buChar char="•"/>
            </a:pPr>
            <a:r>
              <a:rPr lang="es-MX" sz="1800" b="1">
                <a:solidFill>
                  <a:srgbClr val="142B48"/>
                </a:solidFill>
              </a:rPr>
              <a:t>Autoinmunidad: </a:t>
            </a:r>
            <a:r>
              <a:rPr lang="es-MX" sz="1800">
                <a:solidFill>
                  <a:srgbClr val="142B48"/>
                </a:solidFill>
              </a:rPr>
              <a:t>reacción contra antígenos propios (falla en la tolerancia inmunológica).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1800"/>
              <a:buChar char="•"/>
            </a:pPr>
            <a:r>
              <a:rPr lang="es-MX" sz="1800" b="1">
                <a:solidFill>
                  <a:srgbClr val="142B48"/>
                </a:solidFill>
              </a:rPr>
              <a:t>Reacciones contra microorganismos: </a:t>
            </a:r>
            <a:r>
              <a:rPr lang="es-MX" sz="1800">
                <a:solidFill>
                  <a:srgbClr val="142B48"/>
                </a:solidFill>
              </a:rPr>
              <a:t>respuesta inmune es excesiva o microorganismo es persistente.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1800"/>
              <a:buChar char="•"/>
            </a:pPr>
            <a:r>
              <a:rPr lang="es-MX" sz="1800" b="1">
                <a:solidFill>
                  <a:srgbClr val="142B48"/>
                </a:solidFill>
              </a:rPr>
              <a:t>Reacciones contra antígenos ambientales no microorganismos:</a:t>
            </a:r>
            <a:r>
              <a:rPr lang="es-MX" sz="1800">
                <a:solidFill>
                  <a:srgbClr val="142B48"/>
                </a:solidFill>
              </a:rPr>
              <a:t> IgE (enfermedades alérgicas).</a:t>
            </a:r>
            <a:endParaRPr/>
          </a:p>
          <a:p>
            <a:pPr marL="228600" lvl="0" indent="-1143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</a:pPr>
            <a:endParaRPr sz="1800">
              <a:solidFill>
                <a:srgbClr val="142B48"/>
              </a:solidFill>
            </a:endParaRPr>
          </a:p>
          <a:p>
            <a:pPr marL="228600" lvl="0" indent="-1143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</a:pPr>
            <a:endParaRPr sz="1800">
              <a:solidFill>
                <a:srgbClr val="142B48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2"/>
          <p:cNvSpPr txBox="1">
            <a:spLocks noGrp="1"/>
          </p:cNvSpPr>
          <p:nvPr>
            <p:ph type="title"/>
          </p:nvPr>
        </p:nvSpPr>
        <p:spPr>
          <a:xfrm>
            <a:off x="607828" y="99971"/>
            <a:ext cx="11353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Enfermedades de hipersensibilidad</a:t>
            </a:r>
            <a:endParaRPr/>
          </a:p>
        </p:txBody>
      </p:sp>
      <p:grpSp>
        <p:nvGrpSpPr>
          <p:cNvPr id="341" name="Google Shape;341;p32"/>
          <p:cNvGrpSpPr/>
          <p:nvPr/>
        </p:nvGrpSpPr>
        <p:grpSpPr>
          <a:xfrm>
            <a:off x="4431951" y="1132644"/>
            <a:ext cx="7617300" cy="4736528"/>
            <a:chOff x="3816" y="0"/>
            <a:chExt cx="7617300" cy="4736528"/>
          </a:xfrm>
        </p:grpSpPr>
        <p:sp>
          <p:nvSpPr>
            <p:cNvPr id="342" name="Google Shape;342;p32"/>
            <p:cNvSpPr/>
            <p:nvPr/>
          </p:nvSpPr>
          <p:spPr>
            <a:xfrm>
              <a:off x="571869" y="0"/>
              <a:ext cx="6481193" cy="473652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C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2"/>
            <p:cNvSpPr/>
            <p:nvPr/>
          </p:nvSpPr>
          <p:spPr>
            <a:xfrm>
              <a:off x="3816" y="1420958"/>
              <a:ext cx="1835494" cy="1894611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2"/>
            <p:cNvSpPr txBox="1"/>
            <p:nvPr/>
          </p:nvSpPr>
          <p:spPr>
            <a:xfrm>
              <a:off x="93417" y="1510559"/>
              <a:ext cx="1656292" cy="17154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Montserrat"/>
                <a:buNone/>
              </a:pPr>
              <a:r>
                <a:rPr lang="es-MX" sz="1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Respuesta inmune no es controlada apropiadamente, o va hacia blancos tisulares.</a:t>
              </a:r>
              <a:endPara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45" name="Google Shape;345;p32"/>
            <p:cNvSpPr/>
            <p:nvPr/>
          </p:nvSpPr>
          <p:spPr>
            <a:xfrm>
              <a:off x="1931085" y="1420958"/>
              <a:ext cx="1835494" cy="1894611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2"/>
            <p:cNvSpPr txBox="1"/>
            <p:nvPr/>
          </p:nvSpPr>
          <p:spPr>
            <a:xfrm>
              <a:off x="2020686" y="1510559"/>
              <a:ext cx="1656292" cy="17154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Montserrat"/>
                <a:buNone/>
              </a:pPr>
              <a:r>
                <a:rPr lang="es-MX" sz="1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Estímulos imposibles de eliminar (Ags propios, ambientales).</a:t>
              </a:r>
              <a:endPara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47" name="Google Shape;347;p32"/>
            <p:cNvSpPr/>
            <p:nvPr/>
          </p:nvSpPr>
          <p:spPr>
            <a:xfrm>
              <a:off x="3858353" y="1420958"/>
              <a:ext cx="1835494" cy="1894611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2"/>
            <p:cNvSpPr txBox="1"/>
            <p:nvPr/>
          </p:nvSpPr>
          <p:spPr>
            <a:xfrm>
              <a:off x="3947954" y="1510559"/>
              <a:ext cx="1656292" cy="17154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Montserrat"/>
                <a:buNone/>
              </a:pPr>
              <a:r>
                <a:rPr lang="es-MX" sz="1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Respuesta inmune ante cada estímulo genera mecanismos de amplificación.</a:t>
              </a:r>
              <a:endPara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49" name="Google Shape;349;p32"/>
            <p:cNvSpPr/>
            <p:nvPr/>
          </p:nvSpPr>
          <p:spPr>
            <a:xfrm>
              <a:off x="5785622" y="1420958"/>
              <a:ext cx="1835494" cy="1894611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2"/>
            <p:cNvSpPr txBox="1"/>
            <p:nvPr/>
          </p:nvSpPr>
          <p:spPr>
            <a:xfrm>
              <a:off x="5875223" y="1510559"/>
              <a:ext cx="1656292" cy="17154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Montserrat"/>
                <a:buNone/>
              </a:pPr>
              <a:r>
                <a:rPr lang="es-MX" sz="1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Enfermedades crónicas y progresivas.</a:t>
              </a:r>
              <a:endPara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351" name="Google Shape;351;p32"/>
          <p:cNvSpPr/>
          <p:nvPr/>
        </p:nvSpPr>
        <p:spPr>
          <a:xfrm rot="5039360">
            <a:off x="2508858" y="1864261"/>
            <a:ext cx="1648047" cy="850605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3"/>
          <p:cNvSpPr txBox="1">
            <a:spLocks noGrp="1"/>
          </p:cNvSpPr>
          <p:nvPr>
            <p:ph type="title"/>
          </p:nvPr>
        </p:nvSpPr>
        <p:spPr>
          <a:xfrm>
            <a:off x="582168" y="19764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Clasificación</a:t>
            </a:r>
            <a:endParaRPr/>
          </a:p>
        </p:txBody>
      </p:sp>
      <p:pic>
        <p:nvPicPr>
          <p:cNvPr id="357" name="Google Shape;357;p3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9358" y="1624013"/>
            <a:ext cx="7648341" cy="4008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4"/>
          <p:cNvSpPr txBox="1">
            <a:spLocks noGrp="1"/>
          </p:cNvSpPr>
          <p:nvPr>
            <p:ph type="title"/>
          </p:nvPr>
        </p:nvSpPr>
        <p:spPr>
          <a:xfrm>
            <a:off x="527304" y="18915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Hipersensibilidad tipo I</a:t>
            </a:r>
            <a:endParaRPr/>
          </a:p>
        </p:txBody>
      </p:sp>
      <p:grpSp>
        <p:nvGrpSpPr>
          <p:cNvPr id="363" name="Google Shape;363;p34"/>
          <p:cNvGrpSpPr/>
          <p:nvPr/>
        </p:nvGrpSpPr>
        <p:grpSpPr>
          <a:xfrm>
            <a:off x="4224528" y="1752458"/>
            <a:ext cx="7513319" cy="4662248"/>
            <a:chOff x="0" y="0"/>
            <a:chExt cx="7513319" cy="4662248"/>
          </a:xfrm>
        </p:grpSpPr>
        <p:sp>
          <p:nvSpPr>
            <p:cNvPr id="364" name="Google Shape;364;p34"/>
            <p:cNvSpPr/>
            <p:nvPr/>
          </p:nvSpPr>
          <p:spPr>
            <a:xfrm>
              <a:off x="0" y="0"/>
              <a:ext cx="5785256" cy="839204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4"/>
            <p:cNvSpPr txBox="1"/>
            <p:nvPr/>
          </p:nvSpPr>
          <p:spPr>
            <a:xfrm>
              <a:off x="24579" y="24579"/>
              <a:ext cx="4781502" cy="7900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Montserrat"/>
                <a:buNone/>
              </a:pPr>
              <a:r>
                <a:rPr lang="es-MX" sz="20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Hipersensibilidad tipo I.</a:t>
              </a:r>
              <a:endPara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66" name="Google Shape;366;p34"/>
            <p:cNvSpPr/>
            <p:nvPr/>
          </p:nvSpPr>
          <p:spPr>
            <a:xfrm>
              <a:off x="432015" y="955761"/>
              <a:ext cx="5785256" cy="839204"/>
            </a:xfrm>
            <a:prstGeom prst="roundRect">
              <a:avLst>
                <a:gd name="adj" fmla="val 10000"/>
              </a:avLst>
            </a:prstGeom>
            <a:solidFill>
              <a:srgbClr val="52CBC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4"/>
            <p:cNvSpPr txBox="1"/>
            <p:nvPr/>
          </p:nvSpPr>
          <p:spPr>
            <a:xfrm>
              <a:off x="456594" y="980340"/>
              <a:ext cx="4758599" cy="7900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Montserrat"/>
                <a:buNone/>
              </a:pPr>
              <a:r>
                <a:rPr lang="es-MX" sz="20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Causada por Acs IgE específico para antígenos ambientales.</a:t>
              </a:r>
              <a:endPara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68" name="Google Shape;368;p34"/>
            <p:cNvSpPr/>
            <p:nvPr/>
          </p:nvSpPr>
          <p:spPr>
            <a:xfrm>
              <a:off x="864031" y="1911522"/>
              <a:ext cx="5785256" cy="839204"/>
            </a:xfrm>
            <a:prstGeom prst="roundRect">
              <a:avLst>
                <a:gd name="adj" fmla="val 10000"/>
              </a:avLst>
            </a:prstGeom>
            <a:solidFill>
              <a:srgbClr val="4CC3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4"/>
            <p:cNvSpPr txBox="1"/>
            <p:nvPr/>
          </p:nvSpPr>
          <p:spPr>
            <a:xfrm>
              <a:off x="888610" y="1936101"/>
              <a:ext cx="4758599" cy="7900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Montserrat"/>
                <a:buNone/>
              </a:pPr>
              <a:r>
                <a:rPr lang="es-MX" sz="20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Tipo más prevalente de enfermedad de hipersensibilidad.</a:t>
              </a:r>
              <a:endPara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70" name="Google Shape;370;p34"/>
            <p:cNvSpPr/>
            <p:nvPr/>
          </p:nvSpPr>
          <p:spPr>
            <a:xfrm>
              <a:off x="1296047" y="2867283"/>
              <a:ext cx="5785256" cy="839204"/>
            </a:xfrm>
            <a:prstGeom prst="roundRect">
              <a:avLst>
                <a:gd name="adj" fmla="val 10000"/>
              </a:avLst>
            </a:prstGeom>
            <a:solidFill>
              <a:srgbClr val="46BA4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4"/>
            <p:cNvSpPr txBox="1"/>
            <p:nvPr/>
          </p:nvSpPr>
          <p:spPr>
            <a:xfrm>
              <a:off x="1320626" y="2891862"/>
              <a:ext cx="4758599" cy="7900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Montserrat"/>
                <a:buNone/>
              </a:pPr>
              <a:r>
                <a:rPr lang="es-MX" sz="20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Alergia-atopÍa.</a:t>
              </a:r>
              <a:endPara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72" name="Google Shape;372;p34"/>
            <p:cNvSpPr/>
            <p:nvPr/>
          </p:nvSpPr>
          <p:spPr>
            <a:xfrm>
              <a:off x="1728063" y="3823044"/>
              <a:ext cx="5785256" cy="839204"/>
            </a:xfrm>
            <a:prstGeom prst="roundRect">
              <a:avLst>
                <a:gd name="adj" fmla="val 10000"/>
              </a:avLst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4"/>
            <p:cNvSpPr txBox="1"/>
            <p:nvPr/>
          </p:nvSpPr>
          <p:spPr>
            <a:xfrm>
              <a:off x="1752642" y="3847623"/>
              <a:ext cx="4758599" cy="7900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Montserrat"/>
                <a:buNone/>
              </a:pPr>
              <a:r>
                <a:rPr lang="es-MX" sz="20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Respuesta Th2: IL-4, IL-5, IL-13.</a:t>
              </a:r>
              <a:endPara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74" name="Google Shape;374;p34"/>
            <p:cNvSpPr/>
            <p:nvPr/>
          </p:nvSpPr>
          <p:spPr>
            <a:xfrm>
              <a:off x="5239773" y="613085"/>
              <a:ext cx="545483" cy="545483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FDEEF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4"/>
            <p:cNvSpPr txBox="1"/>
            <p:nvPr/>
          </p:nvSpPr>
          <p:spPr>
            <a:xfrm>
              <a:off x="5362507" y="613085"/>
              <a:ext cx="300015" cy="4104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925" tIns="27925" rIns="27925" bIns="27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endParaRPr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76" name="Google Shape;376;p34"/>
            <p:cNvSpPr/>
            <p:nvPr/>
          </p:nvSpPr>
          <p:spPr>
            <a:xfrm>
              <a:off x="5671789" y="1568846"/>
              <a:ext cx="545483" cy="545483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DEAE8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4"/>
            <p:cNvSpPr txBox="1"/>
            <p:nvPr/>
          </p:nvSpPr>
          <p:spPr>
            <a:xfrm>
              <a:off x="5794523" y="1568846"/>
              <a:ext cx="300015" cy="4104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925" tIns="27925" rIns="27925" bIns="27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endParaRPr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78" name="Google Shape;378;p34"/>
            <p:cNvSpPr/>
            <p:nvPr/>
          </p:nvSpPr>
          <p:spPr>
            <a:xfrm>
              <a:off x="6103805" y="2510621"/>
              <a:ext cx="545483" cy="545483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CE6D4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4"/>
            <p:cNvSpPr txBox="1"/>
            <p:nvPr/>
          </p:nvSpPr>
          <p:spPr>
            <a:xfrm>
              <a:off x="6226539" y="2510621"/>
              <a:ext cx="300015" cy="4104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925" tIns="27925" rIns="27925" bIns="27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endParaRPr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80" name="Google Shape;380;p34"/>
            <p:cNvSpPr/>
            <p:nvPr/>
          </p:nvSpPr>
          <p:spPr>
            <a:xfrm>
              <a:off x="6535820" y="3475706"/>
              <a:ext cx="545483" cy="545483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D3E1CC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4"/>
            <p:cNvSpPr txBox="1"/>
            <p:nvPr/>
          </p:nvSpPr>
          <p:spPr>
            <a:xfrm>
              <a:off x="6658554" y="3475706"/>
              <a:ext cx="300015" cy="4104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925" tIns="27925" rIns="27925" bIns="27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endParaRPr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5"/>
          <p:cNvSpPr txBox="1">
            <a:spLocks noGrp="1"/>
          </p:cNvSpPr>
          <p:nvPr>
            <p:ph type="title"/>
          </p:nvPr>
        </p:nvSpPr>
        <p:spPr>
          <a:xfrm>
            <a:off x="655320" y="18915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Hipersensibilidad tipo I</a:t>
            </a:r>
            <a:endParaRPr/>
          </a:p>
        </p:txBody>
      </p:sp>
      <p:sp>
        <p:nvSpPr>
          <p:cNvPr id="388" name="Google Shape;388;p35"/>
          <p:cNvSpPr txBox="1">
            <a:spLocks noGrp="1"/>
          </p:cNvSpPr>
          <p:nvPr>
            <p:ph type="body" idx="1"/>
          </p:nvPr>
        </p:nvSpPr>
        <p:spPr>
          <a:xfrm>
            <a:off x="4829622" y="1734184"/>
            <a:ext cx="6761922" cy="4721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MX" b="1">
                <a:latin typeface="Montserrat"/>
                <a:ea typeface="Montserrat"/>
                <a:cs typeface="Montserrat"/>
                <a:sym typeface="Montserrat"/>
              </a:rPr>
              <a:t>Alérgenos: </a:t>
            </a:r>
            <a:r>
              <a:rPr lang="es-MX">
                <a:latin typeface="Montserrat"/>
                <a:ea typeface="Montserrat"/>
                <a:cs typeface="Montserrat"/>
                <a:sym typeface="Montserrat"/>
              </a:rPr>
              <a:t>sustancias naturales, que ingresan al organismo por vías naturales y que son inocuas en una población normal.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MX" b="1">
                <a:latin typeface="Montserrat"/>
                <a:ea typeface="Montserrat"/>
                <a:cs typeface="Montserrat"/>
                <a:sym typeface="Montserrat"/>
              </a:rPr>
              <a:t>Medicamento </a:t>
            </a:r>
            <a:r>
              <a:rPr lang="es-MX">
                <a:latin typeface="Montserrat"/>
                <a:ea typeface="Montserrat"/>
                <a:cs typeface="Montserrat"/>
                <a:sym typeface="Montserrat"/>
              </a:rPr>
              <a:t>(penicilina), metabolito peniciloil, unido a </a:t>
            </a:r>
            <a:r>
              <a:rPr lang="es-MX" b="1">
                <a:latin typeface="Montserrat"/>
                <a:ea typeface="Montserrat"/>
                <a:cs typeface="Montserrat"/>
                <a:sym typeface="Montserrat"/>
              </a:rPr>
              <a:t>hapteno.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MX">
                <a:latin typeface="Montserrat"/>
                <a:ea typeface="Montserrat"/>
                <a:cs typeface="Montserrat"/>
                <a:sym typeface="Montserrat"/>
              </a:rPr>
              <a:t>Induce síntesis de IgE.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MX" b="1">
                <a:latin typeface="Montserrat"/>
                <a:ea typeface="Montserrat"/>
                <a:cs typeface="Montserrat"/>
                <a:sym typeface="Montserrat"/>
              </a:rPr>
              <a:t>Fase de sensibilización:</a:t>
            </a:r>
            <a:r>
              <a:rPr lang="es-MX">
                <a:latin typeface="Montserrat"/>
                <a:ea typeface="Montserrat"/>
                <a:cs typeface="Montserrat"/>
                <a:sym typeface="Montserrat"/>
              </a:rPr>
              <a:t> se sintetiza IgE contra alérgenos, la cual se adosará a sus receptores en la superficie de mastocitos (fase silente).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MX">
                <a:latin typeface="Montserrat"/>
                <a:ea typeface="Montserrat"/>
                <a:cs typeface="Montserrat"/>
                <a:sym typeface="Montserrat"/>
              </a:rPr>
              <a:t>Nivel de IgE en mastocitos nivel crítico, siguiente exposición originará un </a:t>
            </a:r>
            <a:r>
              <a:rPr lang="es-MX" b="1">
                <a:latin typeface="Montserrat"/>
                <a:ea typeface="Montserrat"/>
                <a:cs typeface="Montserrat"/>
                <a:sym typeface="Montserrat"/>
              </a:rPr>
              <a:t>entrecruzamiento</a:t>
            </a:r>
            <a:r>
              <a:rPr lang="es-MX">
                <a:latin typeface="Montserrat"/>
                <a:ea typeface="Montserrat"/>
                <a:cs typeface="Montserrat"/>
                <a:sym typeface="Montserrat"/>
              </a:rPr>
              <a:t> de los receptores de IgE (FC</a:t>
            </a:r>
            <a:r>
              <a:rPr lang="es-MX" b="0" i="0">
                <a:solidFill>
                  <a:srgbClr val="4D5156"/>
                </a:solidFill>
                <a:latin typeface="arial"/>
                <a:ea typeface="arial"/>
                <a:cs typeface="arial"/>
                <a:sym typeface="arial"/>
              </a:rPr>
              <a:t>ε</a:t>
            </a:r>
            <a:r>
              <a:rPr lang="es-MX">
                <a:latin typeface="Montserrat"/>
                <a:ea typeface="Montserrat"/>
                <a:cs typeface="Montserrat"/>
                <a:sym typeface="Montserrat"/>
              </a:rPr>
              <a:t>RI), que llevará a su </a:t>
            </a:r>
            <a:r>
              <a:rPr lang="es-MX" b="1">
                <a:latin typeface="Montserrat"/>
                <a:ea typeface="Montserrat"/>
                <a:cs typeface="Montserrat"/>
                <a:sym typeface="Montserrat"/>
              </a:rPr>
              <a:t>degranulación.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101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6"/>
          <p:cNvSpPr txBox="1">
            <a:spLocks noGrp="1"/>
          </p:cNvSpPr>
          <p:nvPr>
            <p:ph type="title"/>
          </p:nvPr>
        </p:nvSpPr>
        <p:spPr>
          <a:xfrm>
            <a:off x="655320" y="18915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Hipersensibilidad tipo I</a:t>
            </a:r>
            <a:endParaRPr/>
          </a:p>
        </p:txBody>
      </p:sp>
      <p:sp>
        <p:nvSpPr>
          <p:cNvPr id="395" name="Google Shape;395;p36"/>
          <p:cNvSpPr txBox="1">
            <a:spLocks noGrp="1"/>
          </p:cNvSpPr>
          <p:nvPr>
            <p:ph type="body" idx="1"/>
          </p:nvPr>
        </p:nvSpPr>
        <p:spPr>
          <a:xfrm>
            <a:off x="1032237" y="1597341"/>
            <a:ext cx="1029309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MX"/>
              <a:t>Sustancias liberadas durante este proceso, las responsables de síntomas (broncoespasmo, rinorrea, urticaria).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MX"/>
              <a:t>Facilidad de síntesis de IgE frente alérgenos ambientales </a:t>
            </a:r>
            <a:r>
              <a:rPr lang="es-MX" b="1">
                <a:solidFill>
                  <a:srgbClr val="142B48"/>
                </a:solidFill>
              </a:rPr>
              <a:t>(</a:t>
            </a:r>
            <a:r>
              <a:rPr lang="es-MX" b="1"/>
              <a:t>atopia).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MX"/>
              <a:t>20% de la población.</a:t>
            </a:r>
            <a:endParaRPr/>
          </a:p>
        </p:txBody>
      </p:sp>
      <p:pic>
        <p:nvPicPr>
          <p:cNvPr id="396" name="Google Shape;396;p36" descr="Inmunoglobulina E - Pneumowiki - Enciclopedia de Neumología y Neumociencia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5121" y="2948609"/>
            <a:ext cx="4160028" cy="3568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7"/>
          <p:cNvSpPr txBox="1">
            <a:spLocks noGrp="1"/>
          </p:cNvSpPr>
          <p:nvPr>
            <p:ph type="title"/>
          </p:nvPr>
        </p:nvSpPr>
        <p:spPr>
          <a:xfrm>
            <a:off x="563880" y="17233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Hipersensibilidad tipo I</a:t>
            </a:r>
            <a:endParaRPr/>
          </a:p>
        </p:txBody>
      </p:sp>
      <p:grpSp>
        <p:nvGrpSpPr>
          <p:cNvPr id="402" name="Google Shape;402;p37"/>
          <p:cNvGrpSpPr/>
          <p:nvPr/>
        </p:nvGrpSpPr>
        <p:grpSpPr>
          <a:xfrm>
            <a:off x="4669654" y="1500297"/>
            <a:ext cx="7389106" cy="5008467"/>
            <a:chOff x="0" y="2396"/>
            <a:chExt cx="7389106" cy="5008467"/>
          </a:xfrm>
        </p:grpSpPr>
        <p:sp>
          <p:nvSpPr>
            <p:cNvPr id="403" name="Google Shape;403;p37"/>
            <p:cNvSpPr/>
            <p:nvPr/>
          </p:nvSpPr>
          <p:spPr>
            <a:xfrm>
              <a:off x="0" y="4304650"/>
              <a:ext cx="7389106" cy="706213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7"/>
            <p:cNvSpPr txBox="1"/>
            <p:nvPr/>
          </p:nvSpPr>
          <p:spPr>
            <a:xfrm>
              <a:off x="0" y="4304650"/>
              <a:ext cx="7389106" cy="706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Montserrat"/>
                <a:buNone/>
              </a:pPr>
              <a:r>
                <a:rPr lang="es-MX" sz="16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IL-13 estimula hipersecreción de mucosa bronquial.</a:t>
              </a:r>
              <a:endPara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05" name="Google Shape;405;p37"/>
            <p:cNvSpPr/>
            <p:nvPr/>
          </p:nvSpPr>
          <p:spPr>
            <a:xfrm rot="10800000">
              <a:off x="0" y="3229087"/>
              <a:ext cx="7389106" cy="1086156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7"/>
            <p:cNvSpPr txBox="1"/>
            <p:nvPr/>
          </p:nvSpPr>
          <p:spPr>
            <a:xfrm>
              <a:off x="0" y="3229087"/>
              <a:ext cx="7389106" cy="7057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Montserrat"/>
                <a:buNone/>
              </a:pPr>
              <a:r>
                <a:rPr lang="es-MX" sz="16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IL-5 activación y quimiotaxis de eosinófilos.</a:t>
              </a:r>
              <a:endPara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07" name="Google Shape;407;p37"/>
            <p:cNvSpPr/>
            <p:nvPr/>
          </p:nvSpPr>
          <p:spPr>
            <a:xfrm rot="10800000">
              <a:off x="0" y="2153523"/>
              <a:ext cx="7389106" cy="1086156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7"/>
            <p:cNvSpPr txBox="1"/>
            <p:nvPr/>
          </p:nvSpPr>
          <p:spPr>
            <a:xfrm>
              <a:off x="0" y="2153523"/>
              <a:ext cx="7389106" cy="7057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Montserrat"/>
                <a:buNone/>
              </a:pPr>
              <a:r>
                <a:rPr lang="es-MX" sz="16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Cambio de subtipo IgG a IgE.</a:t>
              </a:r>
              <a:endPara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09" name="Google Shape;409;p37"/>
            <p:cNvSpPr/>
            <p:nvPr/>
          </p:nvSpPr>
          <p:spPr>
            <a:xfrm rot="10800000">
              <a:off x="0" y="1077960"/>
              <a:ext cx="7389106" cy="1086156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7"/>
            <p:cNvSpPr txBox="1"/>
            <p:nvPr/>
          </p:nvSpPr>
          <p:spPr>
            <a:xfrm>
              <a:off x="0" y="1077960"/>
              <a:ext cx="7389106" cy="7057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Montserrat"/>
                <a:buNone/>
              </a:pPr>
              <a:r>
                <a:rPr lang="es-MX" sz="16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IL-4 favorece activación de STAT6 y GATA3 (principal regulador de la diferenciación de este linfocito hacia un fenotipo TH2).</a:t>
              </a:r>
              <a:endPara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11" name="Google Shape;411;p37"/>
            <p:cNvSpPr/>
            <p:nvPr/>
          </p:nvSpPr>
          <p:spPr>
            <a:xfrm rot="10800000">
              <a:off x="0" y="2396"/>
              <a:ext cx="7389106" cy="1086156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7"/>
            <p:cNvSpPr txBox="1"/>
            <p:nvPr/>
          </p:nvSpPr>
          <p:spPr>
            <a:xfrm>
              <a:off x="0" y="2396"/>
              <a:ext cx="7389106" cy="7057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Montserrat"/>
                <a:buNone/>
              </a:pPr>
              <a:r>
                <a:rPr lang="es-MX" sz="16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CPA-Activación de linfocitos TH2.</a:t>
              </a:r>
              <a:endPara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8"/>
          <p:cNvSpPr txBox="1">
            <a:spLocks noGrp="1"/>
          </p:cNvSpPr>
          <p:nvPr>
            <p:ph type="title"/>
          </p:nvPr>
        </p:nvSpPr>
        <p:spPr>
          <a:xfrm>
            <a:off x="527304" y="18915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Hipersensibilidad tipo I</a:t>
            </a:r>
            <a:endParaRPr/>
          </a:p>
        </p:txBody>
      </p:sp>
      <p:grpSp>
        <p:nvGrpSpPr>
          <p:cNvPr id="418" name="Google Shape;418;p38"/>
          <p:cNvGrpSpPr/>
          <p:nvPr/>
        </p:nvGrpSpPr>
        <p:grpSpPr>
          <a:xfrm>
            <a:off x="5049078" y="1373370"/>
            <a:ext cx="6761922" cy="5204158"/>
            <a:chOff x="0" y="1770"/>
            <a:chExt cx="6761922" cy="5204158"/>
          </a:xfrm>
        </p:grpSpPr>
        <p:sp>
          <p:nvSpPr>
            <p:cNvPr id="419" name="Google Shape;419;p38"/>
            <p:cNvSpPr/>
            <p:nvPr/>
          </p:nvSpPr>
          <p:spPr>
            <a:xfrm>
              <a:off x="0" y="4271441"/>
              <a:ext cx="6761922" cy="934487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 txBox="1"/>
            <p:nvPr/>
          </p:nvSpPr>
          <p:spPr>
            <a:xfrm>
              <a:off x="0" y="4271441"/>
              <a:ext cx="6761922" cy="9344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Montserrat"/>
                <a:buNone/>
              </a:pPr>
              <a:r>
                <a:rPr lang="es-MX" sz="15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Activación de una cascada de señales hacia el espaciointracelular, que culminan en la degranulación de las células efectoras.</a:t>
              </a:r>
              <a:endParaRPr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21" name="Google Shape;421;p38"/>
            <p:cNvSpPr/>
            <p:nvPr/>
          </p:nvSpPr>
          <p:spPr>
            <a:xfrm rot="10800000">
              <a:off x="0" y="2848217"/>
              <a:ext cx="6761922" cy="1437241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 txBox="1"/>
            <p:nvPr/>
          </p:nvSpPr>
          <p:spPr>
            <a:xfrm>
              <a:off x="0" y="2848217"/>
              <a:ext cx="6761922" cy="9338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Montserrat"/>
                <a:buNone/>
              </a:pPr>
              <a:r>
                <a:rPr lang="es-MX" sz="15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Células quedan sensibilizadas y preparadas para reaccionar frente a un próximo encuentro con el antígeno.</a:t>
              </a:r>
              <a:endParaRPr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23" name="Google Shape;423;p38"/>
            <p:cNvSpPr/>
            <p:nvPr/>
          </p:nvSpPr>
          <p:spPr>
            <a:xfrm rot="10800000">
              <a:off x="0" y="1424994"/>
              <a:ext cx="6761922" cy="1437241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 txBox="1"/>
            <p:nvPr/>
          </p:nvSpPr>
          <p:spPr>
            <a:xfrm>
              <a:off x="0" y="1424994"/>
              <a:ext cx="6761922" cy="9338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Montserrat"/>
                <a:buNone/>
              </a:pPr>
              <a:r>
                <a:rPr lang="es-MX" sz="15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 une a receptores específicos de alta afinidad, los FcERI, ubicados en la superficie de mastocitos titulares y basófilos. </a:t>
              </a:r>
              <a:endParaRPr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25" name="Google Shape;425;p38"/>
            <p:cNvSpPr/>
            <p:nvPr/>
          </p:nvSpPr>
          <p:spPr>
            <a:xfrm rot="10800000">
              <a:off x="0" y="1770"/>
              <a:ext cx="6761922" cy="1437241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8"/>
            <p:cNvSpPr txBox="1"/>
            <p:nvPr/>
          </p:nvSpPr>
          <p:spPr>
            <a:xfrm>
              <a:off x="0" y="1770"/>
              <a:ext cx="6761922" cy="9338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Montserrat"/>
                <a:buNone/>
              </a:pPr>
              <a:r>
                <a:rPr lang="es-MX" sz="15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La IgE así sintetizada es específica para el alérgeno gatillante.</a:t>
              </a:r>
              <a:endParaRPr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9"/>
          <p:cNvSpPr txBox="1">
            <a:spLocks noGrp="1"/>
          </p:cNvSpPr>
          <p:nvPr>
            <p:ph type="title"/>
          </p:nvPr>
        </p:nvSpPr>
        <p:spPr>
          <a:xfrm>
            <a:off x="618744" y="2319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Hipersensibilidad tipo II</a:t>
            </a:r>
            <a:endParaRPr/>
          </a:p>
        </p:txBody>
      </p:sp>
      <p:grpSp>
        <p:nvGrpSpPr>
          <p:cNvPr id="433" name="Google Shape;433;p39"/>
          <p:cNvGrpSpPr/>
          <p:nvPr/>
        </p:nvGrpSpPr>
        <p:grpSpPr>
          <a:xfrm>
            <a:off x="5584872" y="1651044"/>
            <a:ext cx="5372046" cy="4222293"/>
            <a:chOff x="4835064" y="1651044"/>
            <a:chExt cx="5372046" cy="4222293"/>
          </a:xfrm>
        </p:grpSpPr>
        <p:sp>
          <p:nvSpPr>
            <p:cNvPr id="434" name="Google Shape;434;p39"/>
            <p:cNvSpPr/>
            <p:nvPr/>
          </p:nvSpPr>
          <p:spPr>
            <a:xfrm>
              <a:off x="6553245" y="1651044"/>
              <a:ext cx="1928049" cy="964024"/>
            </a:xfrm>
            <a:prstGeom prst="rect">
              <a:avLst/>
            </a:prstGeom>
            <a:solidFill>
              <a:srgbClr val="00AAA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9"/>
            <p:cNvSpPr txBox="1"/>
            <p:nvPr/>
          </p:nvSpPr>
          <p:spPr>
            <a:xfrm>
              <a:off x="6553245" y="1651044"/>
              <a:ext cx="1928049" cy="9640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Montserrat"/>
                <a:buNone/>
              </a:pPr>
              <a:r>
                <a:rPr lang="es-MX" sz="17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Hipersensibilidad tipo II</a:t>
              </a:r>
              <a:endParaRPr/>
            </a:p>
          </p:txBody>
        </p:sp>
        <p:sp>
          <p:nvSpPr>
            <p:cNvPr id="436" name="Google Shape;436;p39"/>
            <p:cNvSpPr/>
            <p:nvPr/>
          </p:nvSpPr>
          <p:spPr>
            <a:xfrm>
              <a:off x="4835064" y="3504198"/>
              <a:ext cx="1928049" cy="964024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9"/>
            <p:cNvSpPr txBox="1"/>
            <p:nvPr/>
          </p:nvSpPr>
          <p:spPr>
            <a:xfrm>
              <a:off x="4835064" y="3504198"/>
              <a:ext cx="1928049" cy="9640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s-MX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Acs IgG-IgM</a:t>
              </a:r>
              <a:endParaRPr/>
            </a:p>
          </p:txBody>
        </p:sp>
        <p:sp>
          <p:nvSpPr>
            <p:cNvPr id="438" name="Google Shape;438;p39"/>
            <p:cNvSpPr/>
            <p:nvPr/>
          </p:nvSpPr>
          <p:spPr>
            <a:xfrm>
              <a:off x="8268457" y="3462823"/>
              <a:ext cx="1928049" cy="964024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9"/>
            <p:cNvSpPr txBox="1"/>
            <p:nvPr/>
          </p:nvSpPr>
          <p:spPr>
            <a:xfrm>
              <a:off x="8268457" y="3462823"/>
              <a:ext cx="1928049" cy="9640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s-MX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Superficies celulares o antígenos de matriz extracelular</a:t>
              </a:r>
              <a:endParaRPr/>
            </a:p>
          </p:txBody>
        </p:sp>
        <p:sp>
          <p:nvSpPr>
            <p:cNvPr id="440" name="Google Shape;440;p39"/>
            <p:cNvSpPr/>
            <p:nvPr/>
          </p:nvSpPr>
          <p:spPr>
            <a:xfrm>
              <a:off x="4835064" y="4909313"/>
              <a:ext cx="1928049" cy="964024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9"/>
            <p:cNvSpPr txBox="1"/>
            <p:nvPr/>
          </p:nvSpPr>
          <p:spPr>
            <a:xfrm>
              <a:off x="4835064" y="4909313"/>
              <a:ext cx="1928049" cy="9640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s-MX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Reclutamiento de células inflamatorias</a:t>
              </a:r>
              <a:endParaRPr/>
            </a:p>
          </p:txBody>
        </p:sp>
        <p:sp>
          <p:nvSpPr>
            <p:cNvPr id="442" name="Google Shape;442;p39"/>
            <p:cNvSpPr/>
            <p:nvPr/>
          </p:nvSpPr>
          <p:spPr>
            <a:xfrm>
              <a:off x="8279061" y="4909313"/>
              <a:ext cx="1928049" cy="964024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9"/>
            <p:cNvSpPr txBox="1"/>
            <p:nvPr/>
          </p:nvSpPr>
          <p:spPr>
            <a:xfrm>
              <a:off x="8279061" y="4909313"/>
              <a:ext cx="1928049" cy="9640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s-MX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Interfiere con funciones celulares normales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600456" y="44139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Maduración</a:t>
            </a:r>
            <a:endParaRPr/>
          </a:p>
        </p:txBody>
      </p:sp>
      <p:pic>
        <p:nvPicPr>
          <p:cNvPr id="116" name="Google Shape;116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2634" y="2441819"/>
            <a:ext cx="7329576" cy="33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0"/>
          <p:cNvSpPr txBox="1">
            <a:spLocks noGrp="1"/>
          </p:cNvSpPr>
          <p:nvPr>
            <p:ph type="title"/>
          </p:nvPr>
        </p:nvSpPr>
        <p:spPr>
          <a:xfrm>
            <a:off x="600456" y="18915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Hipersensibilidad tipo II</a:t>
            </a:r>
            <a:endParaRPr/>
          </a:p>
        </p:txBody>
      </p:sp>
      <p:grpSp>
        <p:nvGrpSpPr>
          <p:cNvPr id="449" name="Google Shape;449;p40"/>
          <p:cNvGrpSpPr/>
          <p:nvPr/>
        </p:nvGrpSpPr>
        <p:grpSpPr>
          <a:xfrm>
            <a:off x="4744021" y="2124860"/>
            <a:ext cx="6457635" cy="3752866"/>
            <a:chOff x="152143" y="299235"/>
            <a:chExt cx="6457635" cy="3752866"/>
          </a:xfrm>
        </p:grpSpPr>
        <p:sp>
          <p:nvSpPr>
            <p:cNvPr id="450" name="Google Shape;450;p40"/>
            <p:cNvSpPr/>
            <p:nvPr/>
          </p:nvSpPr>
          <p:spPr>
            <a:xfrm>
              <a:off x="152143" y="299235"/>
              <a:ext cx="3752866" cy="3752866"/>
            </a:xfrm>
            <a:prstGeom prst="ellipse">
              <a:avLst/>
            </a:prstGeom>
            <a:solidFill>
              <a:schemeClr val="accent4">
                <a:alpha val="49803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0"/>
            <p:cNvSpPr txBox="1"/>
            <p:nvPr/>
          </p:nvSpPr>
          <p:spPr>
            <a:xfrm>
              <a:off x="676192" y="741779"/>
              <a:ext cx="2163815" cy="28677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2B48"/>
                </a:buClr>
                <a:buSzPts val="1800"/>
                <a:buFont typeface="Montserrat"/>
                <a:buNone/>
              </a:pPr>
              <a:r>
                <a:rPr lang="es-MX" sz="1800">
                  <a:solidFill>
                    <a:srgbClr val="14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</a:t>
              </a:r>
              <a:r>
                <a:rPr lang="es-MX" sz="1800" b="0" i="0">
                  <a:solidFill>
                    <a:srgbClr val="14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ediado por inmunoglobulinas de tipo G ó M (IgG e IgM).</a:t>
              </a:r>
              <a:endParaRPr sz="180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52" name="Google Shape;452;p40"/>
            <p:cNvSpPr/>
            <p:nvPr/>
          </p:nvSpPr>
          <p:spPr>
            <a:xfrm>
              <a:off x="2856912" y="299235"/>
              <a:ext cx="3752866" cy="3752866"/>
            </a:xfrm>
            <a:prstGeom prst="ellipse">
              <a:avLst/>
            </a:prstGeom>
            <a:solidFill>
              <a:srgbClr val="5999D5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0"/>
            <p:cNvSpPr txBox="1"/>
            <p:nvPr/>
          </p:nvSpPr>
          <p:spPr>
            <a:xfrm>
              <a:off x="3921914" y="741779"/>
              <a:ext cx="2163815" cy="28677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2B48"/>
                </a:buClr>
                <a:buSzPts val="1800"/>
                <a:buFont typeface="Montserrat"/>
                <a:buNone/>
              </a:pPr>
              <a:r>
                <a:rPr lang="es-MX" sz="1800" b="0" i="0">
                  <a:solidFill>
                    <a:srgbClr val="14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Capacidad de opsonizar, reclutar leucocitos y de activar el complemento.</a:t>
              </a:r>
              <a:endParaRPr sz="180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1"/>
          <p:cNvSpPr txBox="1">
            <a:spLocks noGrp="1"/>
          </p:cNvSpPr>
          <p:nvPr>
            <p:ph type="title"/>
          </p:nvPr>
        </p:nvSpPr>
        <p:spPr>
          <a:xfrm>
            <a:off x="637032" y="18915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Hipersensibilidad tipo II</a:t>
            </a:r>
            <a:endParaRPr/>
          </a:p>
        </p:txBody>
      </p:sp>
      <p:sp>
        <p:nvSpPr>
          <p:cNvPr id="459" name="Google Shape;459;p41"/>
          <p:cNvSpPr txBox="1">
            <a:spLocks noGrp="1"/>
          </p:cNvSpPr>
          <p:nvPr>
            <p:ph type="body" idx="1"/>
          </p:nvPr>
        </p:nvSpPr>
        <p:spPr>
          <a:xfrm>
            <a:off x="4957638" y="1734184"/>
            <a:ext cx="6761922" cy="475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42B48"/>
              </a:buClr>
              <a:buSzPct val="100000"/>
              <a:buChar char="•"/>
            </a:pPr>
            <a:r>
              <a:rPr lang="es-MX" sz="1800" b="1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Citopenias.</a:t>
            </a:r>
            <a:endParaRPr/>
          </a:p>
          <a:p>
            <a:pPr marL="228600" lvl="0" indent="-228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ct val="100000"/>
              <a:buChar char="•"/>
            </a:pPr>
            <a:r>
              <a:rPr lang="es-MX" sz="18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Los </a:t>
            </a:r>
            <a:r>
              <a:rPr lang="es-MX" sz="1800" b="1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fragmentos Fc </a:t>
            </a:r>
            <a:r>
              <a:rPr lang="es-MX" sz="18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de las IgG serán reconocidos por receptores específicos de alta afinidad (Fc</a:t>
            </a:r>
            <a:r>
              <a:rPr lang="es-MX" sz="1600" i="0">
                <a:solidFill>
                  <a:srgbClr val="142B48"/>
                </a:solidFill>
                <a:latin typeface="arial"/>
                <a:ea typeface="arial"/>
                <a:cs typeface="arial"/>
                <a:sym typeface="arial"/>
              </a:rPr>
              <a:t>γ</a:t>
            </a:r>
            <a:r>
              <a:rPr lang="es-MX" sz="18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RI), ubicados principalmente en células macrofágicas.</a:t>
            </a:r>
            <a:endParaRPr/>
          </a:p>
          <a:p>
            <a:pPr marL="228600" lvl="0" indent="-228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ct val="100000"/>
              <a:buChar char="•"/>
            </a:pPr>
            <a:r>
              <a:rPr lang="es-MX" sz="18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Glóbulos rojos, neutrófilos o plaquetas serán sacados de circulación cuando pasen a través del </a:t>
            </a:r>
            <a:r>
              <a:rPr lang="es-MX" sz="1800" b="1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sistema retículo-endotelial</a:t>
            </a:r>
            <a:r>
              <a:rPr lang="es-MX" sz="18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 en el hígado y el bazo. </a:t>
            </a:r>
            <a:endParaRPr/>
          </a:p>
          <a:p>
            <a:pPr marL="228600" lvl="0" indent="-228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ct val="100000"/>
              <a:buChar char="•"/>
            </a:pPr>
            <a:r>
              <a:rPr lang="es-MX" sz="18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Clínicamente se traducirá en </a:t>
            </a:r>
            <a:r>
              <a:rPr lang="es-MX" sz="1800" b="1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anemia hemolítica, neutropenia o plaquetopenia</a:t>
            </a:r>
            <a:r>
              <a:rPr lang="es-MX" sz="18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, dependiendo de la célula blanco.</a:t>
            </a:r>
            <a:endParaRPr/>
          </a:p>
          <a:p>
            <a:pPr marL="228600" lvl="0" indent="-228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ct val="100000"/>
              <a:buChar char="•"/>
            </a:pPr>
            <a:r>
              <a:rPr lang="es-MX" sz="18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Igs pueden activar el complemento, cuyos productos de activación también opsonizan las células, favoreciendo su remoción de la circulación. </a:t>
            </a:r>
            <a:endParaRPr/>
          </a:p>
          <a:p>
            <a:pPr marL="228600" lvl="0" indent="-228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ct val="100000"/>
              <a:buChar char="•"/>
            </a:pPr>
            <a:r>
              <a:rPr lang="es-MX" sz="18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Menos frecuente es la lisis intravascular por activación del complemento.</a:t>
            </a:r>
            <a:endParaRPr>
              <a:solidFill>
                <a:srgbClr val="14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2"/>
          <p:cNvSpPr txBox="1">
            <a:spLocks noGrp="1"/>
          </p:cNvSpPr>
          <p:nvPr>
            <p:ph type="title"/>
          </p:nvPr>
        </p:nvSpPr>
        <p:spPr>
          <a:xfrm>
            <a:off x="752974" y="1188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Hipersensibilidad tipo II</a:t>
            </a:r>
            <a:endParaRPr/>
          </a:p>
        </p:txBody>
      </p:sp>
      <p:sp>
        <p:nvSpPr>
          <p:cNvPr id="465" name="Google Shape;465;p42"/>
          <p:cNvSpPr txBox="1">
            <a:spLocks noGrp="1"/>
          </p:cNvSpPr>
          <p:nvPr>
            <p:ph type="body" idx="1"/>
          </p:nvPr>
        </p:nvSpPr>
        <p:spPr>
          <a:xfrm>
            <a:off x="4669654" y="1261872"/>
            <a:ext cx="7180970" cy="5596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42B48"/>
              </a:buClr>
              <a:buSzPct val="100000"/>
              <a:buNone/>
            </a:pPr>
            <a:r>
              <a:rPr lang="es-MX" sz="2400" b="1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Lesiones tisulares</a:t>
            </a:r>
            <a:endParaRPr/>
          </a:p>
          <a:p>
            <a:pPr marL="228600" lvl="0" indent="-228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ct val="100000"/>
              <a:buChar char="•"/>
            </a:pPr>
            <a:r>
              <a:rPr lang="es-MX" sz="210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Las  Igs unidas a célula blanco, activación de complemento por vía clásica, produciéndose por una parte fragmentos opsonizantes como C3b y C4b, y por otra, fragmentos proinflamatorios como </a:t>
            </a:r>
            <a:r>
              <a:rPr lang="es-MX" sz="2100" b="1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C3a y C5a (anafilotoxinas).</a:t>
            </a:r>
            <a:endParaRPr/>
          </a:p>
          <a:p>
            <a:pPr marL="228600" lvl="0" indent="-228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ct val="100000"/>
              <a:buChar char="•"/>
            </a:pPr>
            <a:r>
              <a:rPr lang="es-MX" sz="210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Regulan la vasodilatación, incrementan la permeabilidad capilar directa como indirectamente (</a:t>
            </a:r>
            <a:r>
              <a:rPr lang="es-MX" sz="2100" b="1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liberación de histamina</a:t>
            </a:r>
            <a:r>
              <a:rPr lang="es-MX" sz="210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).</a:t>
            </a:r>
            <a:endParaRPr/>
          </a:p>
          <a:p>
            <a:pPr marL="228600" lvl="0" indent="-228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ct val="100000"/>
              <a:buChar char="•"/>
            </a:pPr>
            <a:r>
              <a:rPr lang="es-MX" sz="210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Estimulan estallido respiratorio en macrófagos, neutrófilos y eosinófilos.</a:t>
            </a:r>
            <a:endParaRPr/>
          </a:p>
          <a:p>
            <a:pPr marL="228600" lvl="0" indent="-228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ct val="100000"/>
              <a:buChar char="•"/>
            </a:pPr>
            <a:r>
              <a:rPr lang="es-MX" sz="2100" b="1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C3a</a:t>
            </a:r>
            <a:r>
              <a:rPr lang="es-MX" sz="210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 modula síntesis de citoquinas proinflamatorias (IL6 y FNTα).</a:t>
            </a:r>
            <a:endParaRPr sz="2100">
              <a:solidFill>
                <a:srgbClr val="14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28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ct val="100000"/>
              <a:buChar char="•"/>
            </a:pPr>
            <a:r>
              <a:rPr lang="es-MX" sz="2100" b="1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C5a</a:t>
            </a:r>
            <a:r>
              <a:rPr lang="es-MX" sz="210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 es un poderoso quimio atrayente de macrófagos y polimorfonucleares .</a:t>
            </a:r>
            <a:endParaRPr/>
          </a:p>
          <a:p>
            <a:pPr marL="228600" lvl="0" indent="-228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ct val="100000"/>
              <a:buChar char="•"/>
            </a:pPr>
            <a:r>
              <a:rPr lang="es-MX" sz="210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Fc de las inmunoglobulinas y productos de la activación del complemento son reconocidos por receptores específicos en la superficie de macrófagos y neutrófilos.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3"/>
          <p:cNvSpPr txBox="1">
            <a:spLocks noGrp="1"/>
          </p:cNvSpPr>
          <p:nvPr>
            <p:ph type="title"/>
          </p:nvPr>
        </p:nvSpPr>
        <p:spPr>
          <a:xfrm>
            <a:off x="600456" y="16395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Hipersensibilidad tipo II</a:t>
            </a:r>
            <a:endParaRPr/>
          </a:p>
        </p:txBody>
      </p:sp>
      <p:pic>
        <p:nvPicPr>
          <p:cNvPr id="471" name="Google Shape;471;p4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083" y="1965008"/>
            <a:ext cx="7642861" cy="41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4"/>
          <p:cNvSpPr txBox="1">
            <a:spLocks noGrp="1"/>
          </p:cNvSpPr>
          <p:nvPr>
            <p:ph type="title"/>
          </p:nvPr>
        </p:nvSpPr>
        <p:spPr>
          <a:xfrm>
            <a:off x="618744" y="18915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Hipersensibilidad tipo III</a:t>
            </a:r>
            <a:endParaRPr/>
          </a:p>
        </p:txBody>
      </p:sp>
      <p:grpSp>
        <p:nvGrpSpPr>
          <p:cNvPr id="477" name="Google Shape;477;p44"/>
          <p:cNvGrpSpPr/>
          <p:nvPr/>
        </p:nvGrpSpPr>
        <p:grpSpPr>
          <a:xfrm>
            <a:off x="5010267" y="1772757"/>
            <a:ext cx="6834905" cy="4676514"/>
            <a:chOff x="639435" y="2011"/>
            <a:chExt cx="6834905" cy="4676514"/>
          </a:xfrm>
        </p:grpSpPr>
        <p:sp>
          <p:nvSpPr>
            <p:cNvPr id="478" name="Google Shape;478;p44"/>
            <p:cNvSpPr/>
            <p:nvPr/>
          </p:nvSpPr>
          <p:spPr>
            <a:xfrm>
              <a:off x="639435" y="2011"/>
              <a:ext cx="1798659" cy="1079195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4"/>
            <p:cNvSpPr txBox="1"/>
            <p:nvPr/>
          </p:nvSpPr>
          <p:spPr>
            <a:xfrm>
              <a:off x="671044" y="33620"/>
              <a:ext cx="1735441" cy="10159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Montserrat"/>
                <a:buNone/>
              </a:pPr>
              <a:r>
                <a:rPr lang="es-MX" sz="1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Hipersensibilidad tipo III.</a:t>
              </a:r>
              <a:endPara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2596376" y="318575"/>
              <a:ext cx="381315" cy="44606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599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4"/>
            <p:cNvSpPr txBox="1"/>
            <p:nvPr/>
          </p:nvSpPr>
          <p:spPr>
            <a:xfrm>
              <a:off x="2596376" y="407788"/>
              <a:ext cx="266921" cy="267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3157558" y="2011"/>
              <a:ext cx="1798659" cy="1079195"/>
            </a:xfrm>
            <a:prstGeom prst="roundRect">
              <a:avLst>
                <a:gd name="adj" fmla="val 10000"/>
              </a:avLst>
            </a:prstGeom>
            <a:solidFill>
              <a:srgbClr val="55BAC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4"/>
            <p:cNvSpPr txBox="1"/>
            <p:nvPr/>
          </p:nvSpPr>
          <p:spPr>
            <a:xfrm>
              <a:off x="3189167" y="33620"/>
              <a:ext cx="1735441" cy="10159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Montserrat"/>
                <a:buNone/>
              </a:pPr>
              <a:r>
                <a:rPr lang="es-MX" sz="1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Acs IgG-IgM.</a:t>
              </a:r>
              <a:endPara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84" name="Google Shape;484;p44"/>
            <p:cNvSpPr/>
            <p:nvPr/>
          </p:nvSpPr>
          <p:spPr>
            <a:xfrm>
              <a:off x="5114499" y="318575"/>
              <a:ext cx="381315" cy="44606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53C1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4"/>
            <p:cNvSpPr txBox="1"/>
            <p:nvPr/>
          </p:nvSpPr>
          <p:spPr>
            <a:xfrm>
              <a:off x="5114499" y="407788"/>
              <a:ext cx="266921" cy="267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675681" y="2011"/>
              <a:ext cx="1798659" cy="1079195"/>
            </a:xfrm>
            <a:prstGeom prst="roundRect">
              <a:avLst>
                <a:gd name="adj" fmla="val 10000"/>
              </a:avLst>
            </a:prstGeom>
            <a:solidFill>
              <a:srgbClr val="50C9B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4"/>
            <p:cNvSpPr txBox="1"/>
            <p:nvPr/>
          </p:nvSpPr>
          <p:spPr>
            <a:xfrm>
              <a:off x="5707290" y="33620"/>
              <a:ext cx="1735441" cy="10159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Montserrat"/>
                <a:buNone/>
              </a:pPr>
              <a:r>
                <a:rPr lang="es-MX" sz="1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Forman complejos con Ags.</a:t>
              </a:r>
              <a:endPara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 rot="5400000">
              <a:off x="6384353" y="1207113"/>
              <a:ext cx="381315" cy="44606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4EC7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4"/>
            <p:cNvSpPr txBox="1"/>
            <p:nvPr/>
          </p:nvSpPr>
          <p:spPr>
            <a:xfrm>
              <a:off x="6441190" y="1239489"/>
              <a:ext cx="267641" cy="2669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675681" y="1800670"/>
              <a:ext cx="1798659" cy="1079195"/>
            </a:xfrm>
            <a:prstGeom prst="roundRect">
              <a:avLst>
                <a:gd name="adj" fmla="val 10000"/>
              </a:avLst>
            </a:prstGeom>
            <a:solidFill>
              <a:srgbClr val="4CC3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4"/>
            <p:cNvSpPr txBox="1"/>
            <p:nvPr/>
          </p:nvSpPr>
          <p:spPr>
            <a:xfrm>
              <a:off x="5707290" y="1832279"/>
              <a:ext cx="1735441" cy="10159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Montserrat"/>
                <a:buNone/>
              </a:pPr>
              <a:r>
                <a:rPr lang="es-MX" sz="1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Depósito en torrente sanguíneo y tisular.</a:t>
              </a:r>
              <a:endPara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 rot="10800000">
              <a:off x="5136083" y="2117234"/>
              <a:ext cx="381315" cy="44606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49C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4"/>
            <p:cNvSpPr txBox="1"/>
            <p:nvPr/>
          </p:nvSpPr>
          <p:spPr>
            <a:xfrm>
              <a:off x="5250477" y="2206447"/>
              <a:ext cx="266921" cy="267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94" name="Google Shape;494;p44"/>
            <p:cNvSpPr/>
            <p:nvPr/>
          </p:nvSpPr>
          <p:spPr>
            <a:xfrm>
              <a:off x="3157558" y="1800670"/>
              <a:ext cx="1798659" cy="1079195"/>
            </a:xfrm>
            <a:prstGeom prst="roundRect">
              <a:avLst>
                <a:gd name="adj" fmla="val 10000"/>
              </a:avLst>
            </a:prstGeom>
            <a:solidFill>
              <a:srgbClr val="48BD6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4"/>
            <p:cNvSpPr txBox="1"/>
            <p:nvPr/>
          </p:nvSpPr>
          <p:spPr>
            <a:xfrm>
              <a:off x="3189167" y="1832279"/>
              <a:ext cx="1735441" cy="10159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Montserrat"/>
                <a:buNone/>
              </a:pPr>
              <a:r>
                <a:rPr lang="es-MX" sz="1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Inflamación.</a:t>
              </a:r>
              <a:endPara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96" name="Google Shape;496;p44"/>
            <p:cNvSpPr/>
            <p:nvPr/>
          </p:nvSpPr>
          <p:spPr>
            <a:xfrm rot="10800000">
              <a:off x="2617960" y="2117234"/>
              <a:ext cx="381315" cy="44606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49B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4"/>
            <p:cNvSpPr txBox="1"/>
            <p:nvPr/>
          </p:nvSpPr>
          <p:spPr>
            <a:xfrm>
              <a:off x="2732354" y="2206447"/>
              <a:ext cx="266921" cy="267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98" name="Google Shape;498;p44"/>
            <p:cNvSpPr/>
            <p:nvPr/>
          </p:nvSpPr>
          <p:spPr>
            <a:xfrm>
              <a:off x="639435" y="1800670"/>
              <a:ext cx="1798659" cy="1079195"/>
            </a:xfrm>
            <a:prstGeom prst="roundRect">
              <a:avLst>
                <a:gd name="adj" fmla="val 10000"/>
              </a:avLst>
            </a:prstGeom>
            <a:solidFill>
              <a:srgbClr val="4FB5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4"/>
            <p:cNvSpPr txBox="1"/>
            <p:nvPr/>
          </p:nvSpPr>
          <p:spPr>
            <a:xfrm>
              <a:off x="671044" y="1832279"/>
              <a:ext cx="1735441" cy="10159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Montserrat"/>
                <a:buNone/>
              </a:pPr>
              <a:r>
                <a:rPr lang="es-MX" sz="1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Trombosis.</a:t>
              </a:r>
              <a:endPara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00" name="Google Shape;500;p44"/>
            <p:cNvSpPr/>
            <p:nvPr/>
          </p:nvSpPr>
          <p:spPr>
            <a:xfrm rot="5400000">
              <a:off x="1348107" y="3005772"/>
              <a:ext cx="381315" cy="44606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6FA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4"/>
            <p:cNvSpPr txBox="1"/>
            <p:nvPr/>
          </p:nvSpPr>
          <p:spPr>
            <a:xfrm>
              <a:off x="1404944" y="3038148"/>
              <a:ext cx="267641" cy="2669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02" name="Google Shape;502;p44"/>
            <p:cNvSpPr/>
            <p:nvPr/>
          </p:nvSpPr>
          <p:spPr>
            <a:xfrm>
              <a:off x="639435" y="3599330"/>
              <a:ext cx="1798659" cy="1079195"/>
            </a:xfrm>
            <a:prstGeom prst="roundRect">
              <a:avLst>
                <a:gd name="adj" fmla="val 10000"/>
              </a:avLst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4"/>
            <p:cNvSpPr txBox="1"/>
            <p:nvPr/>
          </p:nvSpPr>
          <p:spPr>
            <a:xfrm>
              <a:off x="671044" y="3630939"/>
              <a:ext cx="1735441" cy="10159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Montserrat"/>
                <a:buNone/>
              </a:pPr>
              <a:r>
                <a:rPr lang="es-MX" sz="1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Lesión tisular.</a:t>
              </a:r>
              <a:endPara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45"/>
          <p:cNvSpPr txBox="1">
            <a:spLocks noGrp="1"/>
          </p:cNvSpPr>
          <p:nvPr>
            <p:ph type="title"/>
          </p:nvPr>
        </p:nvSpPr>
        <p:spPr>
          <a:xfrm>
            <a:off x="600456" y="18915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Hipersensibilidad tipo III</a:t>
            </a:r>
            <a:endParaRPr/>
          </a:p>
        </p:txBody>
      </p:sp>
      <p:grpSp>
        <p:nvGrpSpPr>
          <p:cNvPr id="510" name="Google Shape;510;p45"/>
          <p:cNvGrpSpPr/>
          <p:nvPr/>
        </p:nvGrpSpPr>
        <p:grpSpPr>
          <a:xfrm>
            <a:off x="5140518" y="1479961"/>
            <a:ext cx="6761922" cy="5095035"/>
            <a:chOff x="0" y="2412"/>
            <a:chExt cx="6761922" cy="5095035"/>
          </a:xfrm>
        </p:grpSpPr>
        <p:sp>
          <p:nvSpPr>
            <p:cNvPr id="511" name="Google Shape;511;p45"/>
            <p:cNvSpPr/>
            <p:nvPr/>
          </p:nvSpPr>
          <p:spPr>
            <a:xfrm>
              <a:off x="0" y="4506033"/>
              <a:ext cx="6761922" cy="591414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5"/>
            <p:cNvSpPr txBox="1"/>
            <p:nvPr/>
          </p:nvSpPr>
          <p:spPr>
            <a:xfrm>
              <a:off x="0" y="4506033"/>
              <a:ext cx="6761922" cy="591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85325" rIns="85325" bIns="8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Montserrat"/>
                <a:buNone/>
              </a:pPr>
              <a:r>
                <a:rPr lang="es-MX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Artritis, serositis, nefritis, vasculitis.</a:t>
              </a:r>
              <a:endParaRPr/>
            </a:p>
          </p:txBody>
        </p:sp>
        <p:sp>
          <p:nvSpPr>
            <p:cNvPr id="513" name="Google Shape;513;p45"/>
            <p:cNvSpPr/>
            <p:nvPr/>
          </p:nvSpPr>
          <p:spPr>
            <a:xfrm rot="10800000">
              <a:off x="0" y="3605309"/>
              <a:ext cx="6761922" cy="909595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5"/>
            <p:cNvSpPr txBox="1"/>
            <p:nvPr/>
          </p:nvSpPr>
          <p:spPr>
            <a:xfrm>
              <a:off x="0" y="3605309"/>
              <a:ext cx="6761922" cy="5910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85325" rIns="85325" bIns="8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Montserrat"/>
                <a:buNone/>
              </a:pPr>
              <a:r>
                <a:rPr lang="es-MX" sz="12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Autoanticuerpos</a:t>
              </a:r>
              <a:r>
                <a:rPr lang="es-MX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contra ADN o nucleoproteínas.</a:t>
              </a:r>
              <a:endParaRPr/>
            </a:p>
          </p:txBody>
        </p:sp>
        <p:sp>
          <p:nvSpPr>
            <p:cNvPr id="515" name="Google Shape;515;p45"/>
            <p:cNvSpPr/>
            <p:nvPr/>
          </p:nvSpPr>
          <p:spPr>
            <a:xfrm rot="10800000">
              <a:off x="0" y="2704584"/>
              <a:ext cx="6761922" cy="909595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5"/>
            <p:cNvSpPr txBox="1"/>
            <p:nvPr/>
          </p:nvSpPr>
          <p:spPr>
            <a:xfrm>
              <a:off x="0" y="2704584"/>
              <a:ext cx="6761922" cy="5910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85325" rIns="85325" bIns="8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Montserrat"/>
                <a:buNone/>
              </a:pPr>
              <a:r>
                <a:rPr lang="es-MX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Enfermedad más representativa: LES.</a:t>
              </a:r>
              <a:endParaRPr/>
            </a:p>
          </p:txBody>
        </p:sp>
        <p:sp>
          <p:nvSpPr>
            <p:cNvPr id="517" name="Google Shape;517;p45"/>
            <p:cNvSpPr/>
            <p:nvPr/>
          </p:nvSpPr>
          <p:spPr>
            <a:xfrm rot="10800000">
              <a:off x="0" y="1803860"/>
              <a:ext cx="6761922" cy="909595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5"/>
            <p:cNvSpPr txBox="1"/>
            <p:nvPr/>
          </p:nvSpPr>
          <p:spPr>
            <a:xfrm>
              <a:off x="0" y="1803860"/>
              <a:ext cx="6761922" cy="5910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85325" rIns="85325" bIns="8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Montserrat"/>
                <a:buNone/>
              </a:pPr>
              <a:r>
                <a:rPr lang="es-MX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Daño tisular depende donde estén los </a:t>
              </a:r>
              <a:r>
                <a:rPr lang="es-MX" sz="12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inmunocomplejos.</a:t>
              </a:r>
              <a:endPara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19" name="Google Shape;519;p45"/>
            <p:cNvSpPr/>
            <p:nvPr/>
          </p:nvSpPr>
          <p:spPr>
            <a:xfrm rot="10800000">
              <a:off x="0" y="903136"/>
              <a:ext cx="6761922" cy="909595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5"/>
            <p:cNvSpPr txBox="1"/>
            <p:nvPr/>
          </p:nvSpPr>
          <p:spPr>
            <a:xfrm>
              <a:off x="0" y="903136"/>
              <a:ext cx="6761922" cy="5910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85325" rIns="85325" bIns="8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Montserrat"/>
                <a:buNone/>
              </a:pPr>
              <a:r>
                <a:rPr lang="es-MX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 encuentran en circulación.</a:t>
              </a:r>
              <a:endParaRPr/>
            </a:p>
          </p:txBody>
        </p:sp>
        <p:sp>
          <p:nvSpPr>
            <p:cNvPr id="521" name="Google Shape;521;p45"/>
            <p:cNvSpPr/>
            <p:nvPr/>
          </p:nvSpPr>
          <p:spPr>
            <a:xfrm rot="10800000">
              <a:off x="0" y="2412"/>
              <a:ext cx="6761922" cy="909595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5"/>
            <p:cNvSpPr txBox="1"/>
            <p:nvPr/>
          </p:nvSpPr>
          <p:spPr>
            <a:xfrm>
              <a:off x="0" y="2412"/>
              <a:ext cx="6761922" cy="5910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85325" rIns="85325" bIns="8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Montserrat"/>
                <a:buNone/>
              </a:pPr>
              <a:r>
                <a:rPr lang="es-MX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Inmunoglobulinas forman </a:t>
              </a:r>
              <a:r>
                <a:rPr lang="es-MX" sz="12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complejos inmunes </a:t>
              </a:r>
              <a:r>
                <a:rPr lang="es-MX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junto con el antígeno (propio o extraño).</a:t>
              </a:r>
              <a:endParaRPr/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6"/>
          <p:cNvSpPr txBox="1">
            <a:spLocks noGrp="1"/>
          </p:cNvSpPr>
          <p:nvPr>
            <p:ph type="title"/>
          </p:nvPr>
        </p:nvSpPr>
        <p:spPr>
          <a:xfrm>
            <a:off x="527304" y="18915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Hipersensibilidad tipo III</a:t>
            </a:r>
            <a:endParaRPr/>
          </a:p>
        </p:txBody>
      </p:sp>
      <p:grpSp>
        <p:nvGrpSpPr>
          <p:cNvPr id="528" name="Google Shape;528;p46"/>
          <p:cNvGrpSpPr/>
          <p:nvPr/>
        </p:nvGrpSpPr>
        <p:grpSpPr>
          <a:xfrm>
            <a:off x="5140518" y="1665804"/>
            <a:ext cx="6761922" cy="4692442"/>
            <a:chOff x="0" y="1596"/>
            <a:chExt cx="6761922" cy="4692442"/>
          </a:xfrm>
        </p:grpSpPr>
        <p:sp>
          <p:nvSpPr>
            <p:cNvPr id="529" name="Google Shape;529;p46"/>
            <p:cNvSpPr/>
            <p:nvPr/>
          </p:nvSpPr>
          <p:spPr>
            <a:xfrm>
              <a:off x="0" y="3851438"/>
              <a:ext cx="6761922" cy="842600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6"/>
            <p:cNvSpPr txBox="1"/>
            <p:nvPr/>
          </p:nvSpPr>
          <p:spPr>
            <a:xfrm>
              <a:off x="0" y="3851438"/>
              <a:ext cx="6761922" cy="84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Montserrat"/>
                <a:buNone/>
              </a:pPr>
              <a:r>
                <a:rPr lang="es-MX" sz="16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Vasculitis, artritis, nefritis o serositis.</a:t>
              </a:r>
              <a:endPara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31" name="Google Shape;531;p46"/>
            <p:cNvSpPr/>
            <p:nvPr/>
          </p:nvSpPr>
          <p:spPr>
            <a:xfrm rot="10800000">
              <a:off x="0" y="2568157"/>
              <a:ext cx="6761922" cy="1295919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6"/>
            <p:cNvSpPr txBox="1"/>
            <p:nvPr/>
          </p:nvSpPr>
          <p:spPr>
            <a:xfrm>
              <a:off x="0" y="2568157"/>
              <a:ext cx="6761922" cy="842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Montserrat"/>
                <a:buNone/>
              </a:pPr>
              <a:r>
                <a:rPr lang="es-MX" sz="16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Daño de vasos sanguíneos.</a:t>
              </a:r>
              <a:endPara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33" name="Google Shape;533;p46"/>
            <p:cNvSpPr/>
            <p:nvPr/>
          </p:nvSpPr>
          <p:spPr>
            <a:xfrm rot="10800000">
              <a:off x="0" y="1284876"/>
              <a:ext cx="6761922" cy="1295919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6"/>
            <p:cNvSpPr txBox="1"/>
            <p:nvPr/>
          </p:nvSpPr>
          <p:spPr>
            <a:xfrm>
              <a:off x="0" y="1284876"/>
              <a:ext cx="6761922" cy="842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Montserrat"/>
                <a:buNone/>
              </a:pPr>
              <a:r>
                <a:rPr lang="es-MX" sz="16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 activan los leucocitos (producción de anafilotoxinas, liberación de citoquinas).</a:t>
              </a:r>
              <a:endPara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35" name="Google Shape;535;p46"/>
            <p:cNvSpPr/>
            <p:nvPr/>
          </p:nvSpPr>
          <p:spPr>
            <a:xfrm rot="10800000">
              <a:off x="0" y="1596"/>
              <a:ext cx="6761922" cy="1295919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6"/>
            <p:cNvSpPr txBox="1"/>
            <p:nvPr/>
          </p:nvSpPr>
          <p:spPr>
            <a:xfrm>
              <a:off x="0" y="1596"/>
              <a:ext cx="6761922" cy="842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Montserrat"/>
                <a:buNone/>
              </a:pPr>
              <a:r>
                <a:rPr lang="es-MX" sz="16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Una vez depositados en el endotelio, complejos inmunes activarán las cascadas de la coagulación y del complemento.</a:t>
              </a:r>
              <a:endPara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47"/>
          <p:cNvSpPr txBox="1">
            <a:spLocks noGrp="1"/>
          </p:cNvSpPr>
          <p:nvPr>
            <p:ph type="title"/>
          </p:nvPr>
        </p:nvSpPr>
        <p:spPr>
          <a:xfrm>
            <a:off x="618744" y="18915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Hipersensibilidad tipo II vs III</a:t>
            </a:r>
            <a:endParaRPr/>
          </a:p>
        </p:txBody>
      </p:sp>
      <p:sp>
        <p:nvSpPr>
          <p:cNvPr id="542" name="Google Shape;542;p47"/>
          <p:cNvSpPr txBox="1">
            <a:spLocks noGrp="1"/>
          </p:cNvSpPr>
          <p:nvPr>
            <p:ph type="body" idx="1"/>
          </p:nvPr>
        </p:nvSpPr>
        <p:spPr>
          <a:xfrm>
            <a:off x="4939350" y="1825624"/>
            <a:ext cx="6761922" cy="470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MX"/>
              <a:t>Las reacciones de hipersensibilidad tipo II y tipo III son bastante parecidas. </a:t>
            </a:r>
            <a:endParaRPr/>
          </a:p>
          <a:p>
            <a:pPr marL="228600" lvl="0" indent="-228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MX"/>
              <a:t>En ambas, </a:t>
            </a:r>
            <a:r>
              <a:rPr lang="es-MX" b="1"/>
              <a:t>los inmunocomplejos pueden ser IgG o IgM</a:t>
            </a:r>
            <a:r>
              <a:rPr lang="es-MX"/>
              <a:t>, pero la diferencia fundamental es que el antígeno de las de tipo III es soluble y en las de tipo II se encuentra en la superficie celular.</a:t>
            </a:r>
            <a:endParaRPr/>
          </a:p>
          <a:p>
            <a:pPr marL="228600" lvl="0" indent="-228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MX"/>
              <a:t> Además, en la tipo II </a:t>
            </a:r>
            <a:r>
              <a:rPr lang="es-MX" b="1"/>
              <a:t>el Ac se une al Ag en el tejido</a:t>
            </a:r>
            <a:r>
              <a:rPr lang="es-MX"/>
              <a:t>, y después se desencadena la reacción inmune.</a:t>
            </a:r>
            <a:endParaRPr/>
          </a:p>
          <a:p>
            <a:pPr marL="228600" lvl="0" indent="-228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MX"/>
              <a:t>Mientras que la III primero se forma el </a:t>
            </a:r>
            <a:r>
              <a:rPr lang="es-MX" b="1"/>
              <a:t>inmunocomplejo circulante</a:t>
            </a:r>
            <a:r>
              <a:rPr lang="es-MX"/>
              <a:t>, y después por distintas causas, se deposita causando la lesión y la respuesta inmune.</a:t>
            </a:r>
            <a:endParaRPr/>
          </a:p>
          <a:p>
            <a:pPr marL="228600" lvl="0" indent="-101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48"/>
          <p:cNvSpPr txBox="1">
            <a:spLocks noGrp="1"/>
          </p:cNvSpPr>
          <p:nvPr>
            <p:ph type="title"/>
          </p:nvPr>
        </p:nvSpPr>
        <p:spPr>
          <a:xfrm>
            <a:off x="455000" y="11036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Hipersensibilidad tipo II vs III</a:t>
            </a:r>
            <a:endParaRPr/>
          </a:p>
        </p:txBody>
      </p:sp>
      <p:pic>
        <p:nvPicPr>
          <p:cNvPr id="548" name="Google Shape;548;p4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8971" y="1347631"/>
            <a:ext cx="5748029" cy="54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9"/>
          <p:cNvSpPr txBox="1">
            <a:spLocks noGrp="1"/>
          </p:cNvSpPr>
          <p:nvPr>
            <p:ph type="title"/>
          </p:nvPr>
        </p:nvSpPr>
        <p:spPr>
          <a:xfrm>
            <a:off x="582168" y="1644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Enfermedad del suero</a:t>
            </a:r>
            <a:endParaRPr/>
          </a:p>
        </p:txBody>
      </p:sp>
      <p:sp>
        <p:nvSpPr>
          <p:cNvPr id="554" name="Google Shape;554;p49"/>
          <p:cNvSpPr txBox="1">
            <a:spLocks noGrp="1"/>
          </p:cNvSpPr>
          <p:nvPr>
            <p:ph type="body" idx="1"/>
          </p:nvPr>
        </p:nvSpPr>
        <p:spPr>
          <a:xfrm>
            <a:off x="1094232" y="1332518"/>
            <a:ext cx="10716768" cy="2096482"/>
          </a:xfrm>
          <a:prstGeom prst="rect">
            <a:avLst/>
          </a:prstGeom>
          <a:noFill/>
          <a:ln w="9525" cap="flat" cmpd="sng">
            <a:solidFill>
              <a:srgbClr val="00AA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2B48"/>
              </a:buClr>
              <a:buSzPts val="2200"/>
              <a:buNone/>
            </a:pPr>
            <a:r>
              <a:rPr lang="es-MX" sz="2200" b="1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Depósito generalizado de inmunocomplejos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1900"/>
              <a:buNone/>
            </a:pPr>
            <a:r>
              <a:rPr lang="es-MX" sz="1900" b="0" i="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La patogenia de la enfermedad sistémica por inmunocomplejos puede dividirse en tres fases: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1900"/>
              <a:buFont typeface="Calibri"/>
              <a:buAutoNum type="arabicPeriod"/>
            </a:pPr>
            <a:r>
              <a:rPr lang="es-MX" sz="1900" b="0" i="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Formación de los complejos antígeno-anticuerpo en la circulación.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1900"/>
              <a:buFont typeface="Calibri"/>
              <a:buAutoNum type="arabicPeriod"/>
            </a:pPr>
            <a:r>
              <a:rPr lang="es-MX" sz="1900" b="0" i="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Depósito de los inmunocomplejos en distintos tejidos.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1900"/>
              <a:buFont typeface="Calibri"/>
              <a:buAutoNum type="arabicPeriod"/>
            </a:pPr>
            <a:r>
              <a:rPr lang="es-MX" sz="1900" b="0" i="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Reacción inflamatoria en varias localizaciones corporales.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>
              <a:solidFill>
                <a:srgbClr val="142B48"/>
              </a:solidFill>
            </a:endParaRPr>
          </a:p>
        </p:txBody>
      </p:sp>
      <p:pic>
        <p:nvPicPr>
          <p:cNvPr id="555" name="Google Shape;555;p49" descr="Hipersensibilidad tipo III - Hipersensibilidad tipo III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2616" y="3633551"/>
            <a:ext cx="4080000" cy="30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545592" y="9921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Maduración</a:t>
            </a:r>
            <a:endParaRPr/>
          </a:p>
        </p:txBody>
      </p:sp>
      <p:grpSp>
        <p:nvGrpSpPr>
          <p:cNvPr id="122" name="Google Shape;122;p5"/>
          <p:cNvGrpSpPr/>
          <p:nvPr/>
        </p:nvGrpSpPr>
        <p:grpSpPr>
          <a:xfrm>
            <a:off x="4151376" y="1333256"/>
            <a:ext cx="7747545" cy="5177271"/>
            <a:chOff x="0" y="0"/>
            <a:chExt cx="7747545" cy="5177271"/>
          </a:xfrm>
        </p:grpSpPr>
        <p:sp>
          <p:nvSpPr>
            <p:cNvPr id="123" name="Google Shape;123;p5"/>
            <p:cNvSpPr/>
            <p:nvPr/>
          </p:nvSpPr>
          <p:spPr>
            <a:xfrm>
              <a:off x="0" y="0"/>
              <a:ext cx="6198036" cy="1138999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 txBox="1"/>
            <p:nvPr/>
          </p:nvSpPr>
          <p:spPr>
            <a:xfrm>
              <a:off x="33360" y="33360"/>
              <a:ext cx="4872721" cy="10722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Montserrat"/>
                <a:buNone/>
              </a:pPr>
              <a:r>
                <a:rPr lang="es-MX" sz="150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LT vírgenes y los linfocitos B  migran en los órganos linfáticos secundarios, incluidos los ganglios linfáticos y el bazo.</a:t>
              </a:r>
              <a:endParaRPr sz="15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519085" y="1346090"/>
              <a:ext cx="6198036" cy="1138999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5"/>
            <p:cNvSpPr txBox="1"/>
            <p:nvPr/>
          </p:nvSpPr>
          <p:spPr>
            <a:xfrm>
              <a:off x="552445" y="1379450"/>
              <a:ext cx="4871881" cy="10722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Montserrat"/>
                <a:buNone/>
              </a:pPr>
              <a:r>
                <a:rPr lang="es-MX" sz="150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LB completan su maduración; los linfocitos B y T vírgenes activados por antígenos, se diferencian en linfocitos efectores y memoria.</a:t>
              </a:r>
              <a:endParaRPr sz="15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1030423" y="2692181"/>
              <a:ext cx="6198036" cy="1138999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5"/>
            <p:cNvSpPr txBox="1"/>
            <p:nvPr/>
          </p:nvSpPr>
          <p:spPr>
            <a:xfrm>
              <a:off x="1063783" y="2725541"/>
              <a:ext cx="4879628" cy="10722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Montserrat"/>
                <a:buNone/>
              </a:pPr>
              <a:r>
                <a:rPr lang="es-MX" sz="150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Algunos linfocitos efectores y memoria, migran a zonas de infección en tejidos periféricos.</a:t>
              </a:r>
              <a:endParaRPr sz="15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1549509" y="4038272"/>
              <a:ext cx="6198036" cy="1138999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 txBox="1"/>
            <p:nvPr/>
          </p:nvSpPr>
          <p:spPr>
            <a:xfrm>
              <a:off x="1582869" y="4071632"/>
              <a:ext cx="4871881" cy="10722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Montserrat"/>
                <a:buNone/>
              </a:pPr>
              <a:r>
                <a:rPr lang="es-MX" sz="150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Los anticuerpos secretados en el ganglio linfático, en el bazo y en la médula ósea, entran en la sangre y llegan a los lugares de infección.</a:t>
              </a:r>
              <a:endParaRPr sz="15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5457686" y="872370"/>
              <a:ext cx="740349" cy="740349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CD3EA">
                <a:alpha val="89803"/>
              </a:srgbClr>
            </a:solidFill>
            <a:ln w="12700" cap="flat" cmpd="sng">
              <a:solidFill>
                <a:srgbClr val="CCD3EA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 txBox="1"/>
            <p:nvPr/>
          </p:nvSpPr>
          <p:spPr>
            <a:xfrm>
              <a:off x="5624265" y="872370"/>
              <a:ext cx="407191" cy="5571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None/>
              </a:pPr>
              <a:endPara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5976772" y="2218461"/>
              <a:ext cx="740349" cy="740349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CD3EA">
                <a:alpha val="89803"/>
              </a:srgbClr>
            </a:solidFill>
            <a:ln w="12700" cap="flat" cmpd="sng">
              <a:solidFill>
                <a:srgbClr val="CCD3EA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 txBox="1"/>
            <p:nvPr/>
          </p:nvSpPr>
          <p:spPr>
            <a:xfrm>
              <a:off x="6143351" y="2218461"/>
              <a:ext cx="407191" cy="5571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None/>
              </a:pPr>
              <a:endPara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6488110" y="3564551"/>
              <a:ext cx="740349" cy="740349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CD3EA">
                <a:alpha val="89803"/>
              </a:srgbClr>
            </a:solidFill>
            <a:ln w="12700" cap="flat" cmpd="sng">
              <a:solidFill>
                <a:srgbClr val="CCD3EA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 txBox="1"/>
            <p:nvPr/>
          </p:nvSpPr>
          <p:spPr>
            <a:xfrm>
              <a:off x="6654689" y="3564551"/>
              <a:ext cx="407191" cy="5571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None/>
              </a:pPr>
              <a:endPara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50"/>
          <p:cNvSpPr txBox="1">
            <a:spLocks noGrp="1"/>
          </p:cNvSpPr>
          <p:nvPr>
            <p:ph type="title"/>
          </p:nvPr>
        </p:nvSpPr>
        <p:spPr>
          <a:xfrm>
            <a:off x="563880" y="736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Enfermedad suero aguda</a:t>
            </a:r>
            <a:endParaRPr/>
          </a:p>
        </p:txBody>
      </p:sp>
      <p:grpSp>
        <p:nvGrpSpPr>
          <p:cNvPr id="561" name="Google Shape;561;p50"/>
          <p:cNvGrpSpPr/>
          <p:nvPr/>
        </p:nvGrpSpPr>
        <p:grpSpPr>
          <a:xfrm>
            <a:off x="5085031" y="1174171"/>
            <a:ext cx="5716114" cy="5443918"/>
            <a:chOff x="1390854" y="3739"/>
            <a:chExt cx="5716114" cy="5443918"/>
          </a:xfrm>
        </p:grpSpPr>
        <p:sp>
          <p:nvSpPr>
            <p:cNvPr id="562" name="Google Shape;562;p50"/>
            <p:cNvSpPr/>
            <p:nvPr/>
          </p:nvSpPr>
          <p:spPr>
            <a:xfrm>
              <a:off x="1390854" y="3739"/>
              <a:ext cx="2721959" cy="1633175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50"/>
            <p:cNvSpPr txBox="1"/>
            <p:nvPr/>
          </p:nvSpPr>
          <p:spPr>
            <a:xfrm>
              <a:off x="1390854" y="3739"/>
              <a:ext cx="2721959" cy="1633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Montserrat"/>
                <a:buNone/>
              </a:pPr>
              <a:r>
                <a:rPr lang="es-MX" sz="13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 debe a la administración de grandes cantidades de suero extraño (globulina antitimocito esquina).</a:t>
              </a:r>
              <a:endParaRPr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64" name="Google Shape;564;p50"/>
            <p:cNvSpPr/>
            <p:nvPr/>
          </p:nvSpPr>
          <p:spPr>
            <a:xfrm>
              <a:off x="4385009" y="3739"/>
              <a:ext cx="2721959" cy="1633175"/>
            </a:xfrm>
            <a:prstGeom prst="rect">
              <a:avLst/>
            </a:prstGeom>
            <a:solidFill>
              <a:srgbClr val="53C1C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50"/>
            <p:cNvSpPr txBox="1"/>
            <p:nvPr/>
          </p:nvSpPr>
          <p:spPr>
            <a:xfrm>
              <a:off x="4385009" y="3739"/>
              <a:ext cx="2721959" cy="1633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Montserrat"/>
                <a:buNone/>
              </a:pPr>
              <a:r>
                <a:rPr lang="es-MX" sz="13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5 días después de la inoculación, anticuerpos séricos anticaballo recién sintetizados se unen al antígeno extraño para formar inmunocomplejos circulantes.</a:t>
              </a:r>
              <a:endParaRPr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66" name="Google Shape;566;p50"/>
            <p:cNvSpPr/>
            <p:nvPr/>
          </p:nvSpPr>
          <p:spPr>
            <a:xfrm>
              <a:off x="1390854" y="1909110"/>
              <a:ext cx="2721959" cy="1633175"/>
            </a:xfrm>
            <a:prstGeom prst="rect">
              <a:avLst/>
            </a:prstGeom>
            <a:solidFill>
              <a:srgbClr val="4EC7A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0"/>
            <p:cNvSpPr txBox="1"/>
            <p:nvPr/>
          </p:nvSpPr>
          <p:spPr>
            <a:xfrm>
              <a:off x="1390854" y="1909110"/>
              <a:ext cx="2721959" cy="1633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Montserrat"/>
                <a:buNone/>
              </a:pPr>
              <a:r>
                <a:rPr lang="es-MX" sz="13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Los complejos se depositan en diversas paredes capilares o arteriolares, provocando una vasculitis. </a:t>
              </a:r>
              <a:endParaRPr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68" name="Google Shape;568;p50"/>
            <p:cNvSpPr/>
            <p:nvPr/>
          </p:nvSpPr>
          <p:spPr>
            <a:xfrm>
              <a:off x="4385009" y="1909110"/>
              <a:ext cx="2721959" cy="1633175"/>
            </a:xfrm>
            <a:prstGeom prst="rect">
              <a:avLst/>
            </a:prstGeom>
            <a:solidFill>
              <a:srgbClr val="49C07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50"/>
            <p:cNvSpPr txBox="1"/>
            <p:nvPr/>
          </p:nvSpPr>
          <p:spPr>
            <a:xfrm>
              <a:off x="4385009" y="1909110"/>
              <a:ext cx="2721959" cy="1633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Montserrat"/>
                <a:buNone/>
              </a:pPr>
              <a:r>
                <a:rPr lang="es-MX" sz="13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El aumento de la permeabilidad vascular (activación de las células inflamatorias), donde inmunocomplejos se unen a los receptores de Fc o de C3b, favorece este depósito. </a:t>
              </a:r>
              <a:endParaRPr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70" name="Google Shape;570;p50"/>
            <p:cNvSpPr/>
            <p:nvPr/>
          </p:nvSpPr>
          <p:spPr>
            <a:xfrm>
              <a:off x="1390854" y="3814482"/>
              <a:ext cx="2721959" cy="1633175"/>
            </a:xfrm>
            <a:prstGeom prst="rect">
              <a:avLst/>
            </a:prstGeom>
            <a:solidFill>
              <a:srgbClr val="49B84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50"/>
            <p:cNvSpPr txBox="1"/>
            <p:nvPr/>
          </p:nvSpPr>
          <p:spPr>
            <a:xfrm>
              <a:off x="1390854" y="3814482"/>
              <a:ext cx="2721959" cy="1633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Montserrat"/>
                <a:buNone/>
              </a:pPr>
              <a:r>
                <a:rPr lang="es-MX" sz="13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Las células inflamatorias activadas liberan mediadores vasoactivos, entre ellos las citocinas. </a:t>
              </a:r>
              <a:endParaRPr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72" name="Google Shape;572;p50"/>
            <p:cNvSpPr/>
            <p:nvPr/>
          </p:nvSpPr>
          <p:spPr>
            <a:xfrm>
              <a:off x="4385009" y="3814482"/>
              <a:ext cx="2721959" cy="1633175"/>
            </a:xfrm>
            <a:prstGeom prst="rect">
              <a:avLst/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50"/>
            <p:cNvSpPr txBox="1"/>
            <p:nvPr/>
          </p:nvSpPr>
          <p:spPr>
            <a:xfrm>
              <a:off x="4385009" y="3814482"/>
              <a:ext cx="2721959" cy="1633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Montserrat"/>
                <a:buNone/>
              </a:pPr>
              <a:r>
                <a:rPr lang="es-MX" sz="13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Glomerulonefritis, artritis, piel, corazón y las superficies serosas. </a:t>
              </a:r>
              <a:endParaRPr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51"/>
          <p:cNvSpPr txBox="1">
            <a:spLocks noGrp="1"/>
          </p:cNvSpPr>
          <p:nvPr>
            <p:ph type="title"/>
          </p:nvPr>
        </p:nvSpPr>
        <p:spPr>
          <a:xfrm>
            <a:off x="490728" y="5955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Enfermedad suero crónica</a:t>
            </a:r>
            <a:endParaRPr/>
          </a:p>
        </p:txBody>
      </p:sp>
      <p:grpSp>
        <p:nvGrpSpPr>
          <p:cNvPr id="579" name="Google Shape;579;p51"/>
          <p:cNvGrpSpPr/>
          <p:nvPr/>
        </p:nvGrpSpPr>
        <p:grpSpPr>
          <a:xfrm>
            <a:off x="5272748" y="1262655"/>
            <a:ext cx="5658140" cy="5388704"/>
            <a:chOff x="1157948" y="783"/>
            <a:chExt cx="5658140" cy="5388704"/>
          </a:xfrm>
        </p:grpSpPr>
        <p:sp>
          <p:nvSpPr>
            <p:cNvPr id="580" name="Google Shape;580;p51"/>
            <p:cNvSpPr/>
            <p:nvPr/>
          </p:nvSpPr>
          <p:spPr>
            <a:xfrm>
              <a:off x="1157948" y="783"/>
              <a:ext cx="2694352" cy="1616611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1"/>
            <p:cNvSpPr txBox="1"/>
            <p:nvPr/>
          </p:nvSpPr>
          <p:spPr>
            <a:xfrm>
              <a:off x="1157948" y="783"/>
              <a:ext cx="2694352" cy="16166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Montserrat"/>
                <a:buNone/>
              </a:pPr>
              <a:r>
                <a:rPr lang="es-MX" sz="1400" b="0" i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Es una reacción similar a una alergia. </a:t>
              </a:r>
              <a:endPara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82" name="Google Shape;582;p51"/>
            <p:cNvSpPr/>
            <p:nvPr/>
          </p:nvSpPr>
          <p:spPr>
            <a:xfrm>
              <a:off x="4121736" y="783"/>
              <a:ext cx="2694352" cy="1616611"/>
            </a:xfrm>
            <a:prstGeom prst="rect">
              <a:avLst/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51"/>
            <p:cNvSpPr txBox="1"/>
            <p:nvPr/>
          </p:nvSpPr>
          <p:spPr>
            <a:xfrm>
              <a:off x="4121736" y="783"/>
              <a:ext cx="2694352" cy="16166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Montserrat"/>
                <a:buNone/>
              </a:pPr>
              <a:r>
                <a:rPr lang="es-MX" sz="1400" b="0" i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Reacción del sistema inmunitario a ciertos medicamentos, a proteínas inyectadas empleadas para tratar afecciones inmunitarias o al antisuero.</a:t>
              </a:r>
              <a:endPara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84" name="Google Shape;584;p51"/>
            <p:cNvSpPr/>
            <p:nvPr/>
          </p:nvSpPr>
          <p:spPr>
            <a:xfrm>
              <a:off x="1157948" y="1886829"/>
              <a:ext cx="2694352" cy="1616611"/>
            </a:xfrm>
            <a:prstGeom prst="rect">
              <a:avLst/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51"/>
            <p:cNvSpPr txBox="1"/>
            <p:nvPr/>
          </p:nvSpPr>
          <p:spPr>
            <a:xfrm>
              <a:off x="1157948" y="1886829"/>
              <a:ext cx="2694352" cy="16166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Montserrat"/>
                <a:buNone/>
              </a:pPr>
              <a:r>
                <a:rPr lang="es-MX" sz="1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El </a:t>
              </a:r>
              <a:r>
                <a:rPr lang="es-MX" sz="1400" b="0" i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sistema inmunitario identifica erróneamente una proteína en el suero como una sustancia potencialmente dañina (antígeno). </a:t>
              </a:r>
              <a:endPara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86" name="Google Shape;586;p51"/>
            <p:cNvSpPr/>
            <p:nvPr/>
          </p:nvSpPr>
          <p:spPr>
            <a:xfrm>
              <a:off x="4121736" y="1886829"/>
              <a:ext cx="2694352" cy="1616611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51"/>
            <p:cNvSpPr txBox="1"/>
            <p:nvPr/>
          </p:nvSpPr>
          <p:spPr>
            <a:xfrm>
              <a:off x="4121736" y="1886829"/>
              <a:ext cx="2694352" cy="16166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Montserrat"/>
                <a:buNone/>
              </a:pPr>
              <a:r>
                <a:rPr lang="es-MX" sz="1400" b="0" i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El resultado es una respuesta del sistema inmunitario defectuosa que ataca el antisuero, causando inflamación u otros síntomas.</a:t>
              </a:r>
              <a:endPara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88" name="Google Shape;588;p51"/>
            <p:cNvSpPr/>
            <p:nvPr/>
          </p:nvSpPr>
          <p:spPr>
            <a:xfrm>
              <a:off x="2639842" y="3772876"/>
              <a:ext cx="2694352" cy="1616611"/>
            </a:xfrm>
            <a:prstGeom prst="rect">
              <a:avLst/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51"/>
            <p:cNvSpPr txBox="1"/>
            <p:nvPr/>
          </p:nvSpPr>
          <p:spPr>
            <a:xfrm>
              <a:off x="2639842" y="3772876"/>
              <a:ext cx="2694352" cy="16166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Montserrat"/>
                <a:buNone/>
              </a:pPr>
              <a:r>
                <a:rPr lang="es-MX" sz="1400" b="0" i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7 y 21 días después de la primera exposición al medicamento.</a:t>
              </a:r>
              <a:endPara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Hipersensibilidad tipo IV</a:t>
            </a:r>
            <a:endParaRPr/>
          </a:p>
        </p:txBody>
      </p:sp>
      <p:grpSp>
        <p:nvGrpSpPr>
          <p:cNvPr id="595" name="Google Shape;595;p52"/>
          <p:cNvGrpSpPr/>
          <p:nvPr/>
        </p:nvGrpSpPr>
        <p:grpSpPr>
          <a:xfrm>
            <a:off x="5330416" y="1729562"/>
            <a:ext cx="6110852" cy="4761077"/>
            <a:chOff x="445930" y="-96063"/>
            <a:chExt cx="6110852" cy="4761077"/>
          </a:xfrm>
        </p:grpSpPr>
        <p:sp>
          <p:nvSpPr>
            <p:cNvPr id="596" name="Google Shape;596;p52"/>
            <p:cNvSpPr/>
            <p:nvPr/>
          </p:nvSpPr>
          <p:spPr>
            <a:xfrm>
              <a:off x="1263114" y="-96063"/>
              <a:ext cx="4476484" cy="447648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7850" y="10285"/>
                  </a:moveTo>
                  <a:lnTo>
                    <a:pt x="87850" y="10285"/>
                  </a:lnTo>
                  <a:cubicBezTo>
                    <a:pt x="108486" y="21845"/>
                    <a:pt x="119835" y="44952"/>
                    <a:pt x="116369" y="68350"/>
                  </a:cubicBezTo>
                  <a:cubicBezTo>
                    <a:pt x="112903" y="91749"/>
                    <a:pt x="95342" y="110573"/>
                    <a:pt x="72240" y="115654"/>
                  </a:cubicBezTo>
                  <a:cubicBezTo>
                    <a:pt x="49139" y="120735"/>
                    <a:pt x="25300" y="111016"/>
                    <a:pt x="12336" y="91231"/>
                  </a:cubicBezTo>
                  <a:cubicBezTo>
                    <a:pt x="-628" y="71446"/>
                    <a:pt x="-21" y="45709"/>
                    <a:pt x="13861" y="26557"/>
                  </a:cubicBezTo>
                  <a:lnTo>
                    <a:pt x="11566" y="24614"/>
                  </a:lnTo>
                  <a:lnTo>
                    <a:pt x="18651" y="24983"/>
                  </a:lnTo>
                  <a:lnTo>
                    <a:pt x="20443" y="32132"/>
                  </a:lnTo>
                  <a:lnTo>
                    <a:pt x="18149" y="30189"/>
                  </a:lnTo>
                  <a:lnTo>
                    <a:pt x="18149" y="30189"/>
                  </a:lnTo>
                  <a:cubicBezTo>
                    <a:pt x="5797" y="47529"/>
                    <a:pt x="5418" y="70691"/>
                    <a:pt x="17197" y="88426"/>
                  </a:cubicBezTo>
                  <a:cubicBezTo>
                    <a:pt x="28975" y="106161"/>
                    <a:pt x="50470" y="114796"/>
                    <a:pt x="71244" y="110137"/>
                  </a:cubicBezTo>
                  <a:cubicBezTo>
                    <a:pt x="92018" y="105479"/>
                    <a:pt x="107767" y="88491"/>
                    <a:pt x="110844" y="67425"/>
                  </a:cubicBezTo>
                  <a:cubicBezTo>
                    <a:pt x="113920" y="46358"/>
                    <a:pt x="103686" y="25577"/>
                    <a:pt x="85112" y="15172"/>
                  </a:cubicBezTo>
                  <a:close/>
                </a:path>
              </a:pathLst>
            </a:custGeom>
            <a:solidFill>
              <a:srgbClr val="CC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52"/>
            <p:cNvSpPr/>
            <p:nvPr/>
          </p:nvSpPr>
          <p:spPr>
            <a:xfrm>
              <a:off x="2053286" y="2234"/>
              <a:ext cx="2896141" cy="1448070"/>
            </a:xfrm>
            <a:prstGeom prst="roundRect">
              <a:avLst>
                <a:gd name="adj" fmla="val 16667"/>
              </a:avLst>
            </a:prstGeom>
            <a:solidFill>
              <a:srgbClr val="00AAA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52"/>
            <p:cNvSpPr txBox="1"/>
            <p:nvPr/>
          </p:nvSpPr>
          <p:spPr>
            <a:xfrm>
              <a:off x="2123975" y="72923"/>
              <a:ext cx="2754763" cy="13066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Montserrat"/>
                <a:buNone/>
              </a:pPr>
              <a:r>
                <a:rPr lang="es-MX" sz="19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Hipersensibilidad tipo IV</a:t>
              </a:r>
              <a:endParaRPr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99" name="Google Shape;599;p52"/>
            <p:cNvSpPr/>
            <p:nvPr/>
          </p:nvSpPr>
          <p:spPr>
            <a:xfrm>
              <a:off x="3660641" y="1609589"/>
              <a:ext cx="2896141" cy="144807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52"/>
            <p:cNvSpPr txBox="1"/>
            <p:nvPr/>
          </p:nvSpPr>
          <p:spPr>
            <a:xfrm>
              <a:off x="3731330" y="1680278"/>
              <a:ext cx="2754763" cy="13066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Montserrat"/>
                <a:buNone/>
              </a:pPr>
              <a:r>
                <a:rPr lang="es-MX" sz="19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Linfocitos T</a:t>
              </a:r>
              <a:endParaRPr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01" name="Google Shape;601;p52"/>
            <p:cNvSpPr/>
            <p:nvPr/>
          </p:nvSpPr>
          <p:spPr>
            <a:xfrm>
              <a:off x="2053286" y="3216944"/>
              <a:ext cx="2896141" cy="144807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52"/>
            <p:cNvSpPr txBox="1"/>
            <p:nvPr/>
          </p:nvSpPr>
          <p:spPr>
            <a:xfrm>
              <a:off x="2123975" y="3287633"/>
              <a:ext cx="2754763" cy="13066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Montserrat"/>
                <a:buNone/>
              </a:pPr>
              <a:r>
                <a:rPr lang="es-MX" sz="19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Inducen inflamación o destrucción celular directamente</a:t>
              </a:r>
              <a:endParaRPr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03" name="Google Shape;603;p52"/>
            <p:cNvSpPr/>
            <p:nvPr/>
          </p:nvSpPr>
          <p:spPr>
            <a:xfrm>
              <a:off x="445930" y="1609589"/>
              <a:ext cx="2896141" cy="144807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52"/>
            <p:cNvSpPr txBox="1"/>
            <p:nvPr/>
          </p:nvSpPr>
          <p:spPr>
            <a:xfrm>
              <a:off x="516619" y="1680278"/>
              <a:ext cx="2754763" cy="13066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Montserrat"/>
                <a:buNone/>
              </a:pPr>
              <a:r>
                <a:rPr lang="es-MX" sz="19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Leucocitos (PMN), macrófagos</a:t>
              </a:r>
              <a:endParaRPr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53"/>
          <p:cNvSpPr txBox="1">
            <a:spLocks noGrp="1"/>
          </p:cNvSpPr>
          <p:nvPr>
            <p:ph type="title"/>
          </p:nvPr>
        </p:nvSpPr>
        <p:spPr>
          <a:xfrm>
            <a:off x="563880" y="182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Hipersensibilidad tipo IV</a:t>
            </a:r>
            <a:endParaRPr/>
          </a:p>
        </p:txBody>
      </p:sp>
      <p:grpSp>
        <p:nvGrpSpPr>
          <p:cNvPr id="610" name="Google Shape;610;p53"/>
          <p:cNvGrpSpPr/>
          <p:nvPr/>
        </p:nvGrpSpPr>
        <p:grpSpPr>
          <a:xfrm>
            <a:off x="4612758" y="1645920"/>
            <a:ext cx="7219576" cy="4700015"/>
            <a:chOff x="0" y="0"/>
            <a:chExt cx="7219576" cy="4700015"/>
          </a:xfrm>
        </p:grpSpPr>
        <p:sp>
          <p:nvSpPr>
            <p:cNvPr id="611" name="Google Shape;611;p53"/>
            <p:cNvSpPr/>
            <p:nvPr/>
          </p:nvSpPr>
          <p:spPr>
            <a:xfrm>
              <a:off x="0" y="0"/>
              <a:ext cx="6136640" cy="1410004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53"/>
            <p:cNvSpPr txBox="1"/>
            <p:nvPr/>
          </p:nvSpPr>
          <p:spPr>
            <a:xfrm>
              <a:off x="41298" y="41298"/>
              <a:ext cx="4615134" cy="13274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Montserrat"/>
                <a:buNone/>
              </a:pPr>
              <a:r>
                <a:rPr lang="es-MX" sz="17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Involucra mecanismos celulares de daño.</a:t>
              </a:r>
              <a:endParaRPr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13" name="Google Shape;613;p53"/>
            <p:cNvSpPr/>
            <p:nvPr/>
          </p:nvSpPr>
          <p:spPr>
            <a:xfrm>
              <a:off x="541468" y="1645005"/>
              <a:ext cx="6136640" cy="1410004"/>
            </a:xfrm>
            <a:prstGeom prst="roundRect">
              <a:avLst>
                <a:gd name="adj" fmla="val 10000"/>
              </a:avLst>
            </a:prstGeom>
            <a:solidFill>
              <a:srgbClr val="4CC3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53"/>
            <p:cNvSpPr txBox="1"/>
            <p:nvPr/>
          </p:nvSpPr>
          <p:spPr>
            <a:xfrm>
              <a:off x="582766" y="1686303"/>
              <a:ext cx="4596073" cy="13274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Montserrat"/>
                <a:buNone/>
              </a:pPr>
              <a:r>
                <a:rPr lang="es-MX" sz="17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Reacciones linfocitarias que llevan a la activación de macrófagos y formación de granulomas (tuberculosis), o acciones citotóxicas directas de LT CD8.</a:t>
              </a:r>
              <a:endParaRPr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15" name="Google Shape;615;p53"/>
            <p:cNvSpPr/>
            <p:nvPr/>
          </p:nvSpPr>
          <p:spPr>
            <a:xfrm>
              <a:off x="1082936" y="3290011"/>
              <a:ext cx="6136640" cy="1410004"/>
            </a:xfrm>
            <a:prstGeom prst="roundRect">
              <a:avLst>
                <a:gd name="adj" fmla="val 10000"/>
              </a:avLst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53"/>
            <p:cNvSpPr txBox="1"/>
            <p:nvPr/>
          </p:nvSpPr>
          <p:spPr>
            <a:xfrm>
              <a:off x="1124234" y="3331309"/>
              <a:ext cx="4596073" cy="13274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Montserrat"/>
                <a:buNone/>
              </a:pPr>
              <a:r>
                <a:rPr lang="es-MX" sz="17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Presentación antigénicaa LT, fase silente de sensibilización.</a:t>
              </a:r>
              <a:endParaRPr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17" name="Google Shape;617;p53"/>
            <p:cNvSpPr/>
            <p:nvPr/>
          </p:nvSpPr>
          <p:spPr>
            <a:xfrm>
              <a:off x="5220137" y="1069253"/>
              <a:ext cx="916503" cy="916503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FDEEF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53"/>
            <p:cNvSpPr txBox="1"/>
            <p:nvPr/>
          </p:nvSpPr>
          <p:spPr>
            <a:xfrm>
              <a:off x="5426350" y="1069253"/>
              <a:ext cx="504077" cy="6896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endParaRPr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19" name="Google Shape;619;p53"/>
            <p:cNvSpPr/>
            <p:nvPr/>
          </p:nvSpPr>
          <p:spPr>
            <a:xfrm>
              <a:off x="5761605" y="2704859"/>
              <a:ext cx="916503" cy="916503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D3E1CC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53"/>
            <p:cNvSpPr txBox="1"/>
            <p:nvPr/>
          </p:nvSpPr>
          <p:spPr>
            <a:xfrm>
              <a:off x="5967818" y="2704859"/>
              <a:ext cx="504077" cy="6896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endParaRPr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54"/>
          <p:cNvSpPr txBox="1">
            <a:spLocks noGrp="1"/>
          </p:cNvSpPr>
          <p:nvPr>
            <p:ph type="title"/>
          </p:nvPr>
        </p:nvSpPr>
        <p:spPr>
          <a:xfrm>
            <a:off x="509016" y="7251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Hipersensibilidad tipo IV</a:t>
            </a:r>
            <a:endParaRPr/>
          </a:p>
        </p:txBody>
      </p:sp>
      <p:sp>
        <p:nvSpPr>
          <p:cNvPr id="626" name="Google Shape;626;p54"/>
          <p:cNvSpPr txBox="1">
            <a:spLocks noGrp="1"/>
          </p:cNvSpPr>
          <p:nvPr>
            <p:ph type="body" idx="1"/>
          </p:nvPr>
        </p:nvSpPr>
        <p:spPr>
          <a:xfrm>
            <a:off x="4936302" y="1345045"/>
            <a:ext cx="6761922" cy="2616444"/>
          </a:xfrm>
          <a:prstGeom prst="rect">
            <a:avLst/>
          </a:prstGeom>
          <a:noFill/>
          <a:ln w="9525" cap="flat" cmpd="sng">
            <a:solidFill>
              <a:srgbClr val="00AA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2B48"/>
              </a:buClr>
              <a:buSzPts val="2000"/>
              <a:buNone/>
            </a:pPr>
            <a:r>
              <a:rPr lang="es-MX" b="1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Respuesta tipo IVa</a:t>
            </a:r>
            <a:endParaRPr b="1">
              <a:solidFill>
                <a:srgbClr val="14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1900"/>
              <a:buChar char="•"/>
            </a:pPr>
            <a:r>
              <a:rPr lang="es-MX" sz="190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Involucra linfocitos TH1, produce grandes cantidades de IFN gamma.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1900"/>
              <a:buChar char="•"/>
            </a:pPr>
            <a:r>
              <a:rPr lang="es-MX" sz="190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Liberación de citoquinas proinflamatorias TNF alfa e IL-Q.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1900"/>
              <a:buChar char="•"/>
            </a:pPr>
            <a:r>
              <a:rPr lang="es-MX" sz="190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Daño tisular, y atracción de neutrófilos y monocitos.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1900"/>
              <a:buChar char="•"/>
            </a:pPr>
            <a:r>
              <a:rPr lang="es-MX" sz="190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IFN gamma estimula LT CD8 (combinación de IVa con IVc en dermatitis de contacto).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>
              <a:solidFill>
                <a:srgbClr val="14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7" name="Google Shape;627;p54"/>
          <p:cNvSpPr txBox="1"/>
          <p:nvPr/>
        </p:nvSpPr>
        <p:spPr>
          <a:xfrm>
            <a:off x="4936302" y="4144051"/>
            <a:ext cx="6761922" cy="2342907"/>
          </a:xfrm>
          <a:prstGeom prst="rect">
            <a:avLst/>
          </a:prstGeom>
          <a:noFill/>
          <a:ln w="9525" cap="flat" cmpd="sng">
            <a:solidFill>
              <a:srgbClr val="00AA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2B48"/>
              </a:buClr>
              <a:buSzPts val="2000"/>
              <a:buFont typeface="Arial"/>
              <a:buNone/>
            </a:pPr>
            <a:r>
              <a:rPr lang="es-MX" sz="2000" b="1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Respuesta tipo IVb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2000"/>
              <a:buFont typeface="Arial"/>
              <a:buChar char="•"/>
            </a:pPr>
            <a:r>
              <a:rPr lang="es-MX" sz="200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Fase tardía de las respuestas inmunes mediadas por TH2.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2000"/>
              <a:buFont typeface="Arial"/>
              <a:buChar char="•"/>
            </a:pPr>
            <a:r>
              <a:rPr lang="es-MX" sz="200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Tasa elevada de IL-5 induce inflamación eosinofílica tisular.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2000"/>
              <a:buFont typeface="Arial"/>
              <a:buChar char="•"/>
            </a:pPr>
            <a:r>
              <a:rPr lang="es-MX" sz="200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Asma, rinitis, DA.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2000"/>
              <a:buFont typeface="Arial"/>
              <a:buChar char="•"/>
            </a:pPr>
            <a:r>
              <a:rPr lang="es-MX" sz="200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GPA.</a:t>
            </a:r>
            <a:endParaRPr/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None/>
            </a:pPr>
            <a:endParaRPr sz="2000">
              <a:solidFill>
                <a:srgbClr val="14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55"/>
          <p:cNvSpPr txBox="1">
            <a:spLocks noGrp="1"/>
          </p:cNvSpPr>
          <p:nvPr>
            <p:ph type="title"/>
          </p:nvPr>
        </p:nvSpPr>
        <p:spPr>
          <a:xfrm>
            <a:off x="490728" y="7644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Hipersensibilidad tipo IV</a:t>
            </a:r>
            <a:endParaRPr/>
          </a:p>
        </p:txBody>
      </p:sp>
      <p:sp>
        <p:nvSpPr>
          <p:cNvPr id="633" name="Google Shape;633;p55"/>
          <p:cNvSpPr txBox="1">
            <a:spLocks noGrp="1"/>
          </p:cNvSpPr>
          <p:nvPr>
            <p:ph type="body" idx="1"/>
          </p:nvPr>
        </p:nvSpPr>
        <p:spPr>
          <a:xfrm>
            <a:off x="5122230" y="1402007"/>
            <a:ext cx="6761922" cy="2343028"/>
          </a:xfrm>
          <a:prstGeom prst="rect">
            <a:avLst/>
          </a:prstGeom>
          <a:noFill/>
          <a:ln w="9525" cap="flat" cmpd="sng">
            <a:solidFill>
              <a:srgbClr val="00AA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2B48"/>
              </a:buClr>
              <a:buSzPts val="2000"/>
              <a:buNone/>
            </a:pPr>
            <a:r>
              <a:rPr lang="es-MX" b="1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Respuesta tipo IVc</a:t>
            </a:r>
            <a:endParaRPr b="1">
              <a:solidFill>
                <a:srgbClr val="14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1800"/>
              <a:buChar char="•"/>
            </a:pPr>
            <a:r>
              <a:rPr lang="es-MX" sz="180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Linfocitos CD4 y CD8 son efectores del daño.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1800"/>
              <a:buChar char="•"/>
            </a:pPr>
            <a:r>
              <a:rPr lang="es-MX" sz="180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Acción citotóxica mediada por perforinas y granzimas, y por contacto Fas y FasL.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1800"/>
              <a:buChar char="•"/>
            </a:pPr>
            <a:r>
              <a:rPr lang="es-MX" sz="180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Lisis celular.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1800"/>
              <a:buChar char="•"/>
            </a:pPr>
            <a:r>
              <a:rPr lang="es-MX" sz="180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NET por fármacos.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>
              <a:solidFill>
                <a:srgbClr val="14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4" name="Google Shape;634;p55"/>
          <p:cNvSpPr txBox="1"/>
          <p:nvPr/>
        </p:nvSpPr>
        <p:spPr>
          <a:xfrm>
            <a:off x="5122230" y="4138246"/>
            <a:ext cx="6761922" cy="2079674"/>
          </a:xfrm>
          <a:prstGeom prst="rect">
            <a:avLst/>
          </a:prstGeom>
          <a:noFill/>
          <a:ln w="9525" cap="flat" cmpd="sng">
            <a:solidFill>
              <a:srgbClr val="00AA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None/>
            </a:pPr>
            <a:r>
              <a:rPr lang="es-MX" sz="20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Respuesta tipo IVd</a:t>
            </a:r>
            <a:endParaRPr sz="2000" b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MX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Corresponde a inflamaciones neutrofílicas.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MX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PEGA, enfermedad de Behcet.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MX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Linfocitos producen CXCL8 atra neutrófilos.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MX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GM-CSF evita su apoptosis.</a:t>
            </a:r>
            <a:endParaRPr/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None/>
            </a:pPr>
            <a:endParaRPr sz="20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None/>
            </a:pPr>
            <a:endParaRPr sz="20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56"/>
          <p:cNvSpPr txBox="1">
            <a:spLocks noGrp="1"/>
          </p:cNvSpPr>
          <p:nvPr>
            <p:ph type="title"/>
          </p:nvPr>
        </p:nvSpPr>
        <p:spPr>
          <a:xfrm>
            <a:off x="637032" y="12072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Hipersensibilidad tipo IV</a:t>
            </a:r>
            <a:endParaRPr/>
          </a:p>
        </p:txBody>
      </p:sp>
      <p:pic>
        <p:nvPicPr>
          <p:cNvPr id="640" name="Google Shape;640;p5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1929" y="1295386"/>
            <a:ext cx="2498448" cy="49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56"/>
          <p:cNvSpPr txBox="1"/>
          <p:nvPr/>
        </p:nvSpPr>
        <p:spPr>
          <a:xfrm>
            <a:off x="7053399" y="2348225"/>
            <a:ext cx="4915863" cy="2862322"/>
          </a:xfrm>
          <a:prstGeom prst="rect">
            <a:avLst/>
          </a:prstGeom>
          <a:noFill/>
          <a:ln w="9525" cap="flat" cmpd="sng">
            <a:solidFill>
              <a:srgbClr val="00AA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142B48"/>
              </a:buClr>
              <a:buSzPts val="1800"/>
              <a:buFont typeface="Arial"/>
              <a:buChar char="•"/>
            </a:pPr>
            <a:r>
              <a:rPr lang="es-MX" sz="18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La infección o la inmunización (vacunación) sensibilizan a un sujeto, y la posterior provocación con un antígeno, desencadena una reacción de DTH.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142B48"/>
              </a:buClr>
              <a:buSzPts val="1800"/>
              <a:buFont typeface="Arial"/>
              <a:buChar char="•"/>
            </a:pPr>
            <a:r>
              <a:rPr lang="es-MX" sz="18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La reacción se manifiesta por </a:t>
            </a:r>
            <a:r>
              <a:rPr lang="es-MX" sz="1800" b="1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induración con enrojecimiento y tumefacción </a:t>
            </a:r>
            <a:r>
              <a:rPr lang="es-MX" sz="18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en la zona de la provocación, que es indetectable a las 4 h y tiene un máximo a las 48 h.</a:t>
            </a:r>
            <a:endParaRPr sz="1800">
              <a:solidFill>
                <a:srgbClr val="14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57"/>
          <p:cNvSpPr txBox="1">
            <a:spLocks noGrp="1"/>
          </p:cNvSpPr>
          <p:nvPr>
            <p:ph type="title"/>
          </p:nvPr>
        </p:nvSpPr>
        <p:spPr>
          <a:xfrm>
            <a:off x="545592" y="18915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Hipersensibilidad tipo IV</a:t>
            </a:r>
            <a:endParaRPr/>
          </a:p>
        </p:txBody>
      </p:sp>
      <p:pic>
        <p:nvPicPr>
          <p:cNvPr id="648" name="Google Shape;648;p5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0832" y="1704033"/>
            <a:ext cx="7821168" cy="3830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58"/>
          <p:cNvSpPr txBox="1">
            <a:spLocks noGrp="1"/>
          </p:cNvSpPr>
          <p:nvPr>
            <p:ph type="title"/>
          </p:nvPr>
        </p:nvSpPr>
        <p:spPr>
          <a:xfrm>
            <a:off x="838199" y="224299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6000"/>
              <a:buFont typeface="Montserrat"/>
              <a:buNone/>
            </a:pPr>
            <a:r>
              <a:rPr lang="es-MX" sz="6000"/>
              <a:t>GRACIAS</a:t>
            </a:r>
            <a:br>
              <a:rPr lang="es-MX" sz="6000"/>
            </a:br>
            <a:endParaRPr sz="6000" b="0">
              <a:solidFill>
                <a:schemeClr val="dk1"/>
              </a:solidFill>
            </a:endParaRPr>
          </a:p>
        </p:txBody>
      </p:sp>
      <p:sp>
        <p:nvSpPr>
          <p:cNvPr id="654" name="Google Shape;654;p58"/>
          <p:cNvSpPr txBox="1"/>
          <p:nvPr/>
        </p:nvSpPr>
        <p:spPr>
          <a:xfrm>
            <a:off x="2365022" y="2905780"/>
            <a:ext cx="746195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Contacto: sneidertorres07@gmail.com</a:t>
            </a:r>
            <a:endParaRPr sz="2800">
              <a:solidFill>
                <a:srgbClr val="14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59"/>
          <p:cNvSpPr txBox="1">
            <a:spLocks noGrp="1"/>
          </p:cNvSpPr>
          <p:nvPr>
            <p:ph type="ctrTitle"/>
          </p:nvPr>
        </p:nvSpPr>
        <p:spPr>
          <a:xfrm>
            <a:off x="1524000" y="868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6000"/>
              <a:buFont typeface="Montserrat"/>
              <a:buNone/>
            </a:pPr>
            <a:r>
              <a:rPr lang="es-MX"/>
              <a:t>INMUNOLOGÍA DE TRANSPLANTES</a:t>
            </a:r>
            <a:endParaRPr/>
          </a:p>
        </p:txBody>
      </p:sp>
      <p:sp>
        <p:nvSpPr>
          <p:cNvPr id="660" name="Google Shape;660;p59"/>
          <p:cNvSpPr txBox="1">
            <a:spLocks noGrp="1"/>
          </p:cNvSpPr>
          <p:nvPr>
            <p:ph type="subTitle" idx="1"/>
          </p:nvPr>
        </p:nvSpPr>
        <p:spPr>
          <a:xfrm>
            <a:off x="2781300" y="3602039"/>
            <a:ext cx="6629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2B48"/>
              </a:buClr>
              <a:buSzPts val="2000"/>
              <a:buNone/>
            </a:pPr>
            <a:r>
              <a:rPr lang="es-MX" sz="2000" b="1">
                <a:solidFill>
                  <a:srgbClr val="142B48"/>
                </a:solidFill>
              </a:rPr>
              <a:t>Sneider A. Torres Soto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2000"/>
              <a:buNone/>
            </a:pPr>
            <a:r>
              <a:rPr lang="es-MX" sz="2000" b="1">
                <a:solidFill>
                  <a:srgbClr val="142B48"/>
                </a:solidFill>
              </a:rPr>
              <a:t>Residente de dermatología, CES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2000"/>
              <a:buNone/>
            </a:pPr>
            <a:r>
              <a:rPr lang="es-MX" sz="2000" b="1">
                <a:solidFill>
                  <a:srgbClr val="142B48"/>
                </a:solidFill>
              </a:rPr>
              <a:t>Médico general, UPB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 sz="2000" b="1">
              <a:solidFill>
                <a:srgbClr val="142B48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"/>
          <p:cNvSpPr txBox="1">
            <a:spLocks noGrp="1"/>
          </p:cNvSpPr>
          <p:nvPr>
            <p:ph type="title"/>
          </p:nvPr>
        </p:nvSpPr>
        <p:spPr>
          <a:xfrm>
            <a:off x="673608" y="18135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Maduración</a:t>
            </a:r>
            <a:endParaRPr/>
          </a:p>
        </p:txBody>
      </p:sp>
      <p:pic>
        <p:nvPicPr>
          <p:cNvPr id="142" name="Google Shape;142;p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1366" y="1360615"/>
            <a:ext cx="7407174" cy="4856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60"/>
          <p:cNvSpPr txBox="1">
            <a:spLocks noGrp="1"/>
          </p:cNvSpPr>
          <p:nvPr>
            <p:ph type="title"/>
          </p:nvPr>
        </p:nvSpPr>
        <p:spPr>
          <a:xfrm>
            <a:off x="618744" y="18915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Definición de términos</a:t>
            </a:r>
            <a:endParaRPr/>
          </a:p>
        </p:txBody>
      </p:sp>
      <p:sp>
        <p:nvSpPr>
          <p:cNvPr id="666" name="Google Shape;666;p60"/>
          <p:cNvSpPr txBox="1">
            <a:spLocks noGrp="1"/>
          </p:cNvSpPr>
          <p:nvPr>
            <p:ph type="body" idx="1"/>
          </p:nvPr>
        </p:nvSpPr>
        <p:spPr>
          <a:xfrm>
            <a:off x="5030790" y="1843913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ct val="100000"/>
              <a:buChar char="•"/>
            </a:pPr>
            <a:r>
              <a:rPr lang="es-MX" b="1"/>
              <a:t>El Trasplante</a:t>
            </a:r>
            <a:r>
              <a:rPr lang="es-MX"/>
              <a:t> es un proceso por el que se toman células, tejidos u órganos denominados injertos de un individuo, y se colocan en otro habitualmente distinto.</a:t>
            </a:r>
            <a:endParaRPr/>
          </a:p>
          <a:p>
            <a:pPr marL="228600" lvl="0" indent="-228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ct val="100000"/>
              <a:buChar char="•"/>
            </a:pPr>
            <a:r>
              <a:rPr lang="es-MX"/>
              <a:t>Individuo que proporciona el injerto se denomina </a:t>
            </a:r>
            <a:r>
              <a:rPr lang="es-MX" b="1"/>
              <a:t>donante.</a:t>
            </a:r>
            <a:endParaRPr/>
          </a:p>
          <a:p>
            <a:pPr marL="228600" lvl="0" indent="-228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ct val="100000"/>
              <a:buChar char="•"/>
            </a:pPr>
            <a:r>
              <a:rPr lang="es-MX"/>
              <a:t>Quien lo recibe se llama </a:t>
            </a:r>
            <a:r>
              <a:rPr lang="es-MX" b="1"/>
              <a:t>receptor.</a:t>
            </a:r>
            <a:endParaRPr/>
          </a:p>
          <a:p>
            <a:pPr marL="228600" lvl="0" indent="-228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ct val="100000"/>
              <a:buChar char="•"/>
            </a:pPr>
            <a:r>
              <a:rPr lang="es-MX"/>
              <a:t>Trasplante ortótopico: posición anatómica normal.</a:t>
            </a:r>
            <a:endParaRPr/>
          </a:p>
          <a:p>
            <a:pPr marL="228600" lvl="0" indent="-228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ct val="100000"/>
              <a:buChar char="•"/>
            </a:pPr>
            <a:r>
              <a:rPr lang="es-MX"/>
              <a:t>Trasplante heterotópico: lugar distinto.</a:t>
            </a:r>
            <a:endParaRPr/>
          </a:p>
          <a:p>
            <a:pPr marL="228600" lvl="0" indent="-228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ct val="100000"/>
              <a:buChar char="•"/>
            </a:pPr>
            <a:r>
              <a:rPr lang="es-MX" b="1"/>
              <a:t>Transfusión: </a:t>
            </a:r>
            <a:r>
              <a:rPr lang="es-MX"/>
              <a:t>trasplante de células sanguíneas circulantes o de plasma de una persona a otra.</a:t>
            </a:r>
            <a:endParaRPr/>
          </a:p>
          <a:p>
            <a:pPr marL="228600" lvl="0" indent="-228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ct val="100000"/>
              <a:buChar char="•"/>
            </a:pPr>
            <a:r>
              <a:rPr lang="es-MX"/>
              <a:t>Pérdida de injerto por reacción inflamatoria (</a:t>
            </a:r>
            <a:r>
              <a:rPr lang="es-MX" b="1"/>
              <a:t>rechazo</a:t>
            </a:r>
            <a:r>
              <a:rPr lang="es-MX"/>
              <a:t>).</a:t>
            </a:r>
            <a:endParaRPr/>
          </a:p>
          <a:p>
            <a:pPr marL="228600" lvl="0" indent="-111125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61"/>
          <p:cNvSpPr txBox="1">
            <a:spLocks noGrp="1"/>
          </p:cNvSpPr>
          <p:nvPr>
            <p:ph type="title"/>
          </p:nvPr>
        </p:nvSpPr>
        <p:spPr>
          <a:xfrm>
            <a:off x="838200" y="18915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Definición de términos</a:t>
            </a:r>
            <a:endParaRPr/>
          </a:p>
        </p:txBody>
      </p:sp>
      <p:sp>
        <p:nvSpPr>
          <p:cNvPr id="672" name="Google Shape;672;p61"/>
          <p:cNvSpPr txBox="1">
            <a:spLocks noGrp="1"/>
          </p:cNvSpPr>
          <p:nvPr>
            <p:ph type="body" idx="1"/>
          </p:nvPr>
        </p:nvSpPr>
        <p:spPr>
          <a:xfrm>
            <a:off x="4975926" y="1514714"/>
            <a:ext cx="6761922" cy="4824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228600" lvl="0" indent="-2286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42B48"/>
              </a:buClr>
              <a:buSzPct val="100000"/>
              <a:buChar char="•"/>
            </a:pPr>
            <a:r>
              <a:rPr lang="es-MX">
                <a:solidFill>
                  <a:srgbClr val="142B48"/>
                </a:solidFill>
              </a:rPr>
              <a:t>Injertos de piel trasplantada entre individuos sin relación génica en 7 a 10 días (rechazo de primer grupo).</a:t>
            </a:r>
            <a:endParaRPr/>
          </a:p>
          <a:p>
            <a:pPr marL="228600" lvl="0" indent="-2286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ct val="100000"/>
              <a:buChar char="•"/>
            </a:pPr>
            <a:r>
              <a:rPr lang="es-MX">
                <a:solidFill>
                  <a:srgbClr val="142B48"/>
                </a:solidFill>
              </a:rPr>
              <a:t>Rechazo de un injerto del mismo donante al mismo receptor, más rápido 2-3 días (rechazo de segundo grupo).</a:t>
            </a:r>
            <a:endParaRPr/>
          </a:p>
          <a:p>
            <a:pPr marL="228600" lvl="0" indent="-2286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ct val="100000"/>
              <a:buChar char="•"/>
            </a:pPr>
            <a:r>
              <a:rPr lang="es-MX" b="1">
                <a:solidFill>
                  <a:srgbClr val="142B48"/>
                </a:solidFill>
              </a:rPr>
              <a:t>Autoinjerto: </a:t>
            </a:r>
            <a:r>
              <a:rPr lang="es-MX">
                <a:solidFill>
                  <a:srgbClr val="142B48"/>
                </a:solidFill>
              </a:rPr>
              <a:t>mismo individuo.</a:t>
            </a:r>
            <a:endParaRPr/>
          </a:p>
          <a:p>
            <a:pPr marL="228600" lvl="0" indent="-2286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ct val="100000"/>
              <a:buChar char="•"/>
            </a:pPr>
            <a:r>
              <a:rPr lang="es-MX" b="1">
                <a:solidFill>
                  <a:srgbClr val="142B48"/>
                </a:solidFill>
              </a:rPr>
              <a:t>Isoinjerto: </a:t>
            </a:r>
            <a:r>
              <a:rPr lang="es-MX">
                <a:solidFill>
                  <a:srgbClr val="142B48"/>
                </a:solidFill>
              </a:rPr>
              <a:t>misma información genética.</a:t>
            </a:r>
            <a:endParaRPr/>
          </a:p>
          <a:p>
            <a:pPr marL="228600" lvl="0" indent="-2286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ct val="100000"/>
              <a:buChar char="•"/>
            </a:pPr>
            <a:r>
              <a:rPr lang="es-MX" b="1">
                <a:solidFill>
                  <a:srgbClr val="142B48"/>
                </a:solidFill>
              </a:rPr>
              <a:t>Aloinjerto: </a:t>
            </a:r>
            <a:r>
              <a:rPr lang="es-MX">
                <a:solidFill>
                  <a:srgbClr val="142B48"/>
                </a:solidFill>
              </a:rPr>
              <a:t>2 individuos de misma especie.</a:t>
            </a:r>
            <a:endParaRPr/>
          </a:p>
          <a:p>
            <a:pPr marL="228600" lvl="0" indent="-2286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ct val="100000"/>
              <a:buChar char="•"/>
            </a:pPr>
            <a:r>
              <a:rPr lang="es-MX" b="1">
                <a:solidFill>
                  <a:srgbClr val="142B48"/>
                </a:solidFill>
              </a:rPr>
              <a:t>Xenoinjerto: </a:t>
            </a:r>
            <a:r>
              <a:rPr lang="es-MX">
                <a:solidFill>
                  <a:srgbClr val="142B48"/>
                </a:solidFill>
              </a:rPr>
              <a:t>especies distintas.</a:t>
            </a:r>
            <a:endParaRPr/>
          </a:p>
          <a:p>
            <a:pPr marL="228600" lvl="0" indent="-2286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ct val="100000"/>
              <a:buChar char="•"/>
            </a:pPr>
            <a:r>
              <a:rPr lang="es-MX" b="1">
                <a:solidFill>
                  <a:srgbClr val="142B48"/>
                </a:solidFill>
              </a:rPr>
              <a:t>Aloantígenos: </a:t>
            </a:r>
            <a:r>
              <a:rPr lang="es-MX">
                <a:solidFill>
                  <a:srgbClr val="142B48"/>
                </a:solidFill>
              </a:rPr>
              <a:t>moléculas reconocidas como extrañas sobre aloinjerto.</a:t>
            </a:r>
            <a:endParaRPr/>
          </a:p>
          <a:p>
            <a:pPr marL="228600" lvl="0" indent="-2286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ct val="100000"/>
              <a:buChar char="•"/>
            </a:pPr>
            <a:r>
              <a:rPr lang="es-MX" b="1">
                <a:solidFill>
                  <a:srgbClr val="142B48"/>
                </a:solidFill>
              </a:rPr>
              <a:t>Xenoinjertos:</a:t>
            </a:r>
            <a:r>
              <a:rPr lang="es-MX">
                <a:solidFill>
                  <a:srgbClr val="142B48"/>
                </a:solidFill>
              </a:rPr>
              <a:t> son antígenos extraños.</a:t>
            </a:r>
            <a:endParaRPr/>
          </a:p>
          <a:p>
            <a:pPr marL="228600" lvl="0" indent="-2286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ct val="100000"/>
              <a:buChar char="•"/>
            </a:pPr>
            <a:r>
              <a:rPr lang="es-MX" b="1">
                <a:solidFill>
                  <a:srgbClr val="142B48"/>
                </a:solidFill>
              </a:rPr>
              <a:t>Xenorreactivo o alorreactivo: </a:t>
            </a:r>
            <a:r>
              <a:rPr lang="es-MX">
                <a:solidFill>
                  <a:srgbClr val="142B48"/>
                </a:solidFill>
              </a:rPr>
              <a:t>linfocitos y Acs reaccionan contra aloantigenos o Ags extraños.</a:t>
            </a:r>
            <a:endParaRPr>
              <a:solidFill>
                <a:srgbClr val="142B48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62"/>
          <p:cNvSpPr txBox="1">
            <a:spLocks noGrp="1"/>
          </p:cNvSpPr>
          <p:nvPr>
            <p:ph type="title"/>
          </p:nvPr>
        </p:nvSpPr>
        <p:spPr>
          <a:xfrm>
            <a:off x="598932" y="379208"/>
            <a:ext cx="109941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Respuesta inmunitaria a aloinjertos</a:t>
            </a:r>
            <a:br>
              <a:rPr lang="es-MX"/>
            </a:br>
            <a:endParaRPr/>
          </a:p>
        </p:txBody>
      </p:sp>
      <p:grpSp>
        <p:nvGrpSpPr>
          <p:cNvPr id="678" name="Google Shape;678;p62"/>
          <p:cNvGrpSpPr/>
          <p:nvPr/>
        </p:nvGrpSpPr>
        <p:grpSpPr>
          <a:xfrm>
            <a:off x="4781590" y="1489694"/>
            <a:ext cx="7114156" cy="4399862"/>
            <a:chOff x="2626654" y="-215077"/>
            <a:chExt cx="7114156" cy="4399862"/>
          </a:xfrm>
        </p:grpSpPr>
        <p:sp>
          <p:nvSpPr>
            <p:cNvPr id="679" name="Google Shape;679;p62"/>
            <p:cNvSpPr/>
            <p:nvPr/>
          </p:nvSpPr>
          <p:spPr>
            <a:xfrm>
              <a:off x="4971919" y="-215077"/>
              <a:ext cx="2037579" cy="1293863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62"/>
            <p:cNvSpPr/>
            <p:nvPr/>
          </p:nvSpPr>
          <p:spPr>
            <a:xfrm>
              <a:off x="5198317" y="0"/>
              <a:ext cx="2037579" cy="129386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62"/>
            <p:cNvSpPr txBox="1"/>
            <p:nvPr/>
          </p:nvSpPr>
          <p:spPr>
            <a:xfrm>
              <a:off x="5236213" y="37896"/>
              <a:ext cx="1961787" cy="12180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2B48"/>
                </a:buClr>
                <a:buSzPts val="2100"/>
                <a:buFont typeface="Montserrat"/>
                <a:buNone/>
              </a:pPr>
              <a:r>
                <a:rPr lang="es-MX" sz="2100">
                  <a:solidFill>
                    <a:srgbClr val="14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Aloantígenos </a:t>
              </a:r>
              <a:endParaRPr sz="210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82" name="Google Shape;682;p62"/>
            <p:cNvSpPr/>
            <p:nvPr/>
          </p:nvSpPr>
          <p:spPr>
            <a:xfrm>
              <a:off x="4988775" y="1408557"/>
              <a:ext cx="2037579" cy="1293863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62"/>
            <p:cNvSpPr/>
            <p:nvPr/>
          </p:nvSpPr>
          <p:spPr>
            <a:xfrm>
              <a:off x="5215173" y="1623634"/>
              <a:ext cx="2037579" cy="129386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62"/>
            <p:cNvSpPr txBox="1"/>
            <p:nvPr/>
          </p:nvSpPr>
          <p:spPr>
            <a:xfrm>
              <a:off x="5253069" y="1661530"/>
              <a:ext cx="1961787" cy="12180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2B48"/>
                </a:buClr>
                <a:buSzPts val="2100"/>
                <a:buFont typeface="Montserrat"/>
                <a:buNone/>
              </a:pPr>
              <a:r>
                <a:rPr lang="es-MX" sz="2100">
                  <a:solidFill>
                    <a:srgbClr val="14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Respuestas inmunitarias</a:t>
              </a:r>
              <a:endParaRPr sz="210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85" name="Google Shape;685;p62"/>
            <p:cNvSpPr/>
            <p:nvPr/>
          </p:nvSpPr>
          <p:spPr>
            <a:xfrm>
              <a:off x="2626654" y="2675844"/>
              <a:ext cx="2037579" cy="1293863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62"/>
            <p:cNvSpPr/>
            <p:nvPr/>
          </p:nvSpPr>
          <p:spPr>
            <a:xfrm>
              <a:off x="2853052" y="2890922"/>
              <a:ext cx="2037579" cy="129386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62"/>
            <p:cNvSpPr txBox="1"/>
            <p:nvPr/>
          </p:nvSpPr>
          <p:spPr>
            <a:xfrm>
              <a:off x="2890948" y="2928818"/>
              <a:ext cx="1961787" cy="12180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2B48"/>
                </a:buClr>
                <a:buSzPts val="2100"/>
                <a:buFont typeface="Montserrat"/>
                <a:buNone/>
              </a:pPr>
              <a:r>
                <a:rPr lang="es-MX" sz="2100">
                  <a:solidFill>
                    <a:srgbClr val="14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Celulares </a:t>
              </a:r>
              <a:endParaRPr sz="210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88" name="Google Shape;688;p62"/>
            <p:cNvSpPr/>
            <p:nvPr/>
          </p:nvSpPr>
          <p:spPr>
            <a:xfrm>
              <a:off x="7476833" y="2653745"/>
              <a:ext cx="2037579" cy="1293863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62"/>
            <p:cNvSpPr/>
            <p:nvPr/>
          </p:nvSpPr>
          <p:spPr>
            <a:xfrm>
              <a:off x="7703231" y="2868822"/>
              <a:ext cx="2037579" cy="129386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62"/>
            <p:cNvSpPr txBox="1"/>
            <p:nvPr/>
          </p:nvSpPr>
          <p:spPr>
            <a:xfrm>
              <a:off x="7741127" y="2906718"/>
              <a:ext cx="1961787" cy="12180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2B48"/>
                </a:buClr>
                <a:buSzPts val="2100"/>
                <a:buFont typeface="Montserrat"/>
                <a:buNone/>
              </a:pPr>
              <a:r>
                <a:rPr lang="es-MX" sz="2100">
                  <a:solidFill>
                    <a:srgbClr val="14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Humorales</a:t>
              </a:r>
              <a:endParaRPr/>
            </a:p>
          </p:txBody>
        </p:sp>
      </p:grpSp>
      <p:cxnSp>
        <p:nvCxnSpPr>
          <p:cNvPr id="691" name="Google Shape;691;p62"/>
          <p:cNvCxnSpPr/>
          <p:nvPr/>
        </p:nvCxnSpPr>
        <p:spPr>
          <a:xfrm rot="10800000" flipH="1">
            <a:off x="7035974" y="4628725"/>
            <a:ext cx="1297172" cy="66985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92" name="Google Shape;692;p62"/>
          <p:cNvCxnSpPr/>
          <p:nvPr/>
        </p:nvCxnSpPr>
        <p:spPr>
          <a:xfrm>
            <a:off x="8333146" y="4628725"/>
            <a:ext cx="1287618" cy="66985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63"/>
          <p:cNvSpPr txBox="1">
            <a:spLocks noGrp="1"/>
          </p:cNvSpPr>
          <p:nvPr>
            <p:ph type="title"/>
          </p:nvPr>
        </p:nvSpPr>
        <p:spPr>
          <a:xfrm>
            <a:off x="582168" y="48180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Reconocimiento de aloantígenos</a:t>
            </a:r>
            <a:br>
              <a:rPr lang="es-MX"/>
            </a:br>
            <a:endParaRPr/>
          </a:p>
        </p:txBody>
      </p:sp>
      <p:grpSp>
        <p:nvGrpSpPr>
          <p:cNvPr id="698" name="Google Shape;698;p63"/>
          <p:cNvGrpSpPr/>
          <p:nvPr/>
        </p:nvGrpSpPr>
        <p:grpSpPr>
          <a:xfrm>
            <a:off x="4678710" y="1926814"/>
            <a:ext cx="6761922" cy="4289041"/>
            <a:chOff x="0" y="31148"/>
            <a:chExt cx="6761922" cy="4289041"/>
          </a:xfrm>
        </p:grpSpPr>
        <p:sp>
          <p:nvSpPr>
            <p:cNvPr id="699" name="Google Shape;699;p63"/>
            <p:cNvSpPr/>
            <p:nvPr/>
          </p:nvSpPr>
          <p:spPr>
            <a:xfrm>
              <a:off x="0" y="31148"/>
              <a:ext cx="6761922" cy="102258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63"/>
            <p:cNvSpPr txBox="1"/>
            <p:nvPr/>
          </p:nvSpPr>
          <p:spPr>
            <a:xfrm>
              <a:off x="49918" y="81066"/>
              <a:ext cx="6662086" cy="922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Montserrat"/>
                <a:buNone/>
              </a:pPr>
              <a:r>
                <a:rPr lang="es-MX" sz="23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Reconocimiento de células trasplantadas como propias o extrañas.</a:t>
              </a:r>
              <a:endParaRPr/>
            </a:p>
          </p:txBody>
        </p:sp>
        <p:sp>
          <p:nvSpPr>
            <p:cNvPr id="701" name="Google Shape;701;p63"/>
            <p:cNvSpPr/>
            <p:nvPr/>
          </p:nvSpPr>
          <p:spPr>
            <a:xfrm>
              <a:off x="0" y="1119969"/>
              <a:ext cx="6761922" cy="102258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63"/>
            <p:cNvSpPr txBox="1"/>
            <p:nvPr/>
          </p:nvSpPr>
          <p:spPr>
            <a:xfrm>
              <a:off x="49918" y="1169887"/>
              <a:ext cx="6662086" cy="922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Montserrat"/>
                <a:buNone/>
              </a:pPr>
              <a:r>
                <a:rPr lang="es-MX" sz="23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Depende de genes polimorfos heredados por ambos progenitores.</a:t>
              </a:r>
              <a:endParaRPr/>
            </a:p>
          </p:txBody>
        </p:sp>
        <p:sp>
          <p:nvSpPr>
            <p:cNvPr id="703" name="Google Shape;703;p63"/>
            <p:cNvSpPr/>
            <p:nvPr/>
          </p:nvSpPr>
          <p:spPr>
            <a:xfrm>
              <a:off x="0" y="2208789"/>
              <a:ext cx="6761922" cy="102258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63"/>
            <p:cNvSpPr txBox="1"/>
            <p:nvPr/>
          </p:nvSpPr>
          <p:spPr>
            <a:xfrm>
              <a:off x="49918" y="2258707"/>
              <a:ext cx="6662086" cy="922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Montserrat"/>
                <a:buNone/>
              </a:pPr>
              <a:r>
                <a:rPr lang="es-MX" sz="23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Resultados de experimentos entre cepas de ratones.</a:t>
              </a:r>
              <a:endParaRPr/>
            </a:p>
          </p:txBody>
        </p:sp>
        <p:sp>
          <p:nvSpPr>
            <p:cNvPr id="705" name="Google Shape;705;p63"/>
            <p:cNvSpPr/>
            <p:nvPr/>
          </p:nvSpPr>
          <p:spPr>
            <a:xfrm>
              <a:off x="0" y="3297609"/>
              <a:ext cx="6761922" cy="102258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63"/>
            <p:cNvSpPr txBox="1"/>
            <p:nvPr/>
          </p:nvSpPr>
          <p:spPr>
            <a:xfrm>
              <a:off x="49918" y="3347527"/>
              <a:ext cx="6662086" cy="922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Montserrat"/>
                <a:buNone/>
              </a:pPr>
              <a:r>
                <a:rPr lang="es-MX" sz="23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Reglas básicas de inmunología.</a:t>
              </a:r>
              <a:endParaRPr/>
            </a:p>
          </p:txBody>
        </p:sp>
      </p:grpSp>
      <p:sp>
        <p:nvSpPr>
          <p:cNvPr id="707" name="Google Shape;707;p63"/>
          <p:cNvSpPr/>
          <p:nvPr/>
        </p:nvSpPr>
        <p:spPr>
          <a:xfrm>
            <a:off x="11532072" y="5326911"/>
            <a:ext cx="542260" cy="5635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64"/>
          <p:cNvSpPr txBox="1">
            <a:spLocks noGrp="1"/>
          </p:cNvSpPr>
          <p:nvPr>
            <p:ph type="title"/>
          </p:nvPr>
        </p:nvSpPr>
        <p:spPr>
          <a:xfrm>
            <a:off x="618744" y="48180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Reconocimiento de aloantígenos</a:t>
            </a:r>
            <a:br>
              <a:rPr lang="es-MX"/>
            </a:br>
            <a:endParaRPr/>
          </a:p>
        </p:txBody>
      </p:sp>
      <p:sp>
        <p:nvSpPr>
          <p:cNvPr id="713" name="Google Shape;713;p64"/>
          <p:cNvSpPr txBox="1">
            <a:spLocks noGrp="1"/>
          </p:cNvSpPr>
          <p:nvPr>
            <p:ph type="body" idx="1"/>
          </p:nvPr>
        </p:nvSpPr>
        <p:spPr>
          <a:xfrm>
            <a:off x="4811334" y="1563307"/>
            <a:ext cx="6761922" cy="481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4572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ct val="100000"/>
              <a:buFont typeface="Calibri"/>
              <a:buAutoNum type="arabicPeriod"/>
            </a:pPr>
            <a:r>
              <a:rPr lang="es-MX"/>
              <a:t>Las células u órganos trasplantados entre individuos de una misma cepa endogámica de una especie, nunca son rechazados.</a:t>
            </a:r>
            <a:endParaRPr/>
          </a:p>
          <a:p>
            <a:pPr marL="457200" lvl="0" indent="-4572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ct val="100000"/>
              <a:buFont typeface="Calibri"/>
              <a:buAutoNum type="arabicPeriod"/>
            </a:pPr>
            <a:r>
              <a:rPr lang="es-MX"/>
              <a:t>Las células u órganos trasplantados entre individuos de distintas cepas endogámicas de una misma especie, casi siempre son rechazados.</a:t>
            </a:r>
            <a:endParaRPr/>
          </a:p>
          <a:p>
            <a:pPr marL="457200" lvl="0" indent="-4572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ct val="100000"/>
              <a:buFont typeface="Calibri"/>
              <a:buAutoNum type="arabicPeriod"/>
            </a:pPr>
            <a:r>
              <a:rPr lang="es-MX"/>
              <a:t>Las crías de una pareja formada por individuos de dos cepas endogámicas distintas, no rechazan los injertos de cualquiera de sus progenitores.</a:t>
            </a:r>
            <a:endParaRPr/>
          </a:p>
          <a:p>
            <a:pPr marL="457200" lvl="0" indent="-4572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ct val="100000"/>
              <a:buFont typeface="Calibri"/>
              <a:buAutoNum type="arabicPeriod"/>
            </a:pPr>
            <a:r>
              <a:rPr lang="es-MX"/>
              <a:t>Un injerto procedente de una cría de una pareja formada por individuos de dos cepas endogámicas distintas, será rechazado por cualquiera de los progenitores.</a:t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65"/>
          <p:cNvSpPr txBox="1">
            <a:spLocks noGrp="1"/>
          </p:cNvSpPr>
          <p:nvPr>
            <p:ph type="title"/>
          </p:nvPr>
        </p:nvSpPr>
        <p:spPr>
          <a:xfrm>
            <a:off x="509016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Reconocimiento de aloantígenos</a:t>
            </a:r>
            <a:br>
              <a:rPr lang="es-MX"/>
            </a:br>
            <a:endParaRPr/>
          </a:p>
        </p:txBody>
      </p:sp>
      <p:grpSp>
        <p:nvGrpSpPr>
          <p:cNvPr id="719" name="Google Shape;719;p65"/>
          <p:cNvGrpSpPr/>
          <p:nvPr/>
        </p:nvGrpSpPr>
        <p:grpSpPr>
          <a:xfrm>
            <a:off x="5193202" y="1357016"/>
            <a:ext cx="5561582" cy="5296745"/>
            <a:chOff x="1334434" y="3704"/>
            <a:chExt cx="5561582" cy="5296745"/>
          </a:xfrm>
        </p:grpSpPr>
        <p:sp>
          <p:nvSpPr>
            <p:cNvPr id="720" name="Google Shape;720;p65"/>
            <p:cNvSpPr/>
            <p:nvPr/>
          </p:nvSpPr>
          <p:spPr>
            <a:xfrm>
              <a:off x="1334434" y="3704"/>
              <a:ext cx="2648372" cy="1589023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65"/>
            <p:cNvSpPr txBox="1"/>
            <p:nvPr/>
          </p:nvSpPr>
          <p:spPr>
            <a:xfrm>
              <a:off x="1334434" y="3704"/>
              <a:ext cx="2648372" cy="15890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Montserrat"/>
                <a:buNone/>
              </a:pPr>
              <a:r>
                <a:rPr lang="es-MX" sz="15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Moléculas del complejo mayor de histocompatibilida, responsables de casi todas las reacciones de rechazo intensas (rápidas).</a:t>
              </a:r>
              <a:endParaRPr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2" name="Google Shape;722;p65"/>
            <p:cNvSpPr/>
            <p:nvPr/>
          </p:nvSpPr>
          <p:spPr>
            <a:xfrm>
              <a:off x="4247644" y="3704"/>
              <a:ext cx="2648372" cy="1589023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65"/>
            <p:cNvSpPr txBox="1"/>
            <p:nvPr/>
          </p:nvSpPr>
          <p:spPr>
            <a:xfrm>
              <a:off x="4247644" y="3704"/>
              <a:ext cx="2648372" cy="15890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Montserrat"/>
                <a:buNone/>
              </a:pPr>
              <a:r>
                <a:rPr lang="es-MX" sz="15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Locus de genes polimorfos que codifican dianas moleculares de los rechazos de injertos.</a:t>
              </a:r>
              <a:endParaRPr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4" name="Google Shape;724;p65"/>
            <p:cNvSpPr/>
            <p:nvPr/>
          </p:nvSpPr>
          <p:spPr>
            <a:xfrm>
              <a:off x="1334434" y="1857565"/>
              <a:ext cx="2648372" cy="1589023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65"/>
            <p:cNvSpPr txBox="1"/>
            <p:nvPr/>
          </p:nvSpPr>
          <p:spPr>
            <a:xfrm>
              <a:off x="1334434" y="1857565"/>
              <a:ext cx="2648372" cy="15890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Montserrat"/>
                <a:buNone/>
              </a:pPr>
              <a:r>
                <a:rPr lang="es-MX" sz="15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CMH importante en las respuestas inmunitarias normales frente a los antígenos extraños.</a:t>
              </a:r>
              <a:endParaRPr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6" name="Google Shape;726;p65"/>
            <p:cNvSpPr/>
            <p:nvPr/>
          </p:nvSpPr>
          <p:spPr>
            <a:xfrm>
              <a:off x="4247644" y="1857565"/>
              <a:ext cx="2648372" cy="1589023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65"/>
            <p:cNvSpPr txBox="1"/>
            <p:nvPr/>
          </p:nvSpPr>
          <p:spPr>
            <a:xfrm>
              <a:off x="4247644" y="1857565"/>
              <a:ext cx="2648372" cy="15890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Montserrat"/>
                <a:buNone/>
              </a:pPr>
              <a:r>
                <a:rPr lang="es-MX" sz="15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Función de aloantígeno de CMH es accidental.</a:t>
              </a:r>
              <a:endParaRPr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8" name="Google Shape;728;p65"/>
            <p:cNvSpPr/>
            <p:nvPr/>
          </p:nvSpPr>
          <p:spPr>
            <a:xfrm>
              <a:off x="2791039" y="3711426"/>
              <a:ext cx="2648372" cy="1589023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65"/>
            <p:cNvSpPr txBox="1"/>
            <p:nvPr/>
          </p:nvSpPr>
          <p:spPr>
            <a:xfrm>
              <a:off x="2791039" y="3711426"/>
              <a:ext cx="2648372" cy="15890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Montserrat"/>
                <a:buNone/>
              </a:pPr>
              <a:r>
                <a:rPr lang="es-MX" sz="15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Presentación Ag CMH:      2 vías distintas.</a:t>
              </a:r>
              <a:endParaRPr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730" name="Google Shape;730;p65"/>
          <p:cNvSpPr/>
          <p:nvPr/>
        </p:nvSpPr>
        <p:spPr>
          <a:xfrm>
            <a:off x="9899503" y="5422384"/>
            <a:ext cx="935665" cy="62732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66"/>
          <p:cNvSpPr txBox="1">
            <a:spLocks noGrp="1"/>
          </p:cNvSpPr>
          <p:nvPr>
            <p:ph type="title"/>
          </p:nvPr>
        </p:nvSpPr>
        <p:spPr>
          <a:xfrm>
            <a:off x="509016" y="35713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Reconocimiento de aloantígenos</a:t>
            </a:r>
            <a:br>
              <a:rPr lang="es-MX"/>
            </a:br>
            <a:endParaRPr/>
          </a:p>
        </p:txBody>
      </p:sp>
      <p:pic>
        <p:nvPicPr>
          <p:cNvPr id="737" name="Google Shape;737;p6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5093" y="1158949"/>
            <a:ext cx="3152695" cy="54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" name="Google Shape;738;p6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7788" y="2115878"/>
            <a:ext cx="3607932" cy="3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67"/>
          <p:cNvSpPr txBox="1">
            <a:spLocks noGrp="1"/>
          </p:cNvSpPr>
          <p:nvPr>
            <p:ph type="body" idx="1"/>
          </p:nvPr>
        </p:nvSpPr>
        <p:spPr>
          <a:xfrm>
            <a:off x="4957638" y="1898777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B48"/>
              </a:buClr>
              <a:buSzPts val="1800"/>
              <a:buChar char="•"/>
            </a:pPr>
            <a:r>
              <a:rPr lang="es-MX" sz="18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La respuesta del linfocito T a un órgano injertado puede iniciarse en los ganglios linfáticos que drenan el injerto.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1800"/>
              <a:buChar char="•"/>
            </a:pPr>
            <a:r>
              <a:rPr lang="es-MX" sz="18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1% al 2% de los linfocitos T de un sujeto, es capaz de reconocer y responder a una sola molécula extraña del MHC.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1800"/>
              <a:buChar char="•"/>
            </a:pPr>
            <a:r>
              <a:rPr lang="es-MX" sz="18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Muchos de los linfocitos T que responden a una molécul</a:t>
            </a:r>
            <a:r>
              <a:rPr lang="es-MX" sz="180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a </a:t>
            </a:r>
            <a:r>
              <a:rPr lang="es-MX" sz="18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alógena del MHC, incluso ante la primera exposición, son linfocitos T memoria.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1800"/>
              <a:buChar char="•"/>
            </a:pPr>
            <a:r>
              <a:rPr lang="es-MX" sz="180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Coestimulación de moléculas B7 en CPA (activación de LT alorreactivos).</a:t>
            </a:r>
            <a:endParaRPr/>
          </a:p>
          <a:p>
            <a:pPr marL="228600" lvl="0" indent="-1143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</a:pPr>
            <a:endParaRPr sz="1800">
              <a:solidFill>
                <a:srgbClr val="14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1143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</a:pPr>
            <a:endParaRPr sz="1800" b="0" i="0" u="none" strike="noStrike">
              <a:solidFill>
                <a:srgbClr val="14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1143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</a:pPr>
            <a:endParaRPr sz="1800" b="0" i="0" u="none" strike="noStrike">
              <a:solidFill>
                <a:srgbClr val="14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1143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</a:pPr>
            <a:endParaRPr sz="1800" b="0" i="0" u="none" strike="noStrike">
              <a:solidFill>
                <a:srgbClr val="14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1143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</a:pPr>
            <a:endParaRPr sz="1800" b="0" i="0" u="none" strike="noStrike">
              <a:solidFill>
                <a:srgbClr val="14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101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>
              <a:solidFill>
                <a:srgbClr val="14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9" name="Google Shape;749;p6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0912" y="250343"/>
            <a:ext cx="6781801" cy="6461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 sz="4400" i="0" u="none" strike="noStrike">
                <a:latin typeface="Montserrat"/>
                <a:ea typeface="Montserrat"/>
                <a:cs typeface="Montserrat"/>
                <a:sym typeface="Montserrat"/>
              </a:rPr>
              <a:t>Funciones efectoras de los linfocitos T alorreactivos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5" name="Google Shape;755;p69"/>
          <p:cNvSpPr txBox="1">
            <a:spLocks noGrp="1"/>
          </p:cNvSpPr>
          <p:nvPr>
            <p:ph type="body" idx="1"/>
          </p:nvPr>
        </p:nvSpPr>
        <p:spPr>
          <a:xfrm>
            <a:off x="5049078" y="2141537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infocitos T CD4+ cooperadores se diferencian en células efectoras productoras de citocinas que dañan los injertos a través de una inflamación mediada por citocinas.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Solo los CTL que se generan por el reconocimiento directo del MHC alógeno pueden matar a las células del injerto.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CTL o los linfocitos T cooperadores generados por el alorreconocimiento directo o indirecto del antígeno; pueden dañar los injertos por medio de citocinas.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 txBox="1">
            <a:spLocks noGrp="1"/>
          </p:cNvSpPr>
          <p:nvPr>
            <p:ph type="title"/>
          </p:nvPr>
        </p:nvSpPr>
        <p:spPr>
          <a:xfrm>
            <a:off x="582168" y="2153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Maduración</a:t>
            </a:r>
            <a:endParaRPr/>
          </a:p>
        </p:txBody>
      </p:sp>
      <p:pic>
        <p:nvPicPr>
          <p:cNvPr id="148" name="Google Shape;148;p7" descr="Interfaz de usuario gráfica, Tabla&#10;&#10;Descripción generada automáticament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9654" y="1700784"/>
            <a:ext cx="7402492" cy="2957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ct val="100000"/>
              <a:buFont typeface="Montserrat"/>
              <a:buNone/>
            </a:pPr>
            <a:r>
              <a:rPr lang="es-MX" sz="4400" i="0" u="none" strike="noStrike">
                <a:latin typeface="Montserrat"/>
                <a:ea typeface="Montserrat"/>
                <a:cs typeface="Montserrat"/>
                <a:sym typeface="Montserrat"/>
              </a:rPr>
              <a:t>Patrones y mecanismos de rechazo</a:t>
            </a:r>
            <a:br>
              <a:rPr lang="es-MX" sz="4400" i="0" u="none" strike="noStrike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s-MX" sz="4400" i="0" u="none" strike="noStrike">
                <a:latin typeface="Montserrat"/>
                <a:ea typeface="Montserrat"/>
                <a:cs typeface="Montserrat"/>
                <a:sym typeface="Montserrat"/>
              </a:rPr>
              <a:t>del aloinjerto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1" name="Google Shape;761;p70"/>
          <p:cNvSpPr txBox="1">
            <a:spLocks noGrp="1"/>
          </p:cNvSpPr>
          <p:nvPr>
            <p:ph type="body" idx="1"/>
          </p:nvPr>
        </p:nvSpPr>
        <p:spPr>
          <a:xfrm>
            <a:off x="5103942" y="1898777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B48"/>
              </a:buClr>
              <a:buSzPts val="2000"/>
              <a:buChar char="•"/>
            </a:pPr>
            <a:r>
              <a:rPr lang="es-MX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lang="es-MX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infocitos</a:t>
            </a:r>
            <a:r>
              <a:rPr lang="es-MX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MX" b="1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T CD4+ y CD8+ alorreactivos y los aloanticuerpos </a:t>
            </a:r>
            <a:r>
              <a:rPr lang="es-MX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se han mostrado capaces de mediar el rechazo del aloinjerto.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2000"/>
              <a:buChar char="•"/>
            </a:pPr>
            <a:r>
              <a:rPr lang="es-MX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Rechazo del injerto se clasifica sobre la base de las características histopatológicas o la evolución temporal del rechazo después del trasplante.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2000"/>
              <a:buChar char="•"/>
            </a:pPr>
            <a:r>
              <a:rPr lang="es-MX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En lugar de sobre la base de los mecanismos inmunitarios efectores:</a:t>
            </a:r>
            <a:endParaRPr/>
          </a:p>
          <a:p>
            <a:pPr marL="685800" lvl="1" indent="-22860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42B48"/>
              </a:buClr>
              <a:buSzPts val="2000"/>
              <a:buFont typeface="Noto Sans Symbols"/>
              <a:buChar char="▪"/>
            </a:pPr>
            <a:r>
              <a:rPr lang="es-MX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Hiperagudo.</a:t>
            </a:r>
            <a:endParaRPr/>
          </a:p>
          <a:p>
            <a:pPr marL="685800" lvl="1" indent="-22860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42B48"/>
              </a:buClr>
              <a:buSzPts val="2000"/>
              <a:buFont typeface="Noto Sans Symbols"/>
              <a:buChar char="▪"/>
            </a:pPr>
            <a:r>
              <a:rPr lang="es-MX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Agudo.</a:t>
            </a:r>
            <a:endParaRPr/>
          </a:p>
          <a:p>
            <a:pPr marL="685800" lvl="1" indent="-22860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42B48"/>
              </a:buClr>
              <a:buSzPts val="2000"/>
              <a:buFont typeface="Noto Sans Symbols"/>
              <a:buChar char="▪"/>
            </a:pPr>
            <a:r>
              <a:rPr lang="es-MX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Crónico.</a:t>
            </a: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71"/>
          <p:cNvSpPr txBox="1">
            <a:spLocks noGrp="1"/>
          </p:cNvSpPr>
          <p:nvPr>
            <p:ph type="title"/>
          </p:nvPr>
        </p:nvSpPr>
        <p:spPr>
          <a:xfrm>
            <a:off x="566928" y="286309"/>
            <a:ext cx="10786872" cy="1573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 sz="4400" i="0" u="none" strike="noStrike">
                <a:latin typeface="Montserrat"/>
                <a:ea typeface="Montserrat"/>
                <a:cs typeface="Montserrat"/>
                <a:sym typeface="Montserrat"/>
              </a:rPr>
              <a:t>Patrones y mecanismos de rechazo</a:t>
            </a:r>
            <a:br>
              <a:rPr lang="es-MX" sz="4400" i="0" u="none" strike="noStrike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s-MX" sz="4400" i="0" u="none" strike="noStrike">
                <a:latin typeface="Montserrat"/>
                <a:ea typeface="Montserrat"/>
                <a:cs typeface="Montserrat"/>
                <a:sym typeface="Montserrat"/>
              </a:rPr>
              <a:t>del aloinjerto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67" name="Google Shape;767;p7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0152" y="1381213"/>
            <a:ext cx="5709060" cy="27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Google Shape;768;p7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7486" y="4117212"/>
            <a:ext cx="3627976" cy="27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72"/>
          <p:cNvSpPr txBox="1">
            <a:spLocks noGrp="1"/>
          </p:cNvSpPr>
          <p:nvPr>
            <p:ph type="title"/>
          </p:nvPr>
        </p:nvSpPr>
        <p:spPr>
          <a:xfrm>
            <a:off x="618744" y="26225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Rechazo hiperagudo</a:t>
            </a:r>
            <a:endParaRPr/>
          </a:p>
        </p:txBody>
      </p:sp>
      <p:grpSp>
        <p:nvGrpSpPr>
          <p:cNvPr id="774" name="Google Shape;774;p72"/>
          <p:cNvGrpSpPr/>
          <p:nvPr/>
        </p:nvGrpSpPr>
        <p:grpSpPr>
          <a:xfrm>
            <a:off x="4648865" y="1898256"/>
            <a:ext cx="7240150" cy="4481997"/>
            <a:chOff x="204881" y="2258"/>
            <a:chExt cx="7240150" cy="4481997"/>
          </a:xfrm>
        </p:grpSpPr>
        <p:sp>
          <p:nvSpPr>
            <p:cNvPr id="775" name="Google Shape;775;p72"/>
            <p:cNvSpPr/>
            <p:nvPr/>
          </p:nvSpPr>
          <p:spPr>
            <a:xfrm>
              <a:off x="204881" y="2258"/>
              <a:ext cx="3447690" cy="2068614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72"/>
            <p:cNvSpPr txBox="1"/>
            <p:nvPr/>
          </p:nvSpPr>
          <p:spPr>
            <a:xfrm>
              <a:off x="204881" y="2258"/>
              <a:ext cx="3447690" cy="206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Montserrat"/>
                <a:buNone/>
              </a:pPr>
              <a:r>
                <a:rPr lang="es-MX" sz="17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</a:t>
              </a:r>
              <a:r>
                <a:rPr lang="es-MX" sz="1700" b="1" i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clusión trombótica </a:t>
              </a:r>
              <a:r>
                <a:rPr lang="es-MX" sz="1700" b="0" i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 los vasos del injerto, que comienza a los pocos minutos u horas de que se anastomosen los vasos sanguíneos del anfitrión a los del injerto.</a:t>
              </a:r>
              <a:endParaRPr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77" name="Google Shape;777;p72"/>
            <p:cNvSpPr/>
            <p:nvPr/>
          </p:nvSpPr>
          <p:spPr>
            <a:xfrm>
              <a:off x="3997341" y="2258"/>
              <a:ext cx="3447690" cy="2068614"/>
            </a:xfrm>
            <a:prstGeom prst="rect">
              <a:avLst/>
            </a:prstGeom>
            <a:solidFill>
              <a:srgbClr val="50C9B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72"/>
            <p:cNvSpPr txBox="1"/>
            <p:nvPr/>
          </p:nvSpPr>
          <p:spPr>
            <a:xfrm>
              <a:off x="3997341" y="2258"/>
              <a:ext cx="3447690" cy="206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Montserrat"/>
                <a:buNone/>
              </a:pPr>
              <a:r>
                <a:rPr lang="es-MX" sz="17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Mediado por anticuerpos preexistentes en la circulación del anfitrión, que se unen a los antígenos endoteliales del donante.</a:t>
              </a:r>
              <a:endParaRPr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79" name="Google Shape;779;p72"/>
            <p:cNvSpPr/>
            <p:nvPr/>
          </p:nvSpPr>
          <p:spPr>
            <a:xfrm>
              <a:off x="204881" y="2415641"/>
              <a:ext cx="3447690" cy="2068614"/>
            </a:xfrm>
            <a:prstGeom prst="rect">
              <a:avLst/>
            </a:prstGeom>
            <a:solidFill>
              <a:srgbClr val="48BD6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72"/>
            <p:cNvSpPr txBox="1"/>
            <p:nvPr/>
          </p:nvSpPr>
          <p:spPr>
            <a:xfrm>
              <a:off x="204881" y="2415641"/>
              <a:ext cx="3447690" cy="206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Montserrat"/>
                <a:buNone/>
              </a:pPr>
              <a:r>
                <a:rPr lang="es-MX" sz="17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La </a:t>
              </a:r>
              <a:r>
                <a:rPr lang="es-MX" sz="17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unión del anticuerpo al endotelio activa el complemento</a:t>
              </a:r>
              <a:r>
                <a:rPr lang="es-MX" sz="17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promueven la trombosis intravascular.</a:t>
              </a:r>
              <a:endParaRPr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81" name="Google Shape;781;p72"/>
            <p:cNvSpPr/>
            <p:nvPr/>
          </p:nvSpPr>
          <p:spPr>
            <a:xfrm>
              <a:off x="3997341" y="2415641"/>
              <a:ext cx="3447690" cy="2068614"/>
            </a:xfrm>
            <a:prstGeom prst="rect">
              <a:avLst/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72"/>
            <p:cNvSpPr txBox="1"/>
            <p:nvPr/>
          </p:nvSpPr>
          <p:spPr>
            <a:xfrm>
              <a:off x="3997341" y="2415641"/>
              <a:ext cx="3447690" cy="206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Montserrat"/>
                <a:buNone/>
              </a:pPr>
              <a:r>
                <a:rPr lang="es-MX" sz="17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Limitación al xenotrasplante.</a:t>
              </a:r>
              <a:endParaRPr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73"/>
          <p:cNvSpPr txBox="1">
            <a:spLocks noGrp="1"/>
          </p:cNvSpPr>
          <p:nvPr>
            <p:ph type="title"/>
          </p:nvPr>
        </p:nvSpPr>
        <p:spPr>
          <a:xfrm>
            <a:off x="582168" y="18915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Rechazo agudo</a:t>
            </a:r>
            <a:endParaRPr/>
          </a:p>
        </p:txBody>
      </p:sp>
      <p:grpSp>
        <p:nvGrpSpPr>
          <p:cNvPr id="788" name="Google Shape;788;p73"/>
          <p:cNvGrpSpPr/>
          <p:nvPr/>
        </p:nvGrpSpPr>
        <p:grpSpPr>
          <a:xfrm>
            <a:off x="4852534" y="1898943"/>
            <a:ext cx="7123058" cy="4440554"/>
            <a:chOff x="0" y="146470"/>
            <a:chExt cx="7123058" cy="4440554"/>
          </a:xfrm>
        </p:grpSpPr>
        <p:sp>
          <p:nvSpPr>
            <p:cNvPr id="789" name="Google Shape;789;p73"/>
            <p:cNvSpPr/>
            <p:nvPr/>
          </p:nvSpPr>
          <p:spPr>
            <a:xfrm>
              <a:off x="0" y="146470"/>
              <a:ext cx="7123058" cy="855854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73"/>
            <p:cNvSpPr txBox="1"/>
            <p:nvPr/>
          </p:nvSpPr>
          <p:spPr>
            <a:xfrm>
              <a:off x="41779" y="188249"/>
              <a:ext cx="7039500" cy="7722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Montserrat"/>
                <a:buNone/>
              </a:pPr>
              <a:r>
                <a:rPr lang="es-MX" sz="1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Proceso de lesión del parénquima del injerto y de los vasos sanguíneos ,mediado por </a:t>
              </a:r>
              <a:r>
                <a:rPr lang="es-MX" sz="14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los linfocitos T y los anticuerpos alorreactivos.</a:t>
              </a:r>
              <a:endPara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91" name="Google Shape;791;p73"/>
            <p:cNvSpPr/>
            <p:nvPr/>
          </p:nvSpPr>
          <p:spPr>
            <a:xfrm>
              <a:off x="0" y="1042645"/>
              <a:ext cx="7123058" cy="855854"/>
            </a:xfrm>
            <a:prstGeom prst="roundRect">
              <a:avLst>
                <a:gd name="adj" fmla="val 16667"/>
              </a:avLst>
            </a:prstGeom>
            <a:solidFill>
              <a:srgbClr val="52CBC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73"/>
            <p:cNvSpPr txBox="1"/>
            <p:nvPr/>
          </p:nvSpPr>
          <p:spPr>
            <a:xfrm>
              <a:off x="41779" y="1084424"/>
              <a:ext cx="7039500" cy="7722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Montserrat"/>
                <a:buNone/>
              </a:pPr>
              <a:r>
                <a:rPr lang="es-MX" sz="1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El principal mecanismo de rechazo celular agudo es la muerte de las células del injerto </a:t>
              </a:r>
              <a:r>
                <a:rPr lang="es-MX" sz="14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mediado por los CTL.</a:t>
              </a:r>
              <a:endPara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93" name="Google Shape;793;p73"/>
            <p:cNvSpPr/>
            <p:nvPr/>
          </p:nvSpPr>
          <p:spPr>
            <a:xfrm>
              <a:off x="0" y="1938820"/>
              <a:ext cx="7123058" cy="855854"/>
            </a:xfrm>
            <a:prstGeom prst="roundRect">
              <a:avLst>
                <a:gd name="adj" fmla="val 16667"/>
              </a:avLst>
            </a:prstGeom>
            <a:solidFill>
              <a:srgbClr val="4CC3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73"/>
            <p:cNvSpPr txBox="1"/>
            <p:nvPr/>
          </p:nvSpPr>
          <p:spPr>
            <a:xfrm>
              <a:off x="41779" y="1980599"/>
              <a:ext cx="7039500" cy="7722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Montserrat"/>
                <a:buNone/>
              </a:pPr>
              <a:r>
                <a:rPr lang="es-MX" sz="1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Los aloanticuerpos producen un rechazo agudo al unirse a los aloantígenos, sobre todo a moléculas del HLA situadas en las </a:t>
              </a:r>
              <a:r>
                <a:rPr lang="es-MX" sz="14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células endoteliales vasculares.</a:t>
              </a:r>
              <a:endPara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95" name="Google Shape;795;p73"/>
            <p:cNvSpPr/>
            <p:nvPr/>
          </p:nvSpPr>
          <p:spPr>
            <a:xfrm>
              <a:off x="0" y="2834995"/>
              <a:ext cx="7123058" cy="855854"/>
            </a:xfrm>
            <a:prstGeom prst="roundRect">
              <a:avLst>
                <a:gd name="adj" fmla="val 16667"/>
              </a:avLst>
            </a:prstGeom>
            <a:solidFill>
              <a:srgbClr val="46BA4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73"/>
            <p:cNvSpPr txBox="1"/>
            <p:nvPr/>
          </p:nvSpPr>
          <p:spPr>
            <a:xfrm>
              <a:off x="41779" y="2876774"/>
              <a:ext cx="7039500" cy="7722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Montserrat"/>
                <a:buNone/>
              </a:pPr>
              <a:r>
                <a:rPr lang="es-MX" sz="1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Lesión endotelial y trombosis intravascular que da lugar a la </a:t>
              </a:r>
              <a:r>
                <a:rPr lang="es-MX" sz="14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destrucción del injerto.</a:t>
              </a:r>
              <a:endPara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97" name="Google Shape;797;p73"/>
            <p:cNvSpPr/>
            <p:nvPr/>
          </p:nvSpPr>
          <p:spPr>
            <a:xfrm>
              <a:off x="0" y="3731170"/>
              <a:ext cx="7123058" cy="855854"/>
            </a:xfrm>
            <a:prstGeom prst="roundRect">
              <a:avLst>
                <a:gd name="adj" fmla="val 16667"/>
              </a:avLst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73"/>
            <p:cNvSpPr txBox="1"/>
            <p:nvPr/>
          </p:nvSpPr>
          <p:spPr>
            <a:xfrm>
              <a:off x="41779" y="3772949"/>
              <a:ext cx="7039500" cy="7722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Montserrat"/>
                <a:buNone/>
              </a:pPr>
              <a:r>
                <a:rPr lang="es-MX" sz="14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 semana a 3 meses.</a:t>
              </a:r>
              <a:endPara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74"/>
          <p:cNvSpPr txBox="1">
            <a:spLocks noGrp="1"/>
          </p:cNvSpPr>
          <p:nvPr>
            <p:ph type="title"/>
          </p:nvPr>
        </p:nvSpPr>
        <p:spPr>
          <a:xfrm>
            <a:off x="838200" y="21254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Rechazo crónico</a:t>
            </a:r>
            <a:endParaRPr/>
          </a:p>
        </p:txBody>
      </p:sp>
      <p:grpSp>
        <p:nvGrpSpPr>
          <p:cNvPr id="804" name="Google Shape;804;p74"/>
          <p:cNvGrpSpPr/>
          <p:nvPr/>
        </p:nvGrpSpPr>
        <p:grpSpPr>
          <a:xfrm>
            <a:off x="4391434" y="1952705"/>
            <a:ext cx="7718862" cy="4107920"/>
            <a:chOff x="187" y="432249"/>
            <a:chExt cx="7718862" cy="4107920"/>
          </a:xfrm>
        </p:grpSpPr>
        <p:sp>
          <p:nvSpPr>
            <p:cNvPr id="805" name="Google Shape;805;p74"/>
            <p:cNvSpPr/>
            <p:nvPr/>
          </p:nvSpPr>
          <p:spPr>
            <a:xfrm>
              <a:off x="149747" y="594272"/>
              <a:ext cx="3589445" cy="1121701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74"/>
            <p:cNvSpPr txBox="1"/>
            <p:nvPr/>
          </p:nvSpPr>
          <p:spPr>
            <a:xfrm>
              <a:off x="149747" y="594272"/>
              <a:ext cx="3589445" cy="11217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975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2B48"/>
                </a:buClr>
                <a:buSzPts val="1200"/>
                <a:buFont typeface="Montserrat"/>
                <a:buNone/>
              </a:pPr>
              <a:r>
                <a:rPr lang="es-MX" sz="1200">
                  <a:solidFill>
                    <a:srgbClr val="14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El tratamiento del rechazo agudo ha mejorado. La principal causa del fracaso de aloinjertos de órganos vascularizados es ahora el rechazo crónico.</a:t>
              </a:r>
              <a:endParaRPr sz="120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07" name="Google Shape;807;p74"/>
            <p:cNvSpPr/>
            <p:nvPr/>
          </p:nvSpPr>
          <p:spPr>
            <a:xfrm>
              <a:off x="187" y="432249"/>
              <a:ext cx="785191" cy="1177786"/>
            </a:xfrm>
            <a:prstGeom prst="rect">
              <a:avLst/>
            </a:prstGeom>
            <a:solidFill>
              <a:srgbClr val="C3D4E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74"/>
            <p:cNvSpPr/>
            <p:nvPr/>
          </p:nvSpPr>
          <p:spPr>
            <a:xfrm>
              <a:off x="4129604" y="594272"/>
              <a:ext cx="3589445" cy="1121701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74"/>
            <p:cNvSpPr txBox="1"/>
            <p:nvPr/>
          </p:nvSpPr>
          <p:spPr>
            <a:xfrm>
              <a:off x="4129604" y="594272"/>
              <a:ext cx="3589445" cy="11217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975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2B48"/>
                </a:buClr>
                <a:buSzPts val="1200"/>
                <a:buFont typeface="Montserrat"/>
                <a:buNone/>
              </a:pPr>
              <a:r>
                <a:rPr lang="es-MX" sz="1200">
                  <a:solidFill>
                    <a:srgbClr val="14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Aparece de forma insidiosa durante meses o años, y puede estar o no precedido de episodios de rechazo agudo.</a:t>
              </a:r>
              <a:endParaRPr/>
            </a:p>
          </p:txBody>
        </p:sp>
        <p:sp>
          <p:nvSpPr>
            <p:cNvPr id="810" name="Google Shape;810;p74"/>
            <p:cNvSpPr/>
            <p:nvPr/>
          </p:nvSpPr>
          <p:spPr>
            <a:xfrm>
              <a:off x="3980044" y="432249"/>
              <a:ext cx="785191" cy="1177786"/>
            </a:xfrm>
            <a:prstGeom prst="rect">
              <a:avLst/>
            </a:prstGeom>
            <a:solidFill>
              <a:srgbClr val="C1E2E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74"/>
            <p:cNvSpPr/>
            <p:nvPr/>
          </p:nvSpPr>
          <p:spPr>
            <a:xfrm>
              <a:off x="149747" y="2006370"/>
              <a:ext cx="3589445" cy="1121701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74"/>
            <p:cNvSpPr txBox="1"/>
            <p:nvPr/>
          </p:nvSpPr>
          <p:spPr>
            <a:xfrm>
              <a:off x="149747" y="2006370"/>
              <a:ext cx="3589445" cy="11217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975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2B48"/>
                </a:buClr>
                <a:buSzPts val="1200"/>
                <a:buFont typeface="Montserrat"/>
                <a:buNone/>
              </a:pPr>
              <a:r>
                <a:rPr lang="es-MX" sz="1200">
                  <a:solidFill>
                    <a:srgbClr val="14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Lesión dominante del rechazo crónico en los injertos vascularizados es la oclusión arterial.</a:t>
              </a:r>
              <a:endParaRPr sz="120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13" name="Google Shape;813;p74"/>
            <p:cNvSpPr/>
            <p:nvPr/>
          </p:nvSpPr>
          <p:spPr>
            <a:xfrm>
              <a:off x="187" y="1844346"/>
              <a:ext cx="785191" cy="1177786"/>
            </a:xfrm>
            <a:prstGeom prst="rect">
              <a:avLst/>
            </a:prstGeom>
            <a:solidFill>
              <a:srgbClr val="C0E2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74"/>
            <p:cNvSpPr/>
            <p:nvPr/>
          </p:nvSpPr>
          <p:spPr>
            <a:xfrm>
              <a:off x="4129604" y="2006370"/>
              <a:ext cx="3589445" cy="1121701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74"/>
            <p:cNvSpPr txBox="1"/>
            <p:nvPr/>
          </p:nvSpPr>
          <p:spPr>
            <a:xfrm>
              <a:off x="4129604" y="2006370"/>
              <a:ext cx="3589445" cy="11217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975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2B48"/>
                </a:buClr>
                <a:buSzPts val="1200"/>
                <a:buFont typeface="Montserrat"/>
                <a:buNone/>
              </a:pPr>
              <a:r>
                <a:rPr lang="es-MX" sz="1200">
                  <a:solidFill>
                    <a:srgbClr val="14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Proliferación de las células musculares lisas de la íntima, y los injertos fracasan finalmente, sobre todo, debido a la lesión isquémica resultante.</a:t>
              </a:r>
              <a:endParaRPr sz="120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16" name="Google Shape;816;p74"/>
            <p:cNvSpPr/>
            <p:nvPr/>
          </p:nvSpPr>
          <p:spPr>
            <a:xfrm>
              <a:off x="3980044" y="1844346"/>
              <a:ext cx="785191" cy="1177786"/>
            </a:xfrm>
            <a:prstGeom prst="rect">
              <a:avLst/>
            </a:prstGeom>
            <a:solidFill>
              <a:srgbClr val="BFDF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74"/>
            <p:cNvSpPr/>
            <p:nvPr/>
          </p:nvSpPr>
          <p:spPr>
            <a:xfrm>
              <a:off x="2139676" y="3418468"/>
              <a:ext cx="3589445" cy="1121701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74"/>
            <p:cNvSpPr txBox="1"/>
            <p:nvPr/>
          </p:nvSpPr>
          <p:spPr>
            <a:xfrm>
              <a:off x="2139676" y="3418468"/>
              <a:ext cx="3589445" cy="11217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975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2B48"/>
                </a:buClr>
                <a:buSzPts val="1200"/>
                <a:buFont typeface="Montserrat"/>
                <a:buNone/>
              </a:pPr>
              <a:r>
                <a:rPr lang="es-MX" sz="1200">
                  <a:solidFill>
                    <a:srgbClr val="14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6 meses a 1 año de trasplante.</a:t>
              </a:r>
              <a:endParaRPr sz="120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19" name="Google Shape;819;p74"/>
            <p:cNvSpPr/>
            <p:nvPr/>
          </p:nvSpPr>
          <p:spPr>
            <a:xfrm>
              <a:off x="1990115" y="3256444"/>
              <a:ext cx="785191" cy="1177786"/>
            </a:xfrm>
            <a:prstGeom prst="rect">
              <a:avLst/>
            </a:prstGeom>
            <a:solidFill>
              <a:srgbClr val="C7D9BF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75"/>
          <p:cNvSpPr txBox="1">
            <a:spLocks noGrp="1"/>
          </p:cNvSpPr>
          <p:nvPr>
            <p:ph type="title"/>
          </p:nvPr>
        </p:nvSpPr>
        <p:spPr>
          <a:xfrm>
            <a:off x="646557" y="38290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Prevención y tratamiento </a:t>
            </a:r>
            <a:br>
              <a:rPr lang="es-MX"/>
            </a:br>
            <a:r>
              <a:rPr lang="es-MX"/>
              <a:t>del rechazo del aloinjerto</a:t>
            </a:r>
            <a:endParaRPr/>
          </a:p>
        </p:txBody>
      </p:sp>
      <p:sp>
        <p:nvSpPr>
          <p:cNvPr id="825" name="Google Shape;825;p75"/>
          <p:cNvSpPr txBox="1">
            <a:spLocks noGrp="1"/>
          </p:cNvSpPr>
          <p:nvPr>
            <p:ph type="body" idx="1"/>
          </p:nvPr>
        </p:nvSpPr>
        <p:spPr>
          <a:xfrm>
            <a:off x="4241029" y="2213450"/>
            <a:ext cx="7363850" cy="4261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700"/>
              <a:buChar char="•"/>
            </a:pPr>
            <a:r>
              <a:rPr lang="es-MX" sz="1700" b="1"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s-MX" sz="1700" b="1" i="0" u="none" strike="noStrike">
                <a:latin typeface="Montserrat"/>
                <a:ea typeface="Montserrat"/>
                <a:cs typeface="Montserrat"/>
                <a:sym typeface="Montserrat"/>
              </a:rPr>
              <a:t>nmunosupresión </a:t>
            </a:r>
            <a:r>
              <a:rPr lang="es-MX" sz="1700" b="0" i="0" u="none" strike="noStrike">
                <a:latin typeface="Montserrat"/>
                <a:ea typeface="Montserrat"/>
                <a:cs typeface="Montserrat"/>
                <a:sym typeface="Montserrat"/>
              </a:rPr>
              <a:t>para evitar o tratar el rechazo del aloinjerto.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700"/>
              <a:buChar char="•"/>
            </a:pPr>
            <a:r>
              <a:rPr lang="es-MX" sz="1700" b="0" i="0" u="none" strike="noStrike">
                <a:latin typeface="Montserrat"/>
                <a:ea typeface="Montserrat"/>
                <a:cs typeface="Montserrat"/>
                <a:sym typeface="Montserrat"/>
              </a:rPr>
              <a:t>Los fármacos inmunosupresores que inhiben o destruyen a los linfocitos T, son los principales usados para tratar o evitar el rechazo del injerto. 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700"/>
              <a:buChar char="•"/>
            </a:pPr>
            <a:r>
              <a:rPr lang="es-MX" sz="1700" b="0" i="0" u="none" strike="noStrike">
                <a:latin typeface="Montserrat"/>
                <a:ea typeface="Montserrat"/>
                <a:cs typeface="Montserrat"/>
                <a:sym typeface="Montserrat"/>
              </a:rPr>
              <a:t>Se utilizan con frecuencia varios métodos de inmunosupresión.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700"/>
              <a:buChar char="•"/>
            </a:pPr>
            <a:r>
              <a:rPr lang="es-MX" sz="1700" b="0" i="0" u="none" strike="noStrike">
                <a:latin typeface="Montserrat"/>
                <a:ea typeface="Montserrat"/>
                <a:cs typeface="Montserrat"/>
                <a:sym typeface="Montserrat"/>
              </a:rPr>
              <a:t>Inhibidores de las vías de transmisión de señales del linfocito T.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700"/>
              <a:buChar char="•"/>
            </a:pPr>
            <a:r>
              <a:rPr lang="es-MX" sz="1700" b="0" i="0" u="none" strike="noStrike">
                <a:latin typeface="Montserrat"/>
                <a:ea typeface="Montserrat"/>
                <a:cs typeface="Montserrat"/>
                <a:sym typeface="Montserrat"/>
              </a:rPr>
              <a:t>Los </a:t>
            </a:r>
            <a:r>
              <a:rPr lang="es-MX" sz="1700" b="1" i="0" u="none" strike="noStrike">
                <a:latin typeface="Montserrat"/>
                <a:ea typeface="Montserrat"/>
                <a:cs typeface="Montserrat"/>
                <a:sym typeface="Montserrat"/>
              </a:rPr>
              <a:t>inhibidores de la calcineurina ciclosporina y FK506 (tacrolimús) </a:t>
            </a:r>
            <a:r>
              <a:rPr lang="es-MX" sz="1700" b="0" i="0" u="none" strike="noStrike">
                <a:latin typeface="Montserrat"/>
                <a:ea typeface="Montserrat"/>
                <a:cs typeface="Montserrat"/>
                <a:sym typeface="Montserrat"/>
              </a:rPr>
              <a:t>inhiben la transcripción de ciertos genes en los linfocitos T, sobre todo los que codifican citocinas como la IL-2.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700"/>
              <a:buChar char="•"/>
            </a:pPr>
            <a:r>
              <a:rPr lang="es-MX" sz="1700" b="1"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s-MX" sz="1700" b="1" i="0" u="none" strike="noStrike">
                <a:latin typeface="Montserrat"/>
                <a:ea typeface="Montserrat"/>
                <a:cs typeface="Montserrat"/>
                <a:sym typeface="Montserrat"/>
              </a:rPr>
              <a:t>alcineurina</a:t>
            </a:r>
            <a:r>
              <a:rPr lang="es-MX" sz="1700" b="1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MX" sz="1700" b="0" i="0" u="none" strike="noStrike">
                <a:latin typeface="Montserrat"/>
                <a:ea typeface="Montserrat"/>
                <a:cs typeface="Montserrat"/>
                <a:sym typeface="Montserrat"/>
              </a:rPr>
              <a:t>activa factor de transcripción NFAT (factor nuclear de linfocitos T activados), inhibe la activación del NFAT y la transcripción de la IL-2 y de otros genes de citocinas.</a:t>
            </a: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76"/>
          <p:cNvSpPr txBox="1">
            <a:spLocks noGrp="1"/>
          </p:cNvSpPr>
          <p:nvPr>
            <p:ph type="title"/>
          </p:nvPr>
        </p:nvSpPr>
        <p:spPr>
          <a:xfrm>
            <a:off x="658368" y="365125"/>
            <a:ext cx="11338560" cy="148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Prevención y tratamiento del rechazo</a:t>
            </a:r>
            <a:br>
              <a:rPr lang="es-MX"/>
            </a:br>
            <a:r>
              <a:rPr lang="es-MX"/>
              <a:t>del aloinjerto</a:t>
            </a:r>
            <a:endParaRPr/>
          </a:p>
        </p:txBody>
      </p:sp>
      <p:pic>
        <p:nvPicPr>
          <p:cNvPr id="832" name="Google Shape;832;p7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4438" y="1287445"/>
            <a:ext cx="5659530" cy="5380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77"/>
          <p:cNvSpPr txBox="1">
            <a:spLocks noGrp="1"/>
          </p:cNvSpPr>
          <p:nvPr>
            <p:ph type="title"/>
          </p:nvPr>
        </p:nvSpPr>
        <p:spPr>
          <a:xfrm>
            <a:off x="563880" y="346837"/>
            <a:ext cx="11353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Prevención y tratamiento </a:t>
            </a:r>
            <a:br>
              <a:rPr lang="es-MX"/>
            </a:br>
            <a:r>
              <a:rPr lang="es-MX"/>
              <a:t>del rechazo del aloinjerto</a:t>
            </a:r>
            <a:endParaRPr/>
          </a:p>
        </p:txBody>
      </p:sp>
      <p:grpSp>
        <p:nvGrpSpPr>
          <p:cNvPr id="838" name="Google Shape;838;p77"/>
          <p:cNvGrpSpPr/>
          <p:nvPr/>
        </p:nvGrpSpPr>
        <p:grpSpPr>
          <a:xfrm>
            <a:off x="4776725" y="1672400"/>
            <a:ext cx="7100041" cy="4547094"/>
            <a:chOff x="3557" y="0"/>
            <a:chExt cx="7100041" cy="4547094"/>
          </a:xfrm>
        </p:grpSpPr>
        <p:sp>
          <p:nvSpPr>
            <p:cNvPr id="839" name="Google Shape;839;p77"/>
            <p:cNvSpPr/>
            <p:nvPr/>
          </p:nvSpPr>
          <p:spPr>
            <a:xfrm>
              <a:off x="533036" y="0"/>
              <a:ext cx="6041082" cy="454709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C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77"/>
            <p:cNvSpPr/>
            <p:nvPr/>
          </p:nvSpPr>
          <p:spPr>
            <a:xfrm>
              <a:off x="3557" y="1364128"/>
              <a:ext cx="1710853" cy="1818837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77"/>
            <p:cNvSpPr txBox="1"/>
            <p:nvPr/>
          </p:nvSpPr>
          <p:spPr>
            <a:xfrm>
              <a:off x="87074" y="1447645"/>
              <a:ext cx="1543819" cy="1651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Montserrat"/>
                <a:buNone/>
              </a:pPr>
              <a:r>
                <a:rPr lang="es-MX" sz="1200" b="0" i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Toxinas metabólicas destruyen los linfocitos T en proliferación; se usan combinadas con otros fármacos.</a:t>
              </a:r>
              <a:endPara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42" name="Google Shape;842;p77"/>
            <p:cNvSpPr/>
            <p:nvPr/>
          </p:nvSpPr>
          <p:spPr>
            <a:xfrm>
              <a:off x="1799953" y="1364128"/>
              <a:ext cx="1710853" cy="1818837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7"/>
            <p:cNvSpPr txBox="1"/>
            <p:nvPr/>
          </p:nvSpPr>
          <p:spPr>
            <a:xfrm>
              <a:off x="1883470" y="1447645"/>
              <a:ext cx="1543819" cy="1651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Montserrat"/>
                <a:buNone/>
              </a:pPr>
              <a:r>
                <a:rPr lang="es-MX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Síntesis de purinas (azatioprina y MMF).</a:t>
              </a:r>
              <a:endPara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44" name="Google Shape;844;p77"/>
            <p:cNvSpPr/>
            <p:nvPr/>
          </p:nvSpPr>
          <p:spPr>
            <a:xfrm>
              <a:off x="3596349" y="1364128"/>
              <a:ext cx="1710853" cy="1818837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77"/>
            <p:cNvSpPr txBox="1"/>
            <p:nvPr/>
          </p:nvSpPr>
          <p:spPr>
            <a:xfrm>
              <a:off x="3679866" y="1447645"/>
              <a:ext cx="1543819" cy="1651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Montserrat"/>
                <a:buNone/>
              </a:pPr>
              <a:r>
                <a:rPr lang="es-MX" sz="1200" b="0" i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Anticuerpos antilinfocíticos bloqueantes de la función o eliminadores.</a:t>
              </a:r>
              <a:endPara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46" name="Google Shape;846;p77"/>
            <p:cNvSpPr/>
            <p:nvPr/>
          </p:nvSpPr>
          <p:spPr>
            <a:xfrm>
              <a:off x="5392745" y="1364128"/>
              <a:ext cx="1710853" cy="1818837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77"/>
            <p:cNvSpPr txBox="1"/>
            <p:nvPr/>
          </p:nvSpPr>
          <p:spPr>
            <a:xfrm>
              <a:off x="5476262" y="1447645"/>
              <a:ext cx="1543819" cy="1651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Montserrat"/>
                <a:buNone/>
              </a:pPr>
              <a:r>
                <a:rPr lang="es-MX" sz="1200" b="0" i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Inhibidor MUROMONAB (OKT3) contra CD3.</a:t>
              </a:r>
              <a:endPara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7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Prevención y tratamiento </a:t>
            </a:r>
            <a:br>
              <a:rPr lang="es-MX"/>
            </a:br>
            <a:r>
              <a:rPr lang="es-MX"/>
              <a:t>del rechazo del aloinjerto</a:t>
            </a:r>
            <a:endParaRPr/>
          </a:p>
        </p:txBody>
      </p:sp>
      <p:sp>
        <p:nvSpPr>
          <p:cNvPr id="853" name="Google Shape;853;p78"/>
          <p:cNvSpPr txBox="1">
            <a:spLocks noGrp="1"/>
          </p:cNvSpPr>
          <p:nvPr>
            <p:ph type="body" idx="1"/>
          </p:nvPr>
        </p:nvSpPr>
        <p:spPr>
          <a:xfrm>
            <a:off x="5039553" y="2351087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B48"/>
              </a:buClr>
              <a:buSzPts val="1900"/>
              <a:buChar char="•"/>
            </a:pPr>
            <a:r>
              <a:rPr lang="es-MX" sz="19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Los fármacos que bloquean las vías coestimuladoras del linfocito T, reducen el rechazo agudo del aloinjerto.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1900"/>
              <a:buChar char="•"/>
            </a:pPr>
            <a:r>
              <a:rPr lang="es-MX" sz="19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Los fármacos antiinflamatorios, en concreto los corticoesteroides, reducir la reacción inflamatoria a los aloinjertos de órganos.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1900"/>
              <a:buChar char="•"/>
            </a:pPr>
            <a:r>
              <a:rPr lang="es-MX" sz="19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Inhibidores de la migración del leucocitos.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1900"/>
              <a:buChar char="•"/>
            </a:pPr>
            <a:r>
              <a:rPr lang="es-MX" sz="19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El tratamiento inmunosupresor lleva a una mayor propensión frente a varios tipos de infecciones intracelulares y tumores asociados a virus.</a:t>
            </a:r>
            <a:endParaRPr sz="1900">
              <a:solidFill>
                <a:srgbClr val="14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79"/>
          <p:cNvSpPr txBox="1">
            <a:spLocks noGrp="1"/>
          </p:cNvSpPr>
          <p:nvPr>
            <p:ph type="title"/>
          </p:nvPr>
        </p:nvSpPr>
        <p:spPr>
          <a:xfrm>
            <a:off x="554355" y="351076"/>
            <a:ext cx="1187196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ct val="100000"/>
              <a:buFont typeface="Montserrat"/>
              <a:buNone/>
            </a:pPr>
            <a:r>
              <a:rPr lang="es-MX" sz="4400" i="0" u="none" strike="noStrike">
                <a:latin typeface="Montserrat"/>
                <a:ea typeface="Montserrat"/>
                <a:cs typeface="Montserrat"/>
                <a:sym typeface="Montserrat"/>
              </a:rPr>
              <a:t>Métodos para reducir la inmunogenicidad</a:t>
            </a:r>
            <a:br>
              <a:rPr lang="es-MX" sz="4400" i="0" u="none" strike="noStrike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s-MX" sz="4400" i="0" u="none" strike="noStrike">
                <a:latin typeface="Montserrat"/>
                <a:ea typeface="Montserrat"/>
                <a:cs typeface="Montserrat"/>
                <a:sym typeface="Montserrat"/>
              </a:rPr>
              <a:t>de los aloinjertos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9" name="Google Shape;859;p79"/>
          <p:cNvSpPr txBox="1">
            <a:spLocks noGrp="1"/>
          </p:cNvSpPr>
          <p:nvPr>
            <p:ph type="body" idx="1"/>
          </p:nvPr>
        </p:nvSpPr>
        <p:spPr>
          <a:xfrm>
            <a:off x="4994214" y="2008505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Principal estrategia para reducir la inmunogenicidad del injerto ha sido </a:t>
            </a:r>
            <a:r>
              <a:rPr lang="es-MX" sz="1800" b="1" i="0" u="none" strike="noStrike">
                <a:latin typeface="Montserrat"/>
                <a:ea typeface="Montserrat"/>
                <a:cs typeface="Montserrat"/>
                <a:sym typeface="Montserrat"/>
              </a:rPr>
              <a:t>minimizar las diferencias aloantigénicas</a:t>
            </a: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 entre el donante y el receptor.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Para evitar el rechazo hiperagudo, se seleccionan los antígenos del grupo sanguíneo ABO del donante del injerto para que sean idénticos a los del receptor.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En el trasplante renal, cuanto mayor sea el número de </a:t>
            </a:r>
            <a:r>
              <a:rPr lang="es-MX" sz="1800" b="1" i="0" u="none" strike="noStrike">
                <a:latin typeface="Montserrat"/>
                <a:ea typeface="Montserrat"/>
                <a:cs typeface="Montserrat"/>
                <a:sym typeface="Montserrat"/>
              </a:rPr>
              <a:t>alelos del MHC compatibles </a:t>
            </a: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entre el donante y el receptor, mejor será la supervivencia del injerto.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Se estudia</a:t>
            </a:r>
            <a:r>
              <a:rPr lang="es-MX" sz="18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la presencia de anticuerpos preformados contra las moléculas del MHC donantes u otros antígenos de la superficie celular.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"/>
          <p:cNvSpPr txBox="1">
            <a:spLocks noGrp="1"/>
          </p:cNvSpPr>
          <p:nvPr>
            <p:ph type="title"/>
          </p:nvPr>
        </p:nvSpPr>
        <p:spPr>
          <a:xfrm>
            <a:off x="691896" y="24213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Bazo</a:t>
            </a:r>
            <a:endParaRPr/>
          </a:p>
        </p:txBody>
      </p:sp>
      <p:sp>
        <p:nvSpPr>
          <p:cNvPr id="154" name="Google Shape;154;p8"/>
          <p:cNvSpPr txBox="1">
            <a:spLocks noGrp="1"/>
          </p:cNvSpPr>
          <p:nvPr>
            <p:ph type="body" idx="1"/>
          </p:nvPr>
        </p:nvSpPr>
        <p:spPr>
          <a:xfrm>
            <a:off x="1082040" y="964167"/>
            <a:ext cx="1080516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</a:pPr>
            <a:endParaRPr sz="1800" b="0" i="0" u="none" strike="noStrike">
              <a:solidFill>
                <a:srgbClr val="14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1800"/>
              <a:buChar char="•"/>
            </a:pPr>
            <a:r>
              <a:rPr lang="es-MX" sz="1800" b="1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El bazo es un órgano muy vascularizado</a:t>
            </a:r>
            <a:r>
              <a:rPr lang="es-MX" sz="18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, cuyas principales funciones son: eliminar células sanguíneas viejas y dañadas, y partículas (como inmunocomplejos y microbios opsonizados) de la circulación; iniciar respuestas inmunitarias adaptativas frente a antígenos de transmisión hemática.</a:t>
            </a:r>
            <a:endParaRPr sz="1800">
              <a:solidFill>
                <a:srgbClr val="14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1800"/>
              <a:buChar char="•"/>
            </a:pPr>
            <a:r>
              <a:rPr lang="es-MX" sz="18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El parénquima esplénico se divide en </a:t>
            </a:r>
            <a:r>
              <a:rPr lang="es-MX" sz="1800" b="1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pulpa roja</a:t>
            </a:r>
            <a:r>
              <a:rPr lang="es-MX" sz="18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, compuesta sobre todo de sinusoides vasculares llenos de sangre, y </a:t>
            </a:r>
            <a:r>
              <a:rPr lang="es-MX" sz="1800" b="1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pulpa blanca</a:t>
            </a:r>
            <a:r>
              <a:rPr lang="es-MX" sz="18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, rica en linfocitos.</a:t>
            </a:r>
            <a:endParaRPr>
              <a:solidFill>
                <a:srgbClr val="14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5" name="Google Shape;155;p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8568" y="3429000"/>
            <a:ext cx="5124657" cy="29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80"/>
          <p:cNvSpPr txBox="1">
            <a:spLocks noGrp="1"/>
          </p:cNvSpPr>
          <p:nvPr>
            <p:ph type="title"/>
          </p:nvPr>
        </p:nvSpPr>
        <p:spPr>
          <a:xfrm>
            <a:off x="673608" y="3285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Enfermedad de injerto </a:t>
            </a:r>
            <a:br>
              <a:rPr lang="es-MX"/>
            </a:br>
            <a:r>
              <a:rPr lang="es-MX"/>
              <a:t>contra huésped</a:t>
            </a:r>
            <a:endParaRPr/>
          </a:p>
        </p:txBody>
      </p:sp>
      <p:sp>
        <p:nvSpPr>
          <p:cNvPr id="865" name="Google Shape;865;p80"/>
          <p:cNvSpPr txBox="1">
            <a:spLocks noGrp="1"/>
          </p:cNvSpPr>
          <p:nvPr>
            <p:ph type="body" idx="1"/>
          </p:nvPr>
        </p:nvSpPr>
        <p:spPr>
          <a:xfrm>
            <a:off x="4994214" y="1901952"/>
            <a:ext cx="6761922" cy="4384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B48"/>
              </a:buClr>
              <a:buSzPts val="1800"/>
              <a:buChar char="•"/>
            </a:pPr>
            <a:r>
              <a:rPr lang="es-MX" sz="180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s-MX" sz="18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e debe a una reacción de los linfocitos T maduros injertados presentes en el inóculo medular, con los aloantígenos del anfitrión.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1800"/>
              <a:buChar char="•"/>
            </a:pPr>
            <a:r>
              <a:rPr lang="es-MX" sz="180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La</a:t>
            </a:r>
            <a:r>
              <a:rPr lang="es-MX" sz="18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 mayoría de los casos, la reacción se dirige contra antígenos de histocompatibilidad secundarios del anfitrión.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1800"/>
              <a:buChar char="•"/>
            </a:pPr>
            <a:r>
              <a:rPr lang="es-MX" sz="180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El </a:t>
            </a:r>
            <a:r>
              <a:rPr lang="es-MX" sz="18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trasplante de médula ósea no se realiza cuando el donante y el receptor tienen diferencias en moléculas del MHC.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1800"/>
              <a:buChar char="•"/>
            </a:pPr>
            <a:r>
              <a:rPr lang="es-MX" sz="18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GVHD también puede aparecer cuando se trasplantan órganos sólidos que contienen un número significativo de linfocitos T, como el intestino delgado, el pulmón o el hígado.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1800"/>
              <a:buChar char="•"/>
            </a:pPr>
            <a:r>
              <a:rPr lang="es-MX" sz="18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La GVHD es la principal limitación para el éxito del trasplante de médula ósea.</a:t>
            </a:r>
            <a:endParaRPr/>
          </a:p>
          <a:p>
            <a:pPr marL="228600" lvl="0" indent="-1143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</a:pPr>
            <a:endParaRPr sz="1800" b="0" i="0" u="none" strike="noStrike">
              <a:solidFill>
                <a:srgbClr val="14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101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>
              <a:solidFill>
                <a:srgbClr val="14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8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EICH</a:t>
            </a:r>
            <a:endParaRPr/>
          </a:p>
        </p:txBody>
      </p:sp>
      <p:sp>
        <p:nvSpPr>
          <p:cNvPr id="871" name="Google Shape;871;p81"/>
          <p:cNvSpPr txBox="1">
            <a:spLocks noGrp="1"/>
          </p:cNvSpPr>
          <p:nvPr>
            <p:ph type="body" idx="1"/>
          </p:nvPr>
        </p:nvSpPr>
        <p:spPr>
          <a:xfrm>
            <a:off x="4939350" y="1597341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MX" b="1"/>
              <a:t>Aguda.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MX"/>
              <a:t>Se caracteriza por la muerte de células epiteliales en piel, hígado (sobre todo el epitelio biliar) y el tubo digestivo. 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MX"/>
              <a:t>Se manifiesta con erupción cutánea, ictericia, diarrea y hemorragia digestiva. 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MX"/>
              <a:t>Cuando la muerte celular epitelial es extensa, la piel o el recubrimiento del intestino pueden desprenderse. 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MX"/>
              <a:t>En esta circunstancia, la GVHD aguda puede ser mortal.</a:t>
            </a:r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8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EICH</a:t>
            </a:r>
            <a:endParaRPr/>
          </a:p>
        </p:txBody>
      </p:sp>
      <p:sp>
        <p:nvSpPr>
          <p:cNvPr id="877" name="Google Shape;877;p82"/>
          <p:cNvSpPr txBox="1">
            <a:spLocks noGrp="1"/>
          </p:cNvSpPr>
          <p:nvPr>
            <p:ph type="body" idx="1"/>
          </p:nvPr>
        </p:nvSpPr>
        <p:spPr>
          <a:xfrm>
            <a:off x="5049078" y="1862201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B48"/>
              </a:buClr>
              <a:buSzPts val="2000"/>
              <a:buChar char="•"/>
            </a:pPr>
            <a:r>
              <a:rPr lang="es-MX" b="1">
                <a:solidFill>
                  <a:srgbClr val="142B48"/>
                </a:solidFill>
              </a:rPr>
              <a:t>Crónica.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2000"/>
              <a:buChar char="•"/>
            </a:pPr>
            <a:r>
              <a:rPr lang="es-MX">
                <a:solidFill>
                  <a:srgbClr val="142B48"/>
                </a:solidFill>
              </a:rPr>
              <a:t>Se caracteriza por fibrosis y atrofia de uno o más de los mismos órganos, sin indicios de muerte celular aguda.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2000"/>
              <a:buChar char="•"/>
            </a:pPr>
            <a:r>
              <a:rPr lang="es-MX">
                <a:solidFill>
                  <a:srgbClr val="142B48"/>
                </a:solidFill>
              </a:rPr>
              <a:t>La GVHD crónica también puede afectar a los pulmones y obliterar las vías respiratorias distales. 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2000"/>
              <a:buChar char="•"/>
            </a:pPr>
            <a:r>
              <a:rPr lang="es-MX">
                <a:solidFill>
                  <a:srgbClr val="142B48"/>
                </a:solidFill>
              </a:rPr>
              <a:t>Cuando es intensa, la GVHD crónica lleva a una disfunción completa del órgano afectado.</a:t>
            </a:r>
            <a:endParaRPr>
              <a:solidFill>
                <a:srgbClr val="142B48"/>
              </a:solidFill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83"/>
          <p:cNvSpPr txBox="1">
            <a:spLocks noGrp="1"/>
          </p:cNvSpPr>
          <p:nvPr>
            <p:ph type="title"/>
          </p:nvPr>
        </p:nvSpPr>
        <p:spPr>
          <a:xfrm>
            <a:off x="838199" y="26303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6000"/>
              <a:buFont typeface="Montserrat"/>
              <a:buNone/>
            </a:pPr>
            <a:r>
              <a:rPr lang="es-MX" sz="6000"/>
              <a:t>GRACIAS</a:t>
            </a:r>
            <a:br>
              <a:rPr lang="es-MX" sz="6000"/>
            </a:br>
            <a:endParaRPr sz="6000" b="0">
              <a:solidFill>
                <a:schemeClr val="dk1"/>
              </a:solidFill>
            </a:endParaRPr>
          </a:p>
        </p:txBody>
      </p:sp>
      <p:sp>
        <p:nvSpPr>
          <p:cNvPr id="883" name="Google Shape;883;p83"/>
          <p:cNvSpPr txBox="1"/>
          <p:nvPr/>
        </p:nvSpPr>
        <p:spPr>
          <a:xfrm>
            <a:off x="2365022" y="3293108"/>
            <a:ext cx="746195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Contacto: sneidertorres07@gmail.com</a:t>
            </a:r>
            <a:endParaRPr sz="2800">
              <a:solidFill>
                <a:srgbClr val="14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84"/>
          <p:cNvSpPr txBox="1">
            <a:spLocks noGrp="1"/>
          </p:cNvSpPr>
          <p:nvPr>
            <p:ph type="ctrTitle"/>
          </p:nvPr>
        </p:nvSpPr>
        <p:spPr>
          <a:xfrm>
            <a:off x="1267968" y="566896"/>
            <a:ext cx="10198608" cy="2869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800"/>
              <a:buFont typeface="Montserrat"/>
              <a:buNone/>
            </a:pPr>
            <a:r>
              <a:rPr lang="es-MX" sz="4800"/>
              <a:t>VACUNACIÓN Y </a:t>
            </a:r>
            <a:br>
              <a:rPr lang="es-MX" sz="4800"/>
            </a:br>
            <a:r>
              <a:rPr lang="es-MX" sz="4800"/>
              <a:t>MEMORIA INMUNITARIA</a:t>
            </a:r>
            <a:endParaRPr/>
          </a:p>
        </p:txBody>
      </p:sp>
      <p:sp>
        <p:nvSpPr>
          <p:cNvPr id="889" name="Google Shape;889;p84"/>
          <p:cNvSpPr txBox="1">
            <a:spLocks noGrp="1"/>
          </p:cNvSpPr>
          <p:nvPr>
            <p:ph type="subTitle" idx="1"/>
          </p:nvPr>
        </p:nvSpPr>
        <p:spPr>
          <a:xfrm>
            <a:off x="3052572" y="3677538"/>
            <a:ext cx="6629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2B48"/>
              </a:buClr>
              <a:buSzPts val="2000"/>
              <a:buNone/>
            </a:pPr>
            <a:r>
              <a:rPr lang="es-MX" sz="2000" b="1">
                <a:solidFill>
                  <a:srgbClr val="142B48"/>
                </a:solidFill>
              </a:rPr>
              <a:t>Sneider A. Torres Soto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2000"/>
              <a:buNone/>
            </a:pPr>
            <a:r>
              <a:rPr lang="es-MX" sz="2000" b="1">
                <a:solidFill>
                  <a:srgbClr val="142B48"/>
                </a:solidFill>
              </a:rPr>
              <a:t>Residente de dermatología, CES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2000"/>
              <a:buNone/>
            </a:pPr>
            <a:r>
              <a:rPr lang="es-MX" sz="2000" b="1">
                <a:solidFill>
                  <a:srgbClr val="142B48"/>
                </a:solidFill>
              </a:rPr>
              <a:t>Médico general, UPB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 sz="2000" b="1">
              <a:solidFill>
                <a:srgbClr val="142B48"/>
              </a:solidFill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85"/>
          <p:cNvSpPr txBox="1">
            <a:spLocks noGrp="1"/>
          </p:cNvSpPr>
          <p:nvPr>
            <p:ph type="title"/>
          </p:nvPr>
        </p:nvSpPr>
        <p:spPr>
          <a:xfrm>
            <a:off x="582168" y="18915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Memoria inmunitaria</a:t>
            </a:r>
            <a:endParaRPr/>
          </a:p>
        </p:txBody>
      </p:sp>
      <p:sp>
        <p:nvSpPr>
          <p:cNvPr id="896" name="Google Shape;896;p85"/>
          <p:cNvSpPr txBox="1">
            <a:spLocks noGrp="1"/>
          </p:cNvSpPr>
          <p:nvPr>
            <p:ph type="body" idx="1"/>
          </p:nvPr>
        </p:nvSpPr>
        <p:spPr>
          <a:xfrm>
            <a:off x="4847910" y="1459850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>
                <a:latin typeface="Montserrat"/>
                <a:ea typeface="Montserrat"/>
                <a:cs typeface="Montserrat"/>
                <a:sym typeface="Montserrat"/>
              </a:rPr>
              <a:t>Una </a:t>
            </a:r>
            <a:r>
              <a:rPr lang="es-MX" sz="1800" b="1">
                <a:latin typeface="Montserrat"/>
                <a:ea typeface="Montserrat"/>
                <a:cs typeface="Montserrat"/>
                <a:sym typeface="Montserrat"/>
              </a:rPr>
              <a:t>respuesta inmunitaria eficaz </a:t>
            </a:r>
            <a:r>
              <a:rPr lang="es-MX" sz="1800">
                <a:latin typeface="Montserrat"/>
                <a:ea typeface="Montserrat"/>
                <a:cs typeface="Montserrat"/>
                <a:sym typeface="Montserrat"/>
              </a:rPr>
              <a:t>elimina los microbios que iniciaron la respuesta. 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>
                <a:latin typeface="Montserrat"/>
                <a:ea typeface="Montserrat"/>
                <a:cs typeface="Montserrat"/>
                <a:sym typeface="Montserrat"/>
              </a:rPr>
              <a:t>A esto le sigue la fase de contención, en la que los clones expandidos de linfocitos mueren y se restaura la homeostasis.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La activación inicial de los linfocitos genera </a:t>
            </a:r>
            <a:r>
              <a:rPr lang="es-MX" sz="1800" b="1" i="0" u="none" strike="noStrike">
                <a:latin typeface="Montserrat"/>
                <a:ea typeface="Montserrat"/>
                <a:cs typeface="Montserrat"/>
                <a:sym typeface="Montserrat"/>
              </a:rPr>
              <a:t>células memoria longevas</a:t>
            </a: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, que pueden sobrevivir durante años después de la infección.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Las </a:t>
            </a:r>
            <a:r>
              <a:rPr lang="es-MX" sz="1800" b="1" i="0" u="none" strike="noStrike">
                <a:latin typeface="Montserrat"/>
                <a:ea typeface="Montserrat"/>
                <a:cs typeface="Montserrat"/>
                <a:sym typeface="Montserrat"/>
              </a:rPr>
              <a:t>células memoria </a:t>
            </a: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combaten mejor que los linfocitos vírgenes.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élulas memoria representan una reserva expandida de linfocitos específicos frente al antígeno (más numerosa que los linfocitos vírgenes específicos frente al antígeno).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>
                <a:latin typeface="Montserrat"/>
                <a:ea typeface="Montserrat"/>
                <a:cs typeface="Montserrat"/>
                <a:sym typeface="Montserrat"/>
              </a:rPr>
              <a:t>Respuesta más rápida </a:t>
            </a: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y eficaz contra el antígeno que las células vírgenes.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8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Respuesta inmunitaria</a:t>
            </a:r>
            <a:endParaRPr/>
          </a:p>
        </p:txBody>
      </p:sp>
      <p:sp>
        <p:nvSpPr>
          <p:cNvPr id="902" name="Google Shape;902;p86"/>
          <p:cNvSpPr txBox="1">
            <a:spLocks noGrp="1"/>
          </p:cNvSpPr>
          <p:nvPr>
            <p:ph type="body" idx="1"/>
          </p:nvPr>
        </p:nvSpPr>
        <p:spPr>
          <a:xfrm>
            <a:off x="5012502" y="1690688"/>
            <a:ext cx="6761922" cy="4682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B48"/>
              </a:buClr>
              <a:buSzPts val="1800"/>
              <a:buChar char="•"/>
            </a:pPr>
            <a:r>
              <a:rPr lang="es-MX" sz="18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La </a:t>
            </a:r>
            <a:r>
              <a:rPr lang="es-MX" sz="1800" b="1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respuesta inmunitaria humoral </a:t>
            </a:r>
            <a:r>
              <a:rPr lang="es-MX" sz="18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combate los microbios de muchas formas. 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1800"/>
              <a:buChar char="•"/>
            </a:pPr>
            <a:r>
              <a:rPr lang="es-MX" sz="1800" b="1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Los anticuerpos</a:t>
            </a:r>
            <a:r>
              <a:rPr lang="es-MX" sz="18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 se unen a los microbios y evitan que infecten a las células, con lo que </a:t>
            </a:r>
            <a:r>
              <a:rPr lang="es-MX" sz="180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”</a:t>
            </a:r>
            <a:r>
              <a:rPr lang="es-MX" sz="18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neutralizan</a:t>
            </a:r>
            <a:r>
              <a:rPr lang="es-MX" sz="180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”</a:t>
            </a:r>
            <a:r>
              <a:rPr lang="es-MX" sz="18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 a los microbios y bloquean su capacidad de infección.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1800"/>
              <a:buChar char="•"/>
            </a:pPr>
            <a:r>
              <a:rPr lang="es-MX" sz="18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Los anticuerpos son los únicos mecanismos de la inmunidad adaptativa que impiden que se establezca una infección.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1800"/>
              <a:buChar char="•"/>
            </a:pPr>
            <a:r>
              <a:rPr lang="es-MX" sz="180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La </a:t>
            </a:r>
            <a:r>
              <a:rPr lang="es-MX" sz="18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producción de anticuerpos potentes es un objetivo clave de la vacunación.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1800"/>
              <a:buChar char="•"/>
            </a:pPr>
            <a:r>
              <a:rPr lang="es-MX" sz="18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Los anticuerpos IgG cubren a los microbios y los dirigen hacia la fagocitosis, porque los fagocitos (neutrófilos y macrófagos) expresan receptores para las colas de la IgG.</a:t>
            </a:r>
            <a:endParaRPr>
              <a:solidFill>
                <a:srgbClr val="14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87"/>
          <p:cNvSpPr txBox="1">
            <a:spLocks noGrp="1"/>
          </p:cNvSpPr>
          <p:nvPr>
            <p:ph type="title"/>
          </p:nvPr>
        </p:nvSpPr>
        <p:spPr>
          <a:xfrm>
            <a:off x="509016" y="4809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Respuesta inmunitaria</a:t>
            </a:r>
            <a:endParaRPr/>
          </a:p>
        </p:txBody>
      </p:sp>
      <p:pic>
        <p:nvPicPr>
          <p:cNvPr id="909" name="Google Shape;909;p87" descr="Interfaz de usuario gráfica, Texto, Aplicación&#10;&#10;Descripción generada automáticament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5511" y="1054434"/>
            <a:ext cx="6327745" cy="5718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88"/>
          <p:cNvSpPr txBox="1">
            <a:spLocks noGrp="1"/>
          </p:cNvSpPr>
          <p:nvPr>
            <p:ph type="title"/>
          </p:nvPr>
        </p:nvSpPr>
        <p:spPr>
          <a:xfrm>
            <a:off x="637032" y="10465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Vacunación</a:t>
            </a:r>
            <a:endParaRPr/>
          </a:p>
        </p:txBody>
      </p:sp>
      <p:grpSp>
        <p:nvGrpSpPr>
          <p:cNvPr id="916" name="Google Shape;916;p88"/>
          <p:cNvGrpSpPr/>
          <p:nvPr/>
        </p:nvGrpSpPr>
        <p:grpSpPr>
          <a:xfrm>
            <a:off x="3841601" y="1430215"/>
            <a:ext cx="8186274" cy="5228492"/>
            <a:chOff x="0" y="0"/>
            <a:chExt cx="8186274" cy="5228492"/>
          </a:xfrm>
        </p:grpSpPr>
        <p:sp>
          <p:nvSpPr>
            <p:cNvPr id="917" name="Google Shape;917;p88"/>
            <p:cNvSpPr/>
            <p:nvPr/>
          </p:nvSpPr>
          <p:spPr>
            <a:xfrm>
              <a:off x="0" y="0"/>
              <a:ext cx="6303431" cy="941128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88"/>
            <p:cNvSpPr txBox="1"/>
            <p:nvPr/>
          </p:nvSpPr>
          <p:spPr>
            <a:xfrm>
              <a:off x="27565" y="27565"/>
              <a:ext cx="5177767" cy="885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Montserrat"/>
                <a:buNone/>
              </a:pPr>
              <a:r>
                <a:rPr lang="es-MX" sz="1600" i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Generación de respuestas de memoria es </a:t>
              </a:r>
              <a:r>
                <a:rPr lang="es-MX" sz="16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el </a:t>
              </a:r>
              <a:r>
                <a:rPr lang="es-MX" sz="1600" i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objetivo importante de la vacunación.</a:t>
              </a:r>
              <a:endPara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19" name="Google Shape;919;p88"/>
            <p:cNvSpPr/>
            <p:nvPr/>
          </p:nvSpPr>
          <p:spPr>
            <a:xfrm>
              <a:off x="470710" y="1071841"/>
              <a:ext cx="6303431" cy="941128"/>
            </a:xfrm>
            <a:prstGeom prst="roundRect">
              <a:avLst>
                <a:gd name="adj" fmla="val 10000"/>
              </a:avLst>
            </a:prstGeom>
            <a:solidFill>
              <a:srgbClr val="52CBC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88"/>
            <p:cNvSpPr txBox="1"/>
            <p:nvPr/>
          </p:nvSpPr>
          <p:spPr>
            <a:xfrm>
              <a:off x="498275" y="1099406"/>
              <a:ext cx="5165857" cy="885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Montserrat"/>
                <a:buNone/>
              </a:pPr>
              <a:r>
                <a:rPr lang="es-MX" sz="1600" i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Edward Jenner, observó que las ordeñadoras que se recuperaban de la vacuna de la viruela, nunca contraían la forma de viruela más grave (1976).</a:t>
              </a:r>
              <a:endPara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21" name="Google Shape;921;p88"/>
            <p:cNvSpPr/>
            <p:nvPr/>
          </p:nvSpPr>
          <p:spPr>
            <a:xfrm>
              <a:off x="941421" y="2143682"/>
              <a:ext cx="6303431" cy="941128"/>
            </a:xfrm>
            <a:prstGeom prst="roundRect">
              <a:avLst>
                <a:gd name="adj" fmla="val 10000"/>
              </a:avLst>
            </a:prstGeom>
            <a:solidFill>
              <a:srgbClr val="4CC3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88"/>
            <p:cNvSpPr txBox="1"/>
            <p:nvPr/>
          </p:nvSpPr>
          <p:spPr>
            <a:xfrm>
              <a:off x="968986" y="2171247"/>
              <a:ext cx="5165857" cy="885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Montserrat"/>
                <a:buNone/>
              </a:pPr>
              <a:r>
                <a:rPr lang="es-MX" sz="16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En función de esta observación, inyectó material procedente de una pústula de viruela vacuna en el brazo de un niño de 8 años.</a:t>
              </a:r>
              <a:endPara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23" name="Google Shape;923;p88"/>
            <p:cNvSpPr/>
            <p:nvPr/>
          </p:nvSpPr>
          <p:spPr>
            <a:xfrm>
              <a:off x="1412132" y="3215523"/>
              <a:ext cx="6303431" cy="941128"/>
            </a:xfrm>
            <a:prstGeom prst="roundRect">
              <a:avLst>
                <a:gd name="adj" fmla="val 10000"/>
              </a:avLst>
            </a:prstGeom>
            <a:solidFill>
              <a:srgbClr val="46BA4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88"/>
            <p:cNvSpPr txBox="1"/>
            <p:nvPr/>
          </p:nvSpPr>
          <p:spPr>
            <a:xfrm>
              <a:off x="1439697" y="3243088"/>
              <a:ext cx="5165857" cy="885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Montserrat"/>
                <a:buNone/>
              </a:pPr>
              <a:r>
                <a:rPr lang="es-MX" sz="1600" b="0" i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Cuando después a este niño lle dio a viruela de forma intencionada, no surgió la enfermedad.</a:t>
              </a:r>
              <a:endPara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25" name="Google Shape;925;p88"/>
            <p:cNvSpPr/>
            <p:nvPr/>
          </p:nvSpPr>
          <p:spPr>
            <a:xfrm>
              <a:off x="1882843" y="4287364"/>
              <a:ext cx="6303431" cy="941128"/>
            </a:xfrm>
            <a:prstGeom prst="roundRect">
              <a:avLst>
                <a:gd name="adj" fmla="val 10000"/>
              </a:avLst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88"/>
            <p:cNvSpPr txBox="1"/>
            <p:nvPr/>
          </p:nvSpPr>
          <p:spPr>
            <a:xfrm>
              <a:off x="1910408" y="4314929"/>
              <a:ext cx="5165857" cy="885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Montserrat"/>
                <a:buNone/>
              </a:pPr>
              <a:r>
                <a:rPr lang="es-MX" sz="1600" b="0" i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El tratado de referencia de Jenner sobre la vacunación (en latín vaccinus, de las vacas) se publicó en 1798.</a:t>
              </a:r>
              <a:endPara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27" name="Google Shape;927;p88"/>
            <p:cNvSpPr/>
            <p:nvPr/>
          </p:nvSpPr>
          <p:spPr>
            <a:xfrm>
              <a:off x="5691698" y="687546"/>
              <a:ext cx="611733" cy="611733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FDEEF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88"/>
            <p:cNvSpPr txBox="1"/>
            <p:nvPr/>
          </p:nvSpPr>
          <p:spPr>
            <a:xfrm>
              <a:off x="5829338" y="687546"/>
              <a:ext cx="336453" cy="46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750" tIns="31750" rIns="31750" bIns="31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None/>
              </a:pPr>
              <a:endPara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29" name="Google Shape;929;p88"/>
            <p:cNvSpPr/>
            <p:nvPr/>
          </p:nvSpPr>
          <p:spPr>
            <a:xfrm>
              <a:off x="6162408" y="1759387"/>
              <a:ext cx="611733" cy="611733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DEAE8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88"/>
            <p:cNvSpPr txBox="1"/>
            <p:nvPr/>
          </p:nvSpPr>
          <p:spPr>
            <a:xfrm>
              <a:off x="6300048" y="1759387"/>
              <a:ext cx="336453" cy="46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750" tIns="31750" rIns="31750" bIns="31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None/>
              </a:pPr>
              <a:endPara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1" name="Google Shape;931;p88"/>
            <p:cNvSpPr/>
            <p:nvPr/>
          </p:nvSpPr>
          <p:spPr>
            <a:xfrm>
              <a:off x="6633119" y="2815543"/>
              <a:ext cx="611733" cy="611733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CE6D4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88"/>
            <p:cNvSpPr txBox="1"/>
            <p:nvPr/>
          </p:nvSpPr>
          <p:spPr>
            <a:xfrm>
              <a:off x="6770759" y="2815543"/>
              <a:ext cx="336453" cy="46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750" tIns="31750" rIns="31750" bIns="31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None/>
              </a:pPr>
              <a:endPara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3" name="Google Shape;933;p88"/>
            <p:cNvSpPr/>
            <p:nvPr/>
          </p:nvSpPr>
          <p:spPr>
            <a:xfrm>
              <a:off x="7103830" y="3897841"/>
              <a:ext cx="611733" cy="611733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D3E1CC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88"/>
            <p:cNvSpPr txBox="1"/>
            <p:nvPr/>
          </p:nvSpPr>
          <p:spPr>
            <a:xfrm>
              <a:off x="7241470" y="3897841"/>
              <a:ext cx="336453" cy="46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750" tIns="31750" rIns="31750" bIns="31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None/>
              </a:pPr>
              <a:endPara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8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Vacunación</a:t>
            </a:r>
            <a:endParaRPr/>
          </a:p>
        </p:txBody>
      </p:sp>
      <p:sp>
        <p:nvSpPr>
          <p:cNvPr id="940" name="Google Shape;940;p89"/>
          <p:cNvSpPr txBox="1">
            <a:spLocks noGrp="1"/>
          </p:cNvSpPr>
          <p:nvPr>
            <p:ph type="body" idx="1"/>
          </p:nvPr>
        </p:nvSpPr>
        <p:spPr>
          <a:xfrm>
            <a:off x="4221979" y="1804987"/>
            <a:ext cx="7313610" cy="468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/>
              <a:t>El principio fundamental de la vacunación es administrar una </a:t>
            </a:r>
            <a:r>
              <a:rPr lang="es-MX" sz="1800" b="1"/>
              <a:t>forma muerta o atenuada de un microorganismo </a:t>
            </a:r>
            <a:r>
              <a:rPr lang="es-MX" sz="1800"/>
              <a:t>infeccioso o un componente de un microbio.</a:t>
            </a:r>
            <a:endParaRPr/>
          </a:p>
          <a:p>
            <a:pPr marL="228600" lvl="0" indent="-228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/>
              <a:t>Que no cause enfermedad pero desencadene una respuesta inmunitaria, que proporcione protección contra la infección por el microbio patógeno vivo.</a:t>
            </a:r>
            <a:endParaRPr/>
          </a:p>
          <a:p>
            <a:pPr marL="228600" lvl="0" indent="-228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/>
              <a:t>El éxito de la vacunación en la erradicación de las enfermedades infecciosas depende de varias propiedades de los microbios.</a:t>
            </a:r>
            <a:endParaRPr/>
          </a:p>
          <a:p>
            <a:pPr marL="228600" lvl="0" indent="-228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/>
              <a:t>Las vacunas son eficaces si el microorganismo infeccioso no establece una latencia.</a:t>
            </a:r>
            <a:endParaRPr/>
          </a:p>
          <a:p>
            <a:pPr marL="228600" lvl="0" indent="-228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/>
              <a:t>Si no sufre mucha o ninguna variación antigénica, y si no interfiere con la respuesta inmunitaria del anfitrión.</a:t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"/>
          <p:cNvSpPr txBox="1">
            <a:spLocks noGrp="1"/>
          </p:cNvSpPr>
          <p:nvPr>
            <p:ph type="title"/>
          </p:nvPr>
        </p:nvSpPr>
        <p:spPr>
          <a:xfrm>
            <a:off x="509016" y="8253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Linfocitos B y T</a:t>
            </a:r>
            <a:endParaRPr/>
          </a:p>
        </p:txBody>
      </p:sp>
      <p:sp>
        <p:nvSpPr>
          <p:cNvPr id="161" name="Google Shape;161;p9"/>
          <p:cNvSpPr txBox="1">
            <a:spLocks noGrp="1"/>
          </p:cNvSpPr>
          <p:nvPr>
            <p:ph type="body" idx="1"/>
          </p:nvPr>
        </p:nvSpPr>
        <p:spPr>
          <a:xfrm>
            <a:off x="734568" y="1172684"/>
            <a:ext cx="1120523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2B48"/>
              </a:buClr>
              <a:buSzPts val="1800"/>
              <a:buNone/>
            </a:pPr>
            <a:r>
              <a:rPr lang="es-MX" sz="1800" b="1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Migración de los linfocitos B y de los linfocitos T cooperadores e interacción T-B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1800"/>
              <a:buChar char="•"/>
            </a:pPr>
            <a:r>
              <a:rPr lang="es-MX" sz="18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Los linfocitos Th y los linfocitos B, activados por antígeno, se mueven el uno hacia el otro en respuesta a las señales de las quimiocinas, y entran en contacto junto al borde de los folículos primarios. 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1800"/>
              <a:buChar char="•"/>
            </a:pPr>
            <a:r>
              <a:rPr lang="es-MX" sz="18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En esta localización, el linfocito B presenta el antígeno al linfocito T, y el linfocito B recibe señales activadoras del linfocito T.</a:t>
            </a:r>
            <a:endParaRPr>
              <a:solidFill>
                <a:srgbClr val="14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2" name="Google Shape;162;p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8848" y="3762563"/>
            <a:ext cx="7543340" cy="2793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9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Vacunación</a:t>
            </a:r>
            <a:endParaRPr/>
          </a:p>
        </p:txBody>
      </p:sp>
      <p:sp>
        <p:nvSpPr>
          <p:cNvPr id="946" name="Google Shape;946;p90"/>
          <p:cNvSpPr txBox="1">
            <a:spLocks noGrp="1"/>
          </p:cNvSpPr>
          <p:nvPr>
            <p:ph type="body" idx="1"/>
          </p:nvPr>
        </p:nvSpPr>
        <p:spPr>
          <a:xfrm>
            <a:off x="4336279" y="1690688"/>
            <a:ext cx="7313610" cy="4500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200"/>
              <a:buChar char="•"/>
            </a:pPr>
            <a:r>
              <a:rPr lang="es-MX" sz="2200"/>
              <a:t>Las vacunas compuestas por m.o no patógenos intactos se elaboran modificándolo de forma que deje de provocar la enfermedad (es decir</a:t>
            </a:r>
            <a:r>
              <a:rPr lang="es-MX" sz="2200" b="1"/>
              <a:t>, atenuando su virulencia</a:t>
            </a:r>
            <a:r>
              <a:rPr lang="es-MX" sz="2200"/>
              <a:t>).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200"/>
              <a:buChar char="•"/>
            </a:pPr>
            <a:r>
              <a:rPr lang="es-MX" sz="2200"/>
              <a:t>Destruyendo al m.o, pero manteniendo, al mismo tiempo, su capacidad inmunógena.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200"/>
              <a:buChar char="•"/>
            </a:pPr>
            <a:r>
              <a:rPr lang="es-MX" sz="2200"/>
              <a:t>La gran ventaja de las vacunas microbianas atenuadas es que desencadenan todas las </a:t>
            </a:r>
            <a:r>
              <a:rPr lang="es-MX" sz="2200" b="1"/>
              <a:t>respuestas inmunitarias innatas y adaptativas (humoral y celular) </a:t>
            </a:r>
            <a:r>
              <a:rPr lang="es-MX" sz="2200"/>
              <a:t>de la misma forma que lo haría el microorganismo patógeno.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200"/>
              <a:buChar char="•"/>
            </a:pPr>
            <a:r>
              <a:rPr lang="es-MX" sz="2200"/>
              <a:t>Constituyen el medio ideal de inducir una inmunidad protectora.</a:t>
            </a:r>
            <a:endParaRPr sz="220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91"/>
          <p:cNvSpPr txBox="1">
            <a:spLocks noGrp="1"/>
          </p:cNvSpPr>
          <p:nvPr>
            <p:ph type="title"/>
          </p:nvPr>
        </p:nvSpPr>
        <p:spPr>
          <a:xfrm>
            <a:off x="629478" y="120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Vacunación</a:t>
            </a:r>
            <a:endParaRPr/>
          </a:p>
        </p:txBody>
      </p:sp>
      <p:sp>
        <p:nvSpPr>
          <p:cNvPr id="953" name="Google Shape;953;p91"/>
          <p:cNvSpPr txBox="1">
            <a:spLocks noGrp="1"/>
          </p:cNvSpPr>
          <p:nvPr>
            <p:ph type="body" idx="1"/>
          </p:nvPr>
        </p:nvSpPr>
        <p:spPr>
          <a:xfrm>
            <a:off x="629478" y="1253331"/>
            <a:ext cx="1118457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MX"/>
              <a:t>El éxito de la vacunación en la erradicación de las enfermedades infecciosas depende de varias propiedades de los microbios.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MX"/>
              <a:t>La mayoría de las vacunas que se utilizan en la actualidad, actúan induciendo la inmunidad humoral.</a:t>
            </a:r>
            <a:endParaRPr/>
          </a:p>
          <a:p>
            <a:pPr marL="228600" lvl="0" indent="-101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</p:txBody>
      </p:sp>
      <p:pic>
        <p:nvPicPr>
          <p:cNvPr id="954" name="Google Shape;954;p91" descr="Interfaz de usuario gráfica, Texto, Correo electrónico&#10;&#10;Descripción generada automáticament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9316" y="2813508"/>
            <a:ext cx="5861320" cy="39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92"/>
          <p:cNvSpPr txBox="1">
            <a:spLocks noGrp="1"/>
          </p:cNvSpPr>
          <p:nvPr>
            <p:ph type="body" idx="1"/>
          </p:nvPr>
        </p:nvSpPr>
        <p:spPr>
          <a:xfrm>
            <a:off x="4505772" y="1938402"/>
            <a:ext cx="7057578" cy="5272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</a:pPr>
            <a:r>
              <a:rPr lang="es-MX" sz="1500"/>
              <a:t>Las vacunas de subunidades están compuestas por </a:t>
            </a:r>
            <a:r>
              <a:rPr lang="es-MX" sz="1500" b="1"/>
              <a:t>antígenos purificados </a:t>
            </a:r>
            <a:r>
              <a:rPr lang="es-MX" sz="1500"/>
              <a:t>procedentes de microorganismos o por toxinas inactivadas, y suelen administrarse con un adyuvante.</a:t>
            </a:r>
            <a:endParaRPr/>
          </a:p>
          <a:p>
            <a:pPr marL="228600" lvl="0" indent="-2286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</a:pPr>
            <a:r>
              <a:rPr lang="es-MX" sz="1500"/>
              <a:t>Un uso eficaz de los antígenos purificados como vacunas, es la prevención de las enfermedades causadas por las toxinas bacterianas.</a:t>
            </a:r>
            <a:endParaRPr/>
          </a:p>
          <a:p>
            <a:pPr marL="228600" lvl="0" indent="-2286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</a:pPr>
            <a:r>
              <a:rPr lang="es-MX" sz="1500"/>
              <a:t>Es posible eliminar la peligrosidad de las toxinas sin que pierdan su capacidad inmunógena, y estos «toxoides» estimulan unas respuestas intensas de anticuerpos. </a:t>
            </a:r>
            <a:endParaRPr/>
          </a:p>
          <a:p>
            <a:pPr marL="228600" lvl="0" indent="-2286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</a:pPr>
            <a:r>
              <a:rPr lang="es-MX" sz="1500"/>
              <a:t>La </a:t>
            </a:r>
            <a:r>
              <a:rPr lang="es-MX" sz="1500" b="1"/>
              <a:t>difteria y el tétano </a:t>
            </a:r>
            <a:r>
              <a:rPr lang="es-MX" sz="1500"/>
              <a:t>son dos enfermedades cuyas consecuencias posiblemente mortales se han controlado en gran medida.</a:t>
            </a:r>
            <a:endParaRPr/>
          </a:p>
          <a:p>
            <a:pPr marL="228600" lvl="0" indent="-2286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</a:pPr>
            <a:r>
              <a:rPr lang="es-MX" sz="1500"/>
              <a:t>La vacunación de los niños con preparados de toxoides: las vacunas de antígenos polisacáridos bacterianos se utilizan contra los neumococos y H. influenzae.</a:t>
            </a:r>
            <a:endParaRPr sz="1500"/>
          </a:p>
        </p:txBody>
      </p:sp>
      <p:sp>
        <p:nvSpPr>
          <p:cNvPr id="960" name="Google Shape;960;p92"/>
          <p:cNvSpPr txBox="1">
            <a:spLocks noGrp="1"/>
          </p:cNvSpPr>
          <p:nvPr>
            <p:ph type="title"/>
          </p:nvPr>
        </p:nvSpPr>
        <p:spPr>
          <a:xfrm>
            <a:off x="838200" y="37465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000"/>
              <a:buFont typeface="Montserrat"/>
              <a:buNone/>
            </a:pPr>
            <a:r>
              <a:rPr lang="es-MX" sz="4000"/>
              <a:t>Vacunas de antígenos </a:t>
            </a:r>
            <a:br>
              <a:rPr lang="es-MX" sz="4000"/>
            </a:br>
            <a:r>
              <a:rPr lang="es-MX" sz="4000"/>
              <a:t>(subunidades) purificadas</a:t>
            </a:r>
            <a:endParaRPr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9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Vacunas de antígenos sintéticos</a:t>
            </a:r>
            <a:endParaRPr/>
          </a:p>
        </p:txBody>
      </p:sp>
      <p:grpSp>
        <p:nvGrpSpPr>
          <p:cNvPr id="966" name="Google Shape;966;p93"/>
          <p:cNvGrpSpPr/>
          <p:nvPr/>
        </p:nvGrpSpPr>
        <p:grpSpPr>
          <a:xfrm>
            <a:off x="4509815" y="1915612"/>
            <a:ext cx="7389107" cy="4217401"/>
            <a:chOff x="0" y="224924"/>
            <a:chExt cx="7389107" cy="4217401"/>
          </a:xfrm>
        </p:grpSpPr>
        <p:sp>
          <p:nvSpPr>
            <p:cNvPr id="967" name="Google Shape;967;p93"/>
            <p:cNvSpPr/>
            <p:nvPr/>
          </p:nvSpPr>
          <p:spPr>
            <a:xfrm>
              <a:off x="0" y="224924"/>
              <a:ext cx="7389107" cy="66690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93"/>
            <p:cNvSpPr txBox="1"/>
            <p:nvPr/>
          </p:nvSpPr>
          <p:spPr>
            <a:xfrm>
              <a:off x="32555" y="257479"/>
              <a:ext cx="7323997" cy="6017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Montserrat"/>
                <a:buNone/>
              </a:pPr>
              <a:r>
                <a:rPr lang="es-MX" sz="15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Identificación de antígenos o epítopos microbianos con mayor capacidad inmunógena.</a:t>
              </a:r>
              <a:endParaRPr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69" name="Google Shape;969;p93"/>
            <p:cNvSpPr/>
            <p:nvPr/>
          </p:nvSpPr>
          <p:spPr>
            <a:xfrm>
              <a:off x="0" y="935024"/>
              <a:ext cx="7389107" cy="66690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93"/>
            <p:cNvSpPr txBox="1"/>
            <p:nvPr/>
          </p:nvSpPr>
          <p:spPr>
            <a:xfrm>
              <a:off x="32555" y="967579"/>
              <a:ext cx="7323997" cy="6017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Montserrat"/>
                <a:buNone/>
              </a:pPr>
              <a:r>
                <a:rPr lang="es-MX" sz="15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Síntesis en laboratorio.</a:t>
              </a:r>
              <a:endParaRPr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71" name="Google Shape;971;p93"/>
            <p:cNvSpPr/>
            <p:nvPr/>
          </p:nvSpPr>
          <p:spPr>
            <a:xfrm>
              <a:off x="0" y="1645124"/>
              <a:ext cx="7389107" cy="66690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93"/>
            <p:cNvSpPr txBox="1"/>
            <p:nvPr/>
          </p:nvSpPr>
          <p:spPr>
            <a:xfrm>
              <a:off x="32555" y="1677679"/>
              <a:ext cx="7323997" cy="6017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Montserrat"/>
                <a:buNone/>
              </a:pPr>
              <a:r>
                <a:rPr lang="es-MX" sz="15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Empleo de antígenos sintéticos como vacunas.</a:t>
              </a:r>
              <a:endParaRPr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73" name="Google Shape;973;p93"/>
            <p:cNvSpPr/>
            <p:nvPr/>
          </p:nvSpPr>
          <p:spPr>
            <a:xfrm>
              <a:off x="0" y="2355225"/>
              <a:ext cx="7389107" cy="66690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93"/>
            <p:cNvSpPr txBox="1"/>
            <p:nvPr/>
          </p:nvSpPr>
          <p:spPr>
            <a:xfrm>
              <a:off x="32555" y="2387780"/>
              <a:ext cx="7323997" cy="6017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Montserrat"/>
                <a:buNone/>
              </a:pPr>
              <a:r>
                <a:rPr lang="es-MX" sz="15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Secuencias proteínicas de los antígenos microbianos y preparar grandes cantidades de proteínas mediante la tecnología del ADN recombinante.</a:t>
              </a:r>
              <a:endParaRPr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75" name="Google Shape;975;p93"/>
            <p:cNvSpPr/>
            <p:nvPr/>
          </p:nvSpPr>
          <p:spPr>
            <a:xfrm>
              <a:off x="0" y="3065325"/>
              <a:ext cx="7389107" cy="66690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93"/>
            <p:cNvSpPr txBox="1"/>
            <p:nvPr/>
          </p:nvSpPr>
          <p:spPr>
            <a:xfrm>
              <a:off x="32555" y="3097880"/>
              <a:ext cx="7323997" cy="6017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Montserrat"/>
                <a:buNone/>
              </a:pPr>
              <a:r>
                <a:rPr lang="es-MX" sz="15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Vacunas realizadas con antígenos derivados de ADN recombinante.</a:t>
              </a:r>
              <a:endParaRPr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77" name="Google Shape;977;p93"/>
            <p:cNvSpPr/>
            <p:nvPr/>
          </p:nvSpPr>
          <p:spPr>
            <a:xfrm>
              <a:off x="0" y="3775425"/>
              <a:ext cx="7389107" cy="66690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93"/>
            <p:cNvSpPr txBox="1"/>
            <p:nvPr/>
          </p:nvSpPr>
          <p:spPr>
            <a:xfrm>
              <a:off x="32555" y="3807980"/>
              <a:ext cx="7323997" cy="6017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Montserrat"/>
                <a:buNone/>
              </a:pPr>
              <a:r>
                <a:rPr lang="es-MX" sz="15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Virus de la hepatitis, el virus del herpes simple, el virus del papiloma humano y el rotavirus.</a:t>
              </a:r>
              <a:endParaRPr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94"/>
          <p:cNvSpPr txBox="1">
            <a:spLocks noGrp="1"/>
          </p:cNvSpPr>
          <p:nvPr>
            <p:ph type="title"/>
          </p:nvPr>
        </p:nvSpPr>
        <p:spPr>
          <a:xfrm>
            <a:off x="838200" y="1984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Vacunas de antígenos sintéticos</a:t>
            </a:r>
            <a:endParaRPr/>
          </a:p>
        </p:txBody>
      </p:sp>
      <p:grpSp>
        <p:nvGrpSpPr>
          <p:cNvPr id="984" name="Google Shape;984;p94"/>
          <p:cNvGrpSpPr/>
          <p:nvPr/>
        </p:nvGrpSpPr>
        <p:grpSpPr>
          <a:xfrm>
            <a:off x="4591877" y="1524000"/>
            <a:ext cx="7260152" cy="4968874"/>
            <a:chOff x="0" y="0"/>
            <a:chExt cx="7260152" cy="4968874"/>
          </a:xfrm>
        </p:grpSpPr>
        <p:sp>
          <p:nvSpPr>
            <p:cNvPr id="985" name="Google Shape;985;p94"/>
            <p:cNvSpPr/>
            <p:nvPr/>
          </p:nvSpPr>
          <p:spPr>
            <a:xfrm>
              <a:off x="0" y="0"/>
              <a:ext cx="5808122" cy="1093152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94"/>
            <p:cNvSpPr txBox="1"/>
            <p:nvPr/>
          </p:nvSpPr>
          <p:spPr>
            <a:xfrm>
              <a:off x="32017" y="32017"/>
              <a:ext cx="4536154" cy="1029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Montserrat"/>
                <a:buNone/>
              </a:pPr>
              <a:r>
                <a:rPr lang="es-MX" sz="1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Vacuna del papiloma humano más utilizada.</a:t>
              </a:r>
              <a:endPara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87" name="Google Shape;987;p94"/>
            <p:cNvSpPr/>
            <p:nvPr/>
          </p:nvSpPr>
          <p:spPr>
            <a:xfrm>
              <a:off x="486430" y="1291907"/>
              <a:ext cx="5808122" cy="1093152"/>
            </a:xfrm>
            <a:prstGeom prst="roundRect">
              <a:avLst>
                <a:gd name="adj" fmla="val 10000"/>
              </a:avLst>
            </a:prstGeom>
            <a:solidFill>
              <a:srgbClr val="50C9B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94"/>
            <p:cNvSpPr txBox="1"/>
            <p:nvPr/>
          </p:nvSpPr>
          <p:spPr>
            <a:xfrm>
              <a:off x="518447" y="1323924"/>
              <a:ext cx="4547109" cy="1029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Montserrat"/>
                <a:buNone/>
              </a:pPr>
              <a:r>
                <a:rPr lang="es-MX" sz="1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Las proteínas víricas recombinantes de las cuatro cepas víricas (VPH 6, 11, 16 y 18) se realizan en levaduras y se combinan con un adyuvante.</a:t>
              </a:r>
              <a:endPara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89" name="Google Shape;989;p94"/>
            <p:cNvSpPr/>
            <p:nvPr/>
          </p:nvSpPr>
          <p:spPr>
            <a:xfrm>
              <a:off x="965600" y="2583815"/>
              <a:ext cx="5808122" cy="1093152"/>
            </a:xfrm>
            <a:prstGeom prst="roundRect">
              <a:avLst>
                <a:gd name="adj" fmla="val 10000"/>
              </a:avLst>
            </a:prstGeom>
            <a:solidFill>
              <a:srgbClr val="48BD6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94"/>
            <p:cNvSpPr txBox="1"/>
            <p:nvPr/>
          </p:nvSpPr>
          <p:spPr>
            <a:xfrm>
              <a:off x="997617" y="2615832"/>
              <a:ext cx="4554369" cy="1029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Montserrat"/>
                <a:buNone/>
              </a:pPr>
              <a:r>
                <a:rPr lang="es-MX" sz="1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Los VPH 6 y 11 son causas frecuentes de verrugas y los VPH 16 y 18 son los VPH más frecuentes ligados al cáncer de cuello uterino.</a:t>
              </a:r>
              <a:endPara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91" name="Google Shape;991;p94"/>
            <p:cNvSpPr/>
            <p:nvPr/>
          </p:nvSpPr>
          <p:spPr>
            <a:xfrm>
              <a:off x="1452030" y="3875722"/>
              <a:ext cx="5808122" cy="1093152"/>
            </a:xfrm>
            <a:prstGeom prst="roundRect">
              <a:avLst>
                <a:gd name="adj" fmla="val 10000"/>
              </a:avLst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94"/>
            <p:cNvSpPr txBox="1"/>
            <p:nvPr/>
          </p:nvSpPr>
          <p:spPr>
            <a:xfrm>
              <a:off x="1484047" y="3907739"/>
              <a:ext cx="4547109" cy="1029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Montserrat"/>
                <a:buNone/>
              </a:pPr>
              <a:r>
                <a:rPr lang="es-MX" sz="1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Esta vacuna antivírica es, por tanto, también una vacuna preventiva del cáncer.</a:t>
              </a:r>
              <a:endPara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93" name="Google Shape;993;p94"/>
            <p:cNvSpPr/>
            <p:nvPr/>
          </p:nvSpPr>
          <p:spPr>
            <a:xfrm>
              <a:off x="5097573" y="837255"/>
              <a:ext cx="710549" cy="710549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FDEEF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94"/>
            <p:cNvSpPr txBox="1"/>
            <p:nvPr/>
          </p:nvSpPr>
          <p:spPr>
            <a:xfrm>
              <a:off x="5257447" y="837255"/>
              <a:ext cx="390801" cy="5346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825" tIns="36825" rIns="36825" bIns="368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Calibri"/>
                <a:buNone/>
              </a:pPr>
              <a:endParaRPr sz="2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95" name="Google Shape;995;p94"/>
            <p:cNvSpPr/>
            <p:nvPr/>
          </p:nvSpPr>
          <p:spPr>
            <a:xfrm>
              <a:off x="5584003" y="2129162"/>
              <a:ext cx="710549" cy="710549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CE8DD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94"/>
            <p:cNvSpPr txBox="1"/>
            <p:nvPr/>
          </p:nvSpPr>
          <p:spPr>
            <a:xfrm>
              <a:off x="5743877" y="2129162"/>
              <a:ext cx="390801" cy="5346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825" tIns="36825" rIns="36825" bIns="368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Calibri"/>
                <a:buNone/>
              </a:pPr>
              <a:endParaRPr sz="2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97" name="Google Shape;997;p94"/>
            <p:cNvSpPr/>
            <p:nvPr/>
          </p:nvSpPr>
          <p:spPr>
            <a:xfrm>
              <a:off x="6063173" y="3421070"/>
              <a:ext cx="710549" cy="710549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D3E1CC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94"/>
            <p:cNvSpPr txBox="1"/>
            <p:nvPr/>
          </p:nvSpPr>
          <p:spPr>
            <a:xfrm>
              <a:off x="6223047" y="3421070"/>
              <a:ext cx="390801" cy="5346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825" tIns="36825" rIns="36825" bIns="368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Calibri"/>
                <a:buNone/>
              </a:pPr>
              <a:endParaRPr sz="2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95"/>
          <p:cNvSpPr txBox="1">
            <a:spLocks noGrp="1"/>
          </p:cNvSpPr>
          <p:nvPr>
            <p:ph type="title"/>
          </p:nvPr>
        </p:nvSpPr>
        <p:spPr>
          <a:xfrm>
            <a:off x="647699" y="422275"/>
            <a:ext cx="111728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500"/>
              <a:buFont typeface="Montserrat"/>
              <a:buNone/>
            </a:pPr>
            <a:r>
              <a:rPr lang="es-MX" sz="3500"/>
              <a:t>Vacunas víricas vivas con virus recombinantes</a:t>
            </a:r>
            <a:br>
              <a:rPr lang="es-MX" sz="3500"/>
            </a:br>
            <a:endParaRPr sz="3500"/>
          </a:p>
        </p:txBody>
      </p:sp>
      <p:sp>
        <p:nvSpPr>
          <p:cNvPr id="1004" name="Google Shape;1004;p95"/>
          <p:cNvSpPr txBox="1">
            <a:spLocks noGrp="1"/>
          </p:cNvSpPr>
          <p:nvPr>
            <p:ph type="body" idx="1"/>
          </p:nvPr>
        </p:nvSpPr>
        <p:spPr>
          <a:xfrm>
            <a:off x="4925253" y="1873250"/>
            <a:ext cx="614279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>
                <a:latin typeface="Montserrat"/>
                <a:ea typeface="Montserrat"/>
                <a:cs typeface="Montserrat"/>
                <a:sym typeface="Montserrat"/>
              </a:rPr>
              <a:t>Introducir genes que codifican antígenos microbianos en virus no citopáticos e infectar a los sujetos con este virus.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>
                <a:latin typeface="Montserrat"/>
                <a:ea typeface="Montserrat"/>
                <a:cs typeface="Montserrat"/>
                <a:sym typeface="Montserrat"/>
              </a:rPr>
              <a:t>El </a:t>
            </a:r>
            <a:r>
              <a:rPr lang="es-MX" sz="1800" b="1">
                <a:latin typeface="Montserrat"/>
                <a:ea typeface="Montserrat"/>
                <a:cs typeface="Montserrat"/>
                <a:sym typeface="Montserrat"/>
              </a:rPr>
              <a:t>virus actúa como una fuente de antígenos </a:t>
            </a:r>
            <a:r>
              <a:rPr lang="es-MX" sz="1800">
                <a:latin typeface="Montserrat"/>
                <a:ea typeface="Montserrat"/>
                <a:cs typeface="Montserrat"/>
                <a:sym typeface="Montserrat"/>
              </a:rPr>
              <a:t>para el sujeto en que se inocula.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La gran ventaja de los vectores víricos es como</a:t>
            </a:r>
            <a:r>
              <a:rPr lang="es-MX" sz="18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otros virus vivos desencadenan unas respuestas inmunitarias completas, incluidas respuestas intensas de los CTL.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La inoculación de estos virus biotecnológicos en muchas especies animales.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>
                <a:latin typeface="Montserrat"/>
                <a:ea typeface="Montserrat"/>
                <a:cs typeface="Montserrat"/>
                <a:sym typeface="Montserrat"/>
              </a:rPr>
              <a:t>Riesgo de infección de células de anfitrión, no patógenos pero pueden causar respuesta de CTL.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Uso</a:t>
            </a:r>
            <a:r>
              <a:rPr lang="es-MX" sz="1800" b="1" i="0" u="none" strike="noStrike">
                <a:latin typeface="Montserrat"/>
                <a:ea typeface="Montserrat"/>
                <a:cs typeface="Montserrat"/>
                <a:sym typeface="Montserrat"/>
              </a:rPr>
              <a:t> LIMITADO </a:t>
            </a: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de vectores víricos para la administración de las vacunas.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1143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</a:pPr>
            <a:endParaRPr sz="1800" b="0" i="0" u="none" strike="noStrike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1143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96"/>
          <p:cNvSpPr txBox="1"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 sz="4400" i="0" u="none" strike="noStrike">
                <a:latin typeface="Montserrat"/>
                <a:ea typeface="Montserrat"/>
                <a:cs typeface="Montserrat"/>
                <a:sym typeface="Montserrat"/>
              </a:rPr>
              <a:t>Vacunas de ADN</a:t>
            </a:r>
            <a:br>
              <a:rPr lang="es-MX" sz="4400" i="0" u="none" strike="noStrike">
                <a:latin typeface="Montserrat"/>
                <a:ea typeface="Montserrat"/>
                <a:cs typeface="Montserrat"/>
                <a:sym typeface="Montserrat"/>
              </a:rPr>
            </a:b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0" name="Google Shape;1010;p96"/>
          <p:cNvSpPr txBox="1">
            <a:spLocks noGrp="1"/>
          </p:cNvSpPr>
          <p:nvPr>
            <p:ph type="body" idx="1"/>
          </p:nvPr>
        </p:nvSpPr>
        <p:spPr>
          <a:xfrm>
            <a:off x="4591878" y="1825625"/>
            <a:ext cx="6761922" cy="440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La </a:t>
            </a:r>
            <a:r>
              <a:rPr lang="es-MX" sz="1800" b="1" i="0" u="none" strike="noStrike">
                <a:latin typeface="Montserrat"/>
                <a:ea typeface="Montserrat"/>
                <a:cs typeface="Montserrat"/>
                <a:sym typeface="Montserrat"/>
              </a:rPr>
              <a:t>inoculación de un plásmido </a:t>
            </a: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que contiene ADN complementario (ADNc) que codifica un antígeno proteínico da lugar a respuestas inmunitarias humorales y celulares potentes y duraderas.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Plásmidos penetran en las APC, como las células dendríticas, que transcriben y traducen el ADNc a proteínas inmunógenas.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>
                <a:latin typeface="Montserrat"/>
                <a:ea typeface="Montserrat"/>
                <a:cs typeface="Montserrat"/>
                <a:sym typeface="Montserrat"/>
              </a:rPr>
              <a:t>Se </a:t>
            </a: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desencadenen respuestas específicas.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 b="1"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es-MX" sz="1800" b="1" i="0" u="none" strike="noStrike">
                <a:latin typeface="Montserrat"/>
                <a:ea typeface="Montserrat"/>
                <a:cs typeface="Montserrat"/>
                <a:sym typeface="Montserrat"/>
              </a:rPr>
              <a:t>espuestas intensas de CTL.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Vacunas de ADN no han sido tan eficaces como se esperaba en los ensayos clínicos.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Factores que determinan la eficacia de las vacunas de ADN, especialmente en el ser humano, aún no se han definido.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1143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</a:pPr>
            <a:endParaRPr sz="1800" b="0" i="0" u="none" strike="noStrike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1143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</a:pPr>
            <a:endParaRPr sz="1800" b="0" i="0" u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9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Adyuvantes e inmunomodulares</a:t>
            </a:r>
            <a:endParaRPr/>
          </a:p>
        </p:txBody>
      </p:sp>
      <p:sp>
        <p:nvSpPr>
          <p:cNvPr id="1016" name="Google Shape;1016;p97"/>
          <p:cNvSpPr txBox="1">
            <a:spLocks noGrp="1"/>
          </p:cNvSpPr>
          <p:nvPr>
            <p:ph type="body" idx="1"/>
          </p:nvPr>
        </p:nvSpPr>
        <p:spPr>
          <a:xfrm>
            <a:off x="4591878" y="2149475"/>
            <a:ext cx="6761922" cy="37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 b="1">
                <a:latin typeface="Montserrat"/>
                <a:ea typeface="Montserrat"/>
                <a:cs typeface="Montserrat"/>
                <a:sym typeface="Montserrat"/>
              </a:rPr>
              <a:t>Inicio de </a:t>
            </a:r>
            <a:r>
              <a:rPr lang="es-MX" sz="1800" b="1" i="0" u="none" strike="noStrike">
                <a:latin typeface="Montserrat"/>
                <a:ea typeface="Montserrat"/>
                <a:cs typeface="Montserrat"/>
                <a:sym typeface="Montserrat"/>
              </a:rPr>
              <a:t>respuestas inmunitarias dependientes de los linfocitos T </a:t>
            </a: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contra los antígenos proteínicos, estos deben administrarse junto con coadyuvantes.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Casi todos los coadyuvantes desencadenan respuestas inmunitarias innatas, con una mayor expresión de coestimuladores. 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íntesis de citocinas como la IL-12, que estimulan el crecimiento y la diferenciación de los linfocitos T.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 b="1" i="0" u="none" strike="noStrike">
                <a:latin typeface="Montserrat"/>
                <a:ea typeface="Montserrat"/>
                <a:cs typeface="Montserrat"/>
                <a:sym typeface="Montserrat"/>
              </a:rPr>
              <a:t>Intensa inflamación local </a:t>
            </a: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que provocan estos coadyuvantes impide su uso en el ser humano.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>
                <a:latin typeface="Montserrat"/>
                <a:ea typeface="Montserrat"/>
                <a:cs typeface="Montserrat"/>
                <a:sym typeface="Montserrat"/>
              </a:rPr>
              <a:t>Grandes esfuerzos a la obtención de coadyuvantes seguros y eficaces para su uso en los seres humanos.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9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Inmunización pasiva</a:t>
            </a:r>
            <a:br>
              <a:rPr lang="es-MX"/>
            </a:br>
            <a:endParaRPr/>
          </a:p>
        </p:txBody>
      </p:sp>
      <p:grpSp>
        <p:nvGrpSpPr>
          <p:cNvPr id="1022" name="Google Shape;1022;p98"/>
          <p:cNvGrpSpPr/>
          <p:nvPr/>
        </p:nvGrpSpPr>
        <p:grpSpPr>
          <a:xfrm>
            <a:off x="4604941" y="1840997"/>
            <a:ext cx="7203882" cy="4050719"/>
            <a:chOff x="0" y="150309"/>
            <a:chExt cx="7203882" cy="4050719"/>
          </a:xfrm>
        </p:grpSpPr>
        <p:sp>
          <p:nvSpPr>
            <p:cNvPr id="1023" name="Google Shape;1023;p98"/>
            <p:cNvSpPr/>
            <p:nvPr/>
          </p:nvSpPr>
          <p:spPr>
            <a:xfrm>
              <a:off x="0" y="150309"/>
              <a:ext cx="7203882" cy="978119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98"/>
            <p:cNvSpPr txBox="1"/>
            <p:nvPr/>
          </p:nvSpPr>
          <p:spPr>
            <a:xfrm>
              <a:off x="47748" y="198057"/>
              <a:ext cx="7108386" cy="882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Montserrat"/>
                <a:buNone/>
              </a:pPr>
              <a:r>
                <a:rPr lang="es-MX" sz="1600" b="0" i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Es posible conferir inmunidad protectora mediante la </a:t>
              </a:r>
              <a:r>
                <a:rPr lang="es-MX" sz="1600" b="1" i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inmunización pasiva</a:t>
              </a:r>
              <a:r>
                <a:rPr lang="es-MX" sz="1600" b="0" i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por ejemplo, administrando anticuerpos específicos.</a:t>
              </a:r>
              <a:endPara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25" name="Google Shape;1025;p98"/>
            <p:cNvSpPr/>
            <p:nvPr/>
          </p:nvSpPr>
          <p:spPr>
            <a:xfrm>
              <a:off x="0" y="1174509"/>
              <a:ext cx="7203882" cy="978119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98"/>
            <p:cNvSpPr txBox="1"/>
            <p:nvPr/>
          </p:nvSpPr>
          <p:spPr>
            <a:xfrm>
              <a:off x="47748" y="1222257"/>
              <a:ext cx="7108386" cy="882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Montserrat"/>
                <a:buNone/>
              </a:pPr>
              <a:r>
                <a:rPr lang="es-MX" sz="1600" b="0" i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Tratamiento rápido de enfermedades potencialmente mortales producidas por toxinas, como el tétanos, y para la protección frente a la rabia y la hepatitis.</a:t>
              </a:r>
              <a:endPara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27" name="Google Shape;1027;p98"/>
            <p:cNvSpPr/>
            <p:nvPr/>
          </p:nvSpPr>
          <p:spPr>
            <a:xfrm>
              <a:off x="0" y="2198709"/>
              <a:ext cx="7203882" cy="978119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98"/>
            <p:cNvSpPr txBox="1"/>
            <p:nvPr/>
          </p:nvSpPr>
          <p:spPr>
            <a:xfrm>
              <a:off x="47748" y="2246457"/>
              <a:ext cx="7108386" cy="882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Montserrat"/>
                <a:buNone/>
              </a:pPr>
              <a:r>
                <a:rPr lang="es-MX" sz="1600" b="0" i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La inmunidad pasiva es de corta duración.</a:t>
              </a:r>
              <a:endPara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29" name="Google Shape;1029;p98"/>
            <p:cNvSpPr/>
            <p:nvPr/>
          </p:nvSpPr>
          <p:spPr>
            <a:xfrm>
              <a:off x="0" y="3222909"/>
              <a:ext cx="7203882" cy="978119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98"/>
            <p:cNvSpPr txBox="1"/>
            <p:nvPr/>
          </p:nvSpPr>
          <p:spPr>
            <a:xfrm>
              <a:off x="47748" y="3270657"/>
              <a:ext cx="7108386" cy="882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Montserrat"/>
                <a:buNone/>
              </a:pPr>
              <a:r>
                <a:rPr lang="es-MX" sz="1600" b="0" i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No induce memoria.</a:t>
              </a:r>
              <a:endPara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9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6000"/>
              <a:buFont typeface="Montserrat"/>
              <a:buNone/>
            </a:pPr>
            <a:r>
              <a:rPr lang="es-MX"/>
              <a:t>CÁNCER E INMUNOTERAPIA</a:t>
            </a:r>
            <a:endParaRPr/>
          </a:p>
        </p:txBody>
      </p:sp>
      <p:sp>
        <p:nvSpPr>
          <p:cNvPr id="1036" name="Google Shape;1036;p99"/>
          <p:cNvSpPr txBox="1">
            <a:spLocks noGrp="1"/>
          </p:cNvSpPr>
          <p:nvPr>
            <p:ph type="subTitle" idx="1"/>
          </p:nvPr>
        </p:nvSpPr>
        <p:spPr>
          <a:xfrm>
            <a:off x="2781300" y="3925410"/>
            <a:ext cx="6629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r>
              <a:rPr lang="es-MX" sz="2000" b="1"/>
              <a:t>Sneider A. Torres Soto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r>
              <a:rPr lang="es-MX" sz="2000" b="1"/>
              <a:t>Residente de dermatología, CES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r>
              <a:rPr lang="es-MX" sz="2000" b="1"/>
              <a:t>Médico general, UPB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 sz="20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8198</Words>
  <Application>Microsoft Office PowerPoint</Application>
  <PresentationFormat>Panorámica</PresentationFormat>
  <Paragraphs>651</Paragraphs>
  <Slides>115</Slides>
  <Notes>115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115</vt:i4>
      </vt:variant>
    </vt:vector>
  </HeadingPairs>
  <TitlesOfParts>
    <vt:vector size="121" baseType="lpstr">
      <vt:lpstr>Calibri</vt:lpstr>
      <vt:lpstr>Montserrat</vt:lpstr>
      <vt:lpstr>arial</vt:lpstr>
      <vt:lpstr>arial</vt:lpstr>
      <vt:lpstr>Noto Sans Symbols</vt:lpstr>
      <vt:lpstr>Tema de Office</vt:lpstr>
      <vt:lpstr>LOCALIZACIÓN Y RECIRCULACIÓN  DE LINFOCITOS</vt:lpstr>
      <vt:lpstr>Localización</vt:lpstr>
      <vt:lpstr>Maduración</vt:lpstr>
      <vt:lpstr>Maduración</vt:lpstr>
      <vt:lpstr>Maduración</vt:lpstr>
      <vt:lpstr>Maduración</vt:lpstr>
      <vt:lpstr>Maduración</vt:lpstr>
      <vt:lpstr>Bazo</vt:lpstr>
      <vt:lpstr>Linfocitos B y T</vt:lpstr>
      <vt:lpstr>Adhesión</vt:lpstr>
      <vt:lpstr>Adhesión</vt:lpstr>
      <vt:lpstr>Recirculación linfocito</vt:lpstr>
      <vt:lpstr>Recirculación linfocito</vt:lpstr>
      <vt:lpstr>Recirculación linfocito</vt:lpstr>
      <vt:lpstr>Recirculación de linfocitos T</vt:lpstr>
      <vt:lpstr>Migración de linfocitos T vírgenes a los ganglios linfáticos</vt:lpstr>
      <vt:lpstr>Migración de linfocitos T vírgenes a los ganglios linfáticos</vt:lpstr>
      <vt:lpstr>Migración de linfocitos T vírgenes a los ganglios linfáticos</vt:lpstr>
      <vt:lpstr>Migración de linfocitos T vírgenes  a los ganglios linfáticos</vt:lpstr>
      <vt:lpstr>Migración de linfocitos T vírgenes a los ganglios linfáticos</vt:lpstr>
      <vt:lpstr>Migración de linfocitos T vírgenes a los ganglios linfáticos</vt:lpstr>
      <vt:lpstr>Salida de linfocitos T vírgenes de los ganglios linfáticos</vt:lpstr>
      <vt:lpstr> </vt:lpstr>
      <vt:lpstr>Recirculación de linfocitos T a través de otros tejidos linfáticos</vt:lpstr>
      <vt:lpstr>Migración de linfocitos T efectores a  zonas de infección</vt:lpstr>
      <vt:lpstr>Migración de linfocitos T memoria</vt:lpstr>
      <vt:lpstr>Migración de linfocitos B</vt:lpstr>
      <vt:lpstr>GRACIAS </vt:lpstr>
      <vt:lpstr>DESÓRDENES DE HIPERSENSIBILIDAD</vt:lpstr>
      <vt:lpstr>Definición</vt:lpstr>
      <vt:lpstr>Causas de hiperensibilidad</vt:lpstr>
      <vt:lpstr>Enfermedades de hipersensibilidad</vt:lpstr>
      <vt:lpstr>Clasificación</vt:lpstr>
      <vt:lpstr>Hipersensibilidad tipo I</vt:lpstr>
      <vt:lpstr>Hipersensibilidad tipo I</vt:lpstr>
      <vt:lpstr>Hipersensibilidad tipo I</vt:lpstr>
      <vt:lpstr>Hipersensibilidad tipo I</vt:lpstr>
      <vt:lpstr>Hipersensibilidad tipo I</vt:lpstr>
      <vt:lpstr>Hipersensibilidad tipo II</vt:lpstr>
      <vt:lpstr>Hipersensibilidad tipo II</vt:lpstr>
      <vt:lpstr>Hipersensibilidad tipo II</vt:lpstr>
      <vt:lpstr>Hipersensibilidad tipo II</vt:lpstr>
      <vt:lpstr>Hipersensibilidad tipo II</vt:lpstr>
      <vt:lpstr>Hipersensibilidad tipo III</vt:lpstr>
      <vt:lpstr>Hipersensibilidad tipo III</vt:lpstr>
      <vt:lpstr>Hipersensibilidad tipo III</vt:lpstr>
      <vt:lpstr>Hipersensibilidad tipo II vs III</vt:lpstr>
      <vt:lpstr>Hipersensibilidad tipo II vs III</vt:lpstr>
      <vt:lpstr>Enfermedad del suero</vt:lpstr>
      <vt:lpstr>Enfermedad suero aguda</vt:lpstr>
      <vt:lpstr>Enfermedad suero crónica</vt:lpstr>
      <vt:lpstr>Hipersensibilidad tipo IV</vt:lpstr>
      <vt:lpstr>Hipersensibilidad tipo IV</vt:lpstr>
      <vt:lpstr>Hipersensibilidad tipo IV</vt:lpstr>
      <vt:lpstr>Hipersensibilidad tipo IV</vt:lpstr>
      <vt:lpstr>Hipersensibilidad tipo IV</vt:lpstr>
      <vt:lpstr>Hipersensibilidad tipo IV</vt:lpstr>
      <vt:lpstr>GRACIAS </vt:lpstr>
      <vt:lpstr>INMUNOLOGÍA DE TRANSPLANTES</vt:lpstr>
      <vt:lpstr>Definición de términos</vt:lpstr>
      <vt:lpstr>Definición de términos</vt:lpstr>
      <vt:lpstr>Respuesta inmunitaria a aloinjertos </vt:lpstr>
      <vt:lpstr>Reconocimiento de aloantígenos </vt:lpstr>
      <vt:lpstr>Reconocimiento de aloantígenos </vt:lpstr>
      <vt:lpstr>Reconocimiento de aloantígenos </vt:lpstr>
      <vt:lpstr>Reconocimiento de aloantígenos </vt:lpstr>
      <vt:lpstr>Presentación de PowerPoint</vt:lpstr>
      <vt:lpstr>Presentación de PowerPoint</vt:lpstr>
      <vt:lpstr>Funciones efectoras de los linfocitos T alorreactivos</vt:lpstr>
      <vt:lpstr>Patrones y mecanismos de rechazo del aloinjerto</vt:lpstr>
      <vt:lpstr>Patrones y mecanismos de rechazo del aloinjerto</vt:lpstr>
      <vt:lpstr>Rechazo hiperagudo</vt:lpstr>
      <vt:lpstr>Rechazo agudo</vt:lpstr>
      <vt:lpstr>Rechazo crónico</vt:lpstr>
      <vt:lpstr>Prevención y tratamiento  del rechazo del aloinjerto</vt:lpstr>
      <vt:lpstr>Prevención y tratamiento del rechazo del aloinjerto</vt:lpstr>
      <vt:lpstr>Prevención y tratamiento  del rechazo del aloinjerto</vt:lpstr>
      <vt:lpstr>Prevención y tratamiento  del rechazo del aloinjerto</vt:lpstr>
      <vt:lpstr>Métodos para reducir la inmunogenicidad de los aloinjertos</vt:lpstr>
      <vt:lpstr>Enfermedad de injerto  contra huésped</vt:lpstr>
      <vt:lpstr>EICH</vt:lpstr>
      <vt:lpstr>EICH</vt:lpstr>
      <vt:lpstr>GRACIAS </vt:lpstr>
      <vt:lpstr>VACUNACIÓN Y  MEMORIA INMUNITARIA</vt:lpstr>
      <vt:lpstr>Memoria inmunitaria</vt:lpstr>
      <vt:lpstr>Respuesta inmunitaria</vt:lpstr>
      <vt:lpstr>Respuesta inmunitaria</vt:lpstr>
      <vt:lpstr>Vacunación</vt:lpstr>
      <vt:lpstr>Vacunación</vt:lpstr>
      <vt:lpstr>Vacunación</vt:lpstr>
      <vt:lpstr>Vacunación</vt:lpstr>
      <vt:lpstr>Vacunas de antígenos  (subunidades) purificadas</vt:lpstr>
      <vt:lpstr>Vacunas de antígenos sintéticos</vt:lpstr>
      <vt:lpstr>Vacunas de antígenos sintéticos</vt:lpstr>
      <vt:lpstr>Vacunas víricas vivas con virus recombinantes </vt:lpstr>
      <vt:lpstr>Vacunas de ADN </vt:lpstr>
      <vt:lpstr>Adyuvantes e inmunomodulares</vt:lpstr>
      <vt:lpstr>Inmunización pasiva </vt:lpstr>
      <vt:lpstr>CÁNCER E INMUNOTERAPIA</vt:lpstr>
      <vt:lpstr>Antígenos tumorales</vt:lpstr>
      <vt:lpstr>Respuesta inmunitaria</vt:lpstr>
      <vt:lpstr>Respuesta inmunitaria</vt:lpstr>
      <vt:lpstr>Evasión tumoral</vt:lpstr>
      <vt:lpstr>Inmunoterapia</vt:lpstr>
      <vt:lpstr>Inmunoterapia</vt:lpstr>
      <vt:lpstr>Inmunoterapia</vt:lpstr>
      <vt:lpstr>Inmunoterapia</vt:lpstr>
      <vt:lpstr>Inmunoterapia</vt:lpstr>
      <vt:lpstr>Inmunoterapia</vt:lpstr>
      <vt:lpstr>Inmunoterapia</vt:lpstr>
      <vt:lpstr>Inmunoterapia</vt:lpstr>
      <vt:lpstr>Inmunoterapia</vt:lpstr>
      <vt:lpstr>Inmunoterapia</vt:lpstr>
      <vt:lpstr>Inmunoterapia</vt:lpstr>
      <vt:lpstr>GRACIAS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LOCALIZACIÓN Y RECIRCULACIÓN  DE LINFOCITOS</dc:title>
  <dc:creator>SNEIDER ALEXANDER TORRES SOTO</dc:creator>
  <cp:lastModifiedBy>Andres Guerra</cp:lastModifiedBy>
  <cp:revision>1</cp:revision>
  <dcterms:created xsi:type="dcterms:W3CDTF">2021-07-27T20:48:36Z</dcterms:created>
  <dcterms:modified xsi:type="dcterms:W3CDTF">2021-10-25T15:19:54Z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2347396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