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8" r:id="rId2"/>
    <p:sldId id="304" r:id="rId3"/>
    <p:sldId id="282" r:id="rId4"/>
    <p:sldId id="275" r:id="rId5"/>
    <p:sldId id="284" r:id="rId6"/>
    <p:sldId id="276" r:id="rId7"/>
    <p:sldId id="305" r:id="rId8"/>
    <p:sldId id="297" r:id="rId9"/>
    <p:sldId id="306" r:id="rId10"/>
    <p:sldId id="283" r:id="rId11"/>
    <p:sldId id="308" r:id="rId12"/>
    <p:sldId id="314" r:id="rId13"/>
    <p:sldId id="298" r:id="rId14"/>
    <p:sldId id="299" r:id="rId15"/>
    <p:sldId id="315" r:id="rId16"/>
    <p:sldId id="300" r:id="rId17"/>
    <p:sldId id="301" r:id="rId18"/>
    <p:sldId id="302" r:id="rId19"/>
    <p:sldId id="316" r:id="rId20"/>
    <p:sldId id="317" r:id="rId21"/>
    <p:sldId id="318" r:id="rId22"/>
    <p:sldId id="321" r:id="rId23"/>
    <p:sldId id="309" r:id="rId24"/>
    <p:sldId id="320" r:id="rId25"/>
    <p:sldId id="310" r:id="rId26"/>
    <p:sldId id="311" r:id="rId27"/>
    <p:sldId id="307" r:id="rId28"/>
    <p:sldId id="312" r:id="rId29"/>
    <p:sldId id="313" r:id="rId30"/>
    <p:sldId id="285" r:id="rId31"/>
    <p:sldId id="323" r:id="rId32"/>
    <p:sldId id="322" r:id="rId3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14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5170"/>
  </p:normalViewPr>
  <p:slideViewPr>
    <p:cSldViewPr snapToGrid="0" showGuides="1">
      <p:cViewPr varScale="1">
        <p:scale>
          <a:sx n="86" d="100"/>
          <a:sy n="86" d="100"/>
        </p:scale>
        <p:origin x="61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F68061-2FEE-904B-9A66-DE3F990C5361}" type="datetimeFigureOut">
              <a:rPr lang="es-CO" smtClean="0"/>
              <a:t>22/10/2021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FF1A0C-1A17-E049-AC41-EF23F6AA1B4B}" type="slidenum">
              <a:rPr lang="es-CO" smtClean="0"/>
              <a:t>‹Nº›</a:t>
            </a:fld>
            <a:endParaRPr lang="es-CO"/>
          </a:p>
        </p:txBody>
      </p:sp>
    </p:spTree>
    <p:extLst>
      <p:ext uri="{BB962C8B-B14F-4D97-AF65-F5344CB8AC3E}">
        <p14:creationId xmlns:p14="http://schemas.microsoft.com/office/powerpoint/2010/main" val="2365611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2</a:t>
            </a:fld>
            <a:endParaRPr lang="es-CO"/>
          </a:p>
        </p:txBody>
      </p:sp>
    </p:spTree>
    <p:extLst>
      <p:ext uri="{BB962C8B-B14F-4D97-AF65-F5344CB8AC3E}">
        <p14:creationId xmlns:p14="http://schemas.microsoft.com/office/powerpoint/2010/main" val="2295733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Ultrasonography of left side of chest and abdomen. Spleen</a:t>
            </a:r>
          </a:p>
          <a:p>
            <a:r>
              <a:rPr lang="es-CO" sz="1200" kern="1200" dirty="0">
                <a:solidFill>
                  <a:schemeClr val="tx1"/>
                </a:solidFill>
                <a:effectLst/>
                <a:latin typeface="+mn-lt"/>
                <a:ea typeface="+mn-ea"/>
                <a:cs typeface="+mn-cs"/>
              </a:rPr>
              <a:t>was not visualized.</a:t>
            </a:r>
          </a:p>
          <a:p>
            <a:r>
              <a:rPr lang="es-CO" sz="1200" kern="1200" dirty="0">
                <a:solidFill>
                  <a:schemeClr val="tx1"/>
                </a:solidFill>
                <a:effectLst/>
                <a:latin typeface="+mn-lt"/>
                <a:ea typeface="+mn-ea"/>
                <a:cs typeface="+mn-cs"/>
              </a:rPr>
              <a:t>Interposición de gas interfiere con la evaluación completa. </a:t>
            </a:r>
          </a:p>
          <a:p>
            <a:endParaRPr lang="es-CO"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8FFF1A0C-1A17-E049-AC41-EF23F6AA1B4B}" type="slidenum">
              <a:rPr lang="es-CO" smtClean="0"/>
              <a:t>14</a:t>
            </a:fld>
            <a:endParaRPr lang="es-CO"/>
          </a:p>
        </p:txBody>
      </p:sp>
    </p:spTree>
    <p:extLst>
      <p:ext uri="{BB962C8B-B14F-4D97-AF65-F5344CB8AC3E}">
        <p14:creationId xmlns:p14="http://schemas.microsoft.com/office/powerpoint/2010/main" val="1339335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Ultrasonography of left side of chest and abdomen. Spleen</a:t>
            </a:r>
          </a:p>
          <a:p>
            <a:r>
              <a:rPr lang="es-CO" sz="1200" kern="1200" dirty="0">
                <a:solidFill>
                  <a:schemeClr val="tx1"/>
                </a:solidFill>
                <a:effectLst/>
                <a:latin typeface="+mn-lt"/>
                <a:ea typeface="+mn-ea"/>
                <a:cs typeface="+mn-cs"/>
              </a:rPr>
              <a:t>was not visualized.</a:t>
            </a:r>
          </a:p>
          <a:p>
            <a:r>
              <a:rPr lang="es-CO" sz="1200" kern="1200" dirty="0">
                <a:solidFill>
                  <a:schemeClr val="tx1"/>
                </a:solidFill>
                <a:effectLst/>
                <a:latin typeface="+mn-lt"/>
                <a:ea typeface="+mn-ea"/>
                <a:cs typeface="+mn-cs"/>
              </a:rPr>
              <a:t>Interposición de gas interfiere con la evaluación completa. </a:t>
            </a:r>
          </a:p>
          <a:p>
            <a:endParaRPr lang="es-CO"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8FFF1A0C-1A17-E049-AC41-EF23F6AA1B4B}" type="slidenum">
              <a:rPr lang="es-CO" smtClean="0"/>
              <a:t>15</a:t>
            </a:fld>
            <a:endParaRPr lang="es-CO"/>
          </a:p>
        </p:txBody>
      </p:sp>
    </p:spTree>
    <p:extLst>
      <p:ext uri="{BB962C8B-B14F-4D97-AF65-F5344CB8AC3E}">
        <p14:creationId xmlns:p14="http://schemas.microsoft.com/office/powerpoint/2010/main" val="2392348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Contraste el enema con el ángulo esplénico identificado por encima del diafragma.</a:t>
            </a:r>
          </a:p>
        </p:txBody>
      </p:sp>
      <p:sp>
        <p:nvSpPr>
          <p:cNvPr id="4" name="Marcador de número de diapositiva 3"/>
          <p:cNvSpPr>
            <a:spLocks noGrp="1"/>
          </p:cNvSpPr>
          <p:nvPr>
            <p:ph type="sldNum" sz="quarter" idx="5"/>
          </p:nvPr>
        </p:nvSpPr>
        <p:spPr/>
        <p:txBody>
          <a:bodyPr/>
          <a:lstStyle/>
          <a:p>
            <a:fld id="{8FFF1A0C-1A17-E049-AC41-EF23F6AA1B4B}" type="slidenum">
              <a:rPr lang="es-CO" smtClean="0"/>
              <a:t>16</a:t>
            </a:fld>
            <a:endParaRPr lang="es-CO"/>
          </a:p>
        </p:txBody>
      </p:sp>
    </p:spTree>
    <p:extLst>
      <p:ext uri="{BB962C8B-B14F-4D97-AF65-F5344CB8AC3E}">
        <p14:creationId xmlns:p14="http://schemas.microsoft.com/office/powerpoint/2010/main" val="3116798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Signos directos:</a:t>
            </a:r>
          </a:p>
          <a:p>
            <a:r>
              <a:rPr lang="es-CO" sz="1200" kern="1200" dirty="0">
                <a:solidFill>
                  <a:schemeClr val="tx1"/>
                </a:solidFill>
                <a:effectLst/>
                <a:latin typeface="+mn-lt"/>
                <a:ea typeface="+mn-ea"/>
                <a:cs typeface="+mn-cs"/>
              </a:rPr>
              <a:t>• Pérdida de la continuidad del hemidiafragma.</a:t>
            </a:r>
          </a:p>
          <a:p>
            <a:r>
              <a:rPr lang="es-CO" sz="1200" kern="1200" dirty="0">
                <a:solidFill>
                  <a:schemeClr val="tx1"/>
                </a:solidFill>
                <a:effectLst/>
                <a:latin typeface="+mn-lt"/>
                <a:ea typeface="+mn-ea"/>
                <a:cs typeface="+mn-cs"/>
              </a:rPr>
              <a:t>• Ausencia de visualización del hemidiafragma.</a:t>
            </a:r>
          </a:p>
          <a:p>
            <a:r>
              <a:rPr lang="es-CO" sz="1200" kern="1200" dirty="0">
                <a:solidFill>
                  <a:schemeClr val="tx1"/>
                </a:solidFill>
                <a:effectLst/>
                <a:latin typeface="+mn-lt"/>
                <a:ea typeface="+mn-ea"/>
                <a:cs typeface="+mn-cs"/>
              </a:rPr>
              <a:t>• Signo del diafragma colgante: encorvamiento en</a:t>
            </a:r>
          </a:p>
          <a:p>
            <a:r>
              <a:rPr lang="es-CO" sz="1200" kern="1200" dirty="0">
                <a:solidFill>
                  <a:schemeClr val="tx1"/>
                </a:solidFill>
                <a:effectLst/>
                <a:latin typeface="+mn-lt"/>
                <a:ea typeface="+mn-ea"/>
                <a:cs typeface="+mn-cs"/>
              </a:rPr>
              <a:t>forma de “coma” del borde libre del diafragma justo</a:t>
            </a:r>
          </a:p>
          <a:p>
            <a:r>
              <a:rPr lang="es-CO" sz="1200" kern="1200" dirty="0">
                <a:solidFill>
                  <a:schemeClr val="tx1"/>
                </a:solidFill>
                <a:effectLst/>
                <a:latin typeface="+mn-lt"/>
                <a:ea typeface="+mn-ea"/>
                <a:cs typeface="+mn-cs"/>
              </a:rPr>
              <a:t>en el sitio de la ruptura.</a:t>
            </a:r>
          </a:p>
          <a:p>
            <a:r>
              <a:rPr lang="es-CO" sz="1200" kern="1200" dirty="0">
                <a:solidFill>
                  <a:schemeClr val="tx1"/>
                </a:solidFill>
                <a:effectLst/>
                <a:latin typeface="+mn-lt"/>
                <a:ea typeface="+mn-ea"/>
                <a:cs typeface="+mn-cs"/>
              </a:rPr>
              <a:t>Signos indirectos:</a:t>
            </a:r>
          </a:p>
          <a:p>
            <a:r>
              <a:rPr lang="es-CO" sz="1200" kern="1200" dirty="0">
                <a:solidFill>
                  <a:schemeClr val="tx1"/>
                </a:solidFill>
                <a:effectLst/>
                <a:latin typeface="+mn-lt"/>
                <a:ea typeface="+mn-ea"/>
                <a:cs typeface="+mn-cs"/>
              </a:rPr>
              <a:t>• Herniación visceral.</a:t>
            </a:r>
          </a:p>
          <a:p>
            <a:r>
              <a:rPr lang="es-CO" sz="1200" kern="1200" dirty="0">
                <a:solidFill>
                  <a:schemeClr val="tx1"/>
                </a:solidFill>
                <a:effectLst/>
                <a:latin typeface="+mn-lt"/>
                <a:ea typeface="+mn-ea"/>
                <a:cs typeface="+mn-cs"/>
              </a:rPr>
              <a:t>• Signo del collar: constricción de la víscera herniada</a:t>
            </a:r>
          </a:p>
          <a:p>
            <a:r>
              <a:rPr lang="es-CO" sz="1200" kern="1200" dirty="0">
                <a:solidFill>
                  <a:schemeClr val="tx1"/>
                </a:solidFill>
                <a:effectLst/>
                <a:latin typeface="+mn-lt"/>
                <a:ea typeface="+mn-ea"/>
                <a:cs typeface="+mn-cs"/>
              </a:rPr>
              <a:t>a la altura del diafragma.</a:t>
            </a:r>
          </a:p>
          <a:p>
            <a:r>
              <a:rPr lang="es-CO" sz="1200" kern="1200" dirty="0">
                <a:solidFill>
                  <a:schemeClr val="tx1"/>
                </a:solidFill>
                <a:effectLst/>
                <a:latin typeface="+mn-lt"/>
                <a:ea typeface="+mn-ea"/>
                <a:cs typeface="+mn-cs"/>
              </a:rPr>
              <a:t>• Signo de la víscera dependiente: contacto directo</a:t>
            </a:r>
          </a:p>
          <a:p>
            <a:r>
              <a:rPr lang="es-CO" sz="1200" kern="1200" dirty="0">
                <a:solidFill>
                  <a:schemeClr val="tx1"/>
                </a:solidFill>
                <a:effectLst/>
                <a:latin typeface="+mn-lt"/>
                <a:ea typeface="+mn-ea"/>
                <a:cs typeface="+mn-cs"/>
              </a:rPr>
              <a:t>del órgano abdominal herniado con la pared posterior</a:t>
            </a:r>
          </a:p>
          <a:p>
            <a:r>
              <a:rPr lang="es-CO" sz="1200" kern="1200" dirty="0">
                <a:solidFill>
                  <a:schemeClr val="tx1"/>
                </a:solidFill>
                <a:effectLst/>
                <a:latin typeface="+mn-lt"/>
                <a:ea typeface="+mn-ea"/>
                <a:cs typeface="+mn-cs"/>
              </a:rPr>
              <a:t>del tórax, sin interposición del parénquima pulmonar.</a:t>
            </a:r>
          </a:p>
          <a:p>
            <a:r>
              <a:rPr lang="es-CO" sz="1200" kern="1200" dirty="0">
                <a:solidFill>
                  <a:schemeClr val="tx1"/>
                </a:solidFill>
                <a:effectLst/>
                <a:latin typeface="+mn-lt"/>
                <a:ea typeface="+mn-ea"/>
                <a:cs typeface="+mn-cs"/>
              </a:rPr>
              <a:t>• Signo de la lesión contigua: lesión visceral a ambos</a:t>
            </a:r>
          </a:p>
          <a:p>
            <a:r>
              <a:rPr lang="es-CO" sz="1200" kern="1200" dirty="0">
                <a:solidFill>
                  <a:schemeClr val="tx1"/>
                </a:solidFill>
                <a:effectLst/>
                <a:latin typeface="+mn-lt"/>
                <a:ea typeface="+mn-ea"/>
                <a:cs typeface="+mn-cs"/>
              </a:rPr>
              <a:t>lados del diafragma (cavidad torácica y abdominal).</a:t>
            </a:r>
          </a:p>
          <a:p>
            <a:r>
              <a:rPr lang="es-CO" sz="1200" kern="1200" dirty="0">
                <a:solidFill>
                  <a:schemeClr val="tx1"/>
                </a:solidFill>
                <a:effectLst/>
                <a:latin typeface="+mn-lt"/>
                <a:ea typeface="+mn-ea"/>
                <a:cs typeface="+mn-cs"/>
              </a:rPr>
              <a:t>• Signo de la banda: presencia de una banda hipodensa</a:t>
            </a:r>
          </a:p>
          <a:p>
            <a:r>
              <a:rPr lang="es-CO" sz="1200" kern="1200" dirty="0">
                <a:solidFill>
                  <a:schemeClr val="tx1"/>
                </a:solidFill>
                <a:effectLst/>
                <a:latin typeface="+mn-lt"/>
                <a:ea typeface="+mn-ea"/>
                <a:cs typeface="+mn-cs"/>
              </a:rPr>
              <a:t>en el parénquima hepático que se encuentra</a:t>
            </a:r>
          </a:p>
          <a:p>
            <a:r>
              <a:rPr lang="es-CO" sz="1200" kern="1200" dirty="0">
                <a:solidFill>
                  <a:schemeClr val="tx1"/>
                </a:solidFill>
                <a:effectLst/>
                <a:latin typeface="+mn-lt"/>
                <a:ea typeface="+mn-ea"/>
                <a:cs typeface="+mn-cs"/>
              </a:rPr>
              <a:t>entre los bordes rotos del diafragma. Es un signo de</a:t>
            </a:r>
          </a:p>
          <a:p>
            <a:r>
              <a:rPr lang="es-CO" sz="1200" kern="1200" dirty="0">
                <a:solidFill>
                  <a:schemeClr val="tx1"/>
                </a:solidFill>
                <a:effectLst/>
                <a:latin typeface="+mn-lt"/>
                <a:ea typeface="+mn-ea"/>
                <a:cs typeface="+mn-cs"/>
              </a:rPr>
              <a:t>hipoperfusión por hernia hepática.</a:t>
            </a:r>
          </a:p>
          <a:p>
            <a:r>
              <a:rPr lang="es-CO" sz="1200" kern="1200" dirty="0">
                <a:solidFill>
                  <a:schemeClr val="tx1"/>
                </a:solidFill>
                <a:effectLst/>
                <a:latin typeface="+mn-lt"/>
                <a:ea typeface="+mn-ea"/>
                <a:cs typeface="+mn-cs"/>
              </a:rPr>
              <a:t>• Signo de joroba: se visualiza en el corte coronal. Se</a:t>
            </a:r>
          </a:p>
          <a:p>
            <a:r>
              <a:rPr lang="es-CO" sz="1200" kern="1200" dirty="0">
                <a:solidFill>
                  <a:schemeClr val="tx1"/>
                </a:solidFill>
                <a:effectLst/>
                <a:latin typeface="+mn-lt"/>
                <a:ea typeface="+mn-ea"/>
                <a:cs typeface="+mn-cs"/>
              </a:rPr>
              <a:t>forma una joroba que corresponde al hígado herniado.</a:t>
            </a:r>
          </a:p>
          <a:p>
            <a:r>
              <a:rPr lang="es-CO" sz="1200" kern="1200" dirty="0">
                <a:solidFill>
                  <a:schemeClr val="tx1"/>
                </a:solidFill>
                <a:effectLst/>
                <a:latin typeface="+mn-lt"/>
                <a:ea typeface="+mn-ea"/>
                <a:cs typeface="+mn-cs"/>
              </a:rPr>
              <a:t>• Elevación del hemidiafragma lesionado (6 cm para</a:t>
            </a:r>
          </a:p>
          <a:p>
            <a:r>
              <a:rPr lang="es-CO" sz="1200" kern="1200" dirty="0">
                <a:solidFill>
                  <a:schemeClr val="tx1"/>
                </a:solidFill>
                <a:effectLst/>
                <a:latin typeface="+mn-lt"/>
                <a:ea typeface="+mn-ea"/>
                <a:cs typeface="+mn-cs"/>
              </a:rPr>
              <a:t>el lado derecho, 4 cm para el izquierdo)</a:t>
            </a:r>
          </a:p>
          <a:p>
            <a:r>
              <a:rPr lang="es-CO" sz="1200" kern="1200" dirty="0">
                <a:solidFill>
                  <a:schemeClr val="tx1"/>
                </a:solidFill>
                <a:effectLst/>
                <a:latin typeface="+mn-lt"/>
                <a:ea typeface="+mn-ea"/>
                <a:cs typeface="+mn-cs"/>
              </a:rPr>
              <a:t>Otros signos:</a:t>
            </a:r>
          </a:p>
          <a:p>
            <a:r>
              <a:rPr lang="es-CO" sz="1200" kern="1200" dirty="0">
                <a:solidFill>
                  <a:schemeClr val="tx1"/>
                </a:solidFill>
                <a:effectLst/>
                <a:latin typeface="+mn-lt"/>
                <a:ea typeface="+mn-ea"/>
                <a:cs typeface="+mn-cs"/>
              </a:rPr>
              <a:t>• Presencia simultánea de neumotórax y neumoperitoneo,</a:t>
            </a:r>
          </a:p>
          <a:p>
            <a:r>
              <a:rPr lang="es-CO" sz="1200" kern="1200" dirty="0">
                <a:solidFill>
                  <a:schemeClr val="tx1"/>
                </a:solidFill>
                <a:effectLst/>
                <a:latin typeface="+mn-lt"/>
                <a:ea typeface="+mn-ea"/>
                <a:cs typeface="+mn-cs"/>
              </a:rPr>
              <a:t>o de hemotórax y hemoperitoneo: sugiere comunicación</a:t>
            </a:r>
          </a:p>
          <a:p>
            <a:r>
              <a:rPr lang="es-CO" sz="1200" kern="1200" dirty="0">
                <a:solidFill>
                  <a:schemeClr val="tx1"/>
                </a:solidFill>
                <a:effectLst/>
                <a:latin typeface="+mn-lt"/>
                <a:ea typeface="+mn-ea"/>
                <a:cs typeface="+mn-cs"/>
              </a:rPr>
              <a:t>entre la cavidad torácica y abdominal.</a:t>
            </a:r>
          </a:p>
          <a:p>
            <a:r>
              <a:rPr lang="es-CO" sz="1200" kern="1200" dirty="0">
                <a:solidFill>
                  <a:schemeClr val="tx1"/>
                </a:solidFill>
                <a:effectLst/>
                <a:latin typeface="+mn-lt"/>
                <a:ea typeface="+mn-ea"/>
                <a:cs typeface="+mn-cs"/>
              </a:rPr>
              <a:t>• Extravasación activa del medio de contraste a nivel</a:t>
            </a:r>
          </a:p>
          <a:p>
            <a:r>
              <a:rPr lang="es-CO" sz="1200" kern="1200" dirty="0">
                <a:solidFill>
                  <a:schemeClr val="tx1"/>
                </a:solidFill>
                <a:effectLst/>
                <a:latin typeface="+mn-lt"/>
                <a:ea typeface="+mn-ea"/>
                <a:cs typeface="+mn-cs"/>
              </a:rPr>
              <a:t>del diafragma.</a:t>
            </a:r>
          </a:p>
          <a:p>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 Engrosamiento del diafragma de forma irregular o</a:t>
            </a:r>
          </a:p>
          <a:p>
            <a:r>
              <a:rPr lang="es-CO" sz="1200" kern="1200" dirty="0">
                <a:solidFill>
                  <a:schemeClr val="tx1"/>
                </a:solidFill>
                <a:effectLst/>
                <a:latin typeface="+mn-lt"/>
                <a:ea typeface="+mn-ea"/>
                <a:cs typeface="+mn-cs"/>
              </a:rPr>
              <a:t>festoneada.</a:t>
            </a:r>
          </a:p>
          <a:p>
            <a:endParaRPr lang="es-CO"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8FFF1A0C-1A17-E049-AC41-EF23F6AA1B4B}" type="slidenum">
              <a:rPr lang="es-CO" smtClean="0"/>
              <a:t>17</a:t>
            </a:fld>
            <a:endParaRPr lang="es-CO"/>
          </a:p>
        </p:txBody>
      </p:sp>
    </p:spTree>
    <p:extLst>
      <p:ext uri="{BB962C8B-B14F-4D97-AF65-F5344CB8AC3E}">
        <p14:creationId xmlns:p14="http://schemas.microsoft.com/office/powerpoint/2010/main" val="2231453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Magnetic resonance imaging with gastric herniation through diaphragmatic defect.</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18</a:t>
            </a:fld>
            <a:endParaRPr lang="es-CO"/>
          </a:p>
        </p:txBody>
      </p:sp>
    </p:spTree>
    <p:extLst>
      <p:ext uri="{BB962C8B-B14F-4D97-AF65-F5344CB8AC3E}">
        <p14:creationId xmlns:p14="http://schemas.microsoft.com/office/powerpoint/2010/main" val="815686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19</a:t>
            </a:fld>
            <a:endParaRPr lang="es-CO"/>
          </a:p>
        </p:txBody>
      </p:sp>
    </p:spTree>
    <p:extLst>
      <p:ext uri="{BB962C8B-B14F-4D97-AF65-F5344CB8AC3E}">
        <p14:creationId xmlns:p14="http://schemas.microsoft.com/office/powerpoint/2010/main" val="2900069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20</a:t>
            </a:fld>
            <a:endParaRPr lang="es-CO"/>
          </a:p>
        </p:txBody>
      </p:sp>
    </p:spTree>
    <p:extLst>
      <p:ext uri="{BB962C8B-B14F-4D97-AF65-F5344CB8AC3E}">
        <p14:creationId xmlns:p14="http://schemas.microsoft.com/office/powerpoint/2010/main" val="1832064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21</a:t>
            </a:fld>
            <a:endParaRPr lang="es-CO"/>
          </a:p>
        </p:txBody>
      </p:sp>
    </p:spTree>
    <p:extLst>
      <p:ext uri="{BB962C8B-B14F-4D97-AF65-F5344CB8AC3E}">
        <p14:creationId xmlns:p14="http://schemas.microsoft.com/office/powerpoint/2010/main" val="3469254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22</a:t>
            </a:fld>
            <a:endParaRPr lang="es-CO"/>
          </a:p>
        </p:txBody>
      </p:sp>
    </p:spTree>
    <p:extLst>
      <p:ext uri="{BB962C8B-B14F-4D97-AF65-F5344CB8AC3E}">
        <p14:creationId xmlns:p14="http://schemas.microsoft.com/office/powerpoint/2010/main" val="2212509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23</a:t>
            </a:fld>
            <a:endParaRPr lang="es-CO"/>
          </a:p>
        </p:txBody>
      </p:sp>
    </p:spTree>
    <p:extLst>
      <p:ext uri="{BB962C8B-B14F-4D97-AF65-F5344CB8AC3E}">
        <p14:creationId xmlns:p14="http://schemas.microsoft.com/office/powerpoint/2010/main" val="2218518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El diafragma es un tabique musculofibroso en forma de cúpula.</a:t>
            </a:r>
          </a:p>
          <a:p>
            <a:r>
              <a:rPr lang="es-CO" dirty="0"/>
              <a:t>separando el abdomen y el tórax. Está delimitado por encima de</a:t>
            </a:r>
          </a:p>
          <a:p>
            <a:r>
              <a:rPr lang="es-CO" dirty="0"/>
              <a:t>tanto los espacios pleurales como el pericardio, que se adjunta</a:t>
            </a:r>
          </a:p>
          <a:p>
            <a:r>
              <a:rPr lang="es-CO" dirty="0"/>
              <a:t>al tendón central. Estructuras inmediatamente adyacentes a</a:t>
            </a:r>
          </a:p>
          <a:p>
            <a:r>
              <a:rPr lang="es-CO" dirty="0"/>
              <a:t>el lado inferior del diafragma incluye el hígado, el bazo,</a:t>
            </a:r>
          </a:p>
          <a:p>
            <a:r>
              <a:rPr lang="es-CO" dirty="0"/>
              <a:t>estómago, y en diversos grados el colon, epiplón y</a:t>
            </a:r>
          </a:p>
          <a:p>
            <a:r>
              <a:rPr lang="es-CO" dirty="0"/>
              <a:t>intestino delgado. El origen del diafragma incluye la parte inferior</a:t>
            </a:r>
          </a:p>
          <a:p>
            <a:r>
              <a:rPr lang="es-CO" dirty="0"/>
              <a:t>esternón, los seis cartílagos costales inferiores y las costillas adyacentes, y</a:t>
            </a:r>
          </a:p>
          <a:p>
            <a:r>
              <a:rPr lang="es-CO" dirty="0"/>
              <a:t>arcos lumbocostales medial y lateral. Los pilares, dos tendinosos</a:t>
            </a:r>
          </a:p>
          <a:p>
            <a:r>
              <a:rPr lang="es-CO" dirty="0"/>
              <a:t>pilares, surgen de las vértebras lumbares. La inserción</a:t>
            </a:r>
          </a:p>
          <a:p>
            <a:r>
              <a:rPr lang="es-CO" dirty="0"/>
              <a:t>del diafragma está en el tendón central, una aponeurosis,</a:t>
            </a:r>
          </a:p>
          <a:p>
            <a:r>
              <a:rPr lang="es-CO" dirty="0"/>
              <a:t>ubicado en la parte superior de la cúpula, orientado transversalmente y</a:t>
            </a:r>
          </a:p>
          <a:p>
            <a:r>
              <a:rPr lang="es-CO" dirty="0"/>
              <a:t>separados en tres segmentos. En reposo, el diafragma se eleva a</a:t>
            </a:r>
          </a:p>
          <a:p>
            <a:r>
              <a:rPr lang="es-CO" dirty="0"/>
              <a:t>el nivel del cuarto espacio intercostal a la derecha y el</a:t>
            </a:r>
          </a:p>
          <a:p>
            <a:r>
              <a:rPr lang="es-CO" dirty="0"/>
              <a:t>quinto espacio intercostal a la izquierda. En la contracción máxima,</a:t>
            </a:r>
          </a:p>
          <a:p>
            <a:r>
              <a:rPr lang="es-CO" dirty="0"/>
              <a:t>el diafragma desciende bilateralmente por dos espacios costales. La aorta</a:t>
            </a:r>
          </a:p>
          <a:p>
            <a:r>
              <a:rPr lang="es-CO" dirty="0"/>
              <a:t>pasa por detrás del diafragma y entre los pilares, donde</a:t>
            </a:r>
          </a:p>
          <a:p>
            <a:r>
              <a:rPr lang="es-CO" dirty="0"/>
              <a:t>no tiene archivos adjuntos. Junto con la aorta, el conducto torácico</a:t>
            </a:r>
          </a:p>
          <a:p>
            <a:r>
              <a:rPr lang="es-CO" dirty="0"/>
              <a:t>y la vena ácigos pasan a través de esta abertura. El esófago</a:t>
            </a:r>
          </a:p>
          <a:p>
            <a:r>
              <a:rPr lang="es-CO" dirty="0"/>
              <a:t>atraviesa el hiato esofágico, que se compone principalmente</a:t>
            </a:r>
          </a:p>
          <a:p>
            <a:r>
              <a:rPr lang="es-CO" dirty="0"/>
              <a:t>del pilar derecho junto con los nervios vagos. El inferior</a:t>
            </a:r>
          </a:p>
          <a:p>
            <a:r>
              <a:rPr lang="es-CO" dirty="0"/>
              <a:t>vena cava pasa a través de su hiato en el cruce de la derecha</a:t>
            </a:r>
          </a:p>
          <a:p>
            <a:r>
              <a:rPr lang="es-CO" dirty="0"/>
              <a:t>y folletos medios del tendón central a los que puede ser</a:t>
            </a:r>
          </a:p>
          <a:p>
            <a:r>
              <a:rPr lang="es-CO" dirty="0"/>
              <a:t>adherente (Fig. 32-1).</a:t>
            </a:r>
          </a:p>
          <a:p>
            <a:r>
              <a:rPr lang="es-CO" dirty="0"/>
              <a:t>SUMINISTRO DE SANGRE: REDUNDANTE – ARTERIA FRÉNICA INFERIOR, SUPERIOR, ARTERIAS PERICARDIOGRENICAS, MUSCULOFRENICAS E INTERCOSTALES</a:t>
            </a:r>
          </a:p>
          <a:p>
            <a:r>
              <a:rPr lang="es-CO" dirty="0"/>
              <a:t>NERVIOS FRÉNICOS, NEVIOS INTERCOSTALES 6 Y 7 </a:t>
            </a:r>
          </a:p>
          <a:p>
            <a:endParaRPr lang="es-CO" dirty="0"/>
          </a:p>
          <a:p>
            <a:r>
              <a:rPr lang="es-CO" sz="1200" kern="1200" dirty="0">
                <a:solidFill>
                  <a:schemeClr val="tx1"/>
                </a:solidFill>
                <a:effectLst/>
                <a:latin typeface="+mn-lt"/>
                <a:ea typeface="+mn-ea"/>
                <a:cs typeface="+mn-cs"/>
              </a:rPr>
              <a:t>El diafragma es un músculo que se origina en la apófisis</a:t>
            </a:r>
          </a:p>
          <a:p>
            <a:r>
              <a:rPr lang="es-CO" sz="1200" kern="1200" dirty="0">
                <a:solidFill>
                  <a:schemeClr val="tx1"/>
                </a:solidFill>
                <a:effectLst/>
                <a:latin typeface="+mn-lt"/>
                <a:ea typeface="+mn-ea"/>
                <a:cs typeface="+mn-cs"/>
              </a:rPr>
              <a:t>xifoides, las últimas seis costillas, los arcos lumbocostales y</a:t>
            </a:r>
          </a:p>
          <a:p>
            <a:r>
              <a:rPr lang="es-CO" sz="1200" kern="1200" dirty="0">
                <a:solidFill>
                  <a:schemeClr val="tx1"/>
                </a:solidFill>
                <a:effectLst/>
                <a:latin typeface="+mn-lt"/>
                <a:ea typeface="+mn-ea"/>
                <a:cs typeface="+mn-cs"/>
              </a:rPr>
              <a:t>las primeras cuatro vértebras lumbares (donde nace la crura</a:t>
            </a:r>
          </a:p>
          <a:p>
            <a:r>
              <a:rPr lang="es-CO" sz="1200" kern="1200" dirty="0">
                <a:solidFill>
                  <a:schemeClr val="tx1"/>
                </a:solidFill>
                <a:effectLst/>
                <a:latin typeface="+mn-lt"/>
                <a:ea typeface="+mn-ea"/>
                <a:cs typeface="+mn-cs"/>
              </a:rPr>
              <a:t>diafragmática) y, se inserta en el tendón central. Durante</a:t>
            </a:r>
          </a:p>
          <a:p>
            <a:r>
              <a:rPr lang="es-CO" sz="1200" kern="1200" dirty="0">
                <a:solidFill>
                  <a:schemeClr val="tx1"/>
                </a:solidFill>
                <a:effectLst/>
                <a:latin typeface="+mn-lt"/>
                <a:ea typeface="+mn-ea"/>
                <a:cs typeface="+mn-cs"/>
              </a:rPr>
              <a:t>la inspiración asciende hasta el 4°espacio intercostal derecho</a:t>
            </a:r>
          </a:p>
          <a:p>
            <a:r>
              <a:rPr lang="es-CO" sz="1200" kern="1200" dirty="0">
                <a:solidFill>
                  <a:schemeClr val="tx1"/>
                </a:solidFill>
                <a:effectLst/>
                <a:latin typeface="+mn-lt"/>
                <a:ea typeface="+mn-ea"/>
                <a:cs typeface="+mn-cs"/>
              </a:rPr>
              <a:t>y el 5° espacio intercostal izquierdo. Posee 3 hiatos:</a:t>
            </a:r>
          </a:p>
          <a:p>
            <a:r>
              <a:rPr lang="es-CO" sz="1200" kern="1200" dirty="0">
                <a:solidFill>
                  <a:schemeClr val="tx1"/>
                </a:solidFill>
                <a:effectLst/>
                <a:latin typeface="+mn-lt"/>
                <a:ea typeface="+mn-ea"/>
                <a:cs typeface="+mn-cs"/>
              </a:rPr>
              <a:t>uno para la aorta, el conducto torácico y la vena ácigos; otro</a:t>
            </a:r>
          </a:p>
          <a:p>
            <a:r>
              <a:rPr lang="es-CO" sz="1200" kern="1200" dirty="0">
                <a:solidFill>
                  <a:schemeClr val="tx1"/>
                </a:solidFill>
                <a:effectLst/>
                <a:latin typeface="+mn-lt"/>
                <a:ea typeface="+mn-ea"/>
                <a:cs typeface="+mn-cs"/>
              </a:rPr>
              <a:t>para el esófago y el nervio vago; y el último, para la vena</a:t>
            </a:r>
          </a:p>
          <a:p>
            <a:r>
              <a:rPr lang="es-CO" sz="1200" kern="1200" dirty="0">
                <a:solidFill>
                  <a:schemeClr val="tx1"/>
                </a:solidFill>
                <a:effectLst/>
                <a:latin typeface="+mn-lt"/>
                <a:ea typeface="+mn-ea"/>
                <a:cs typeface="+mn-cs"/>
              </a:rPr>
              <a:t>cava inferior(4).</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3</a:t>
            </a:fld>
            <a:endParaRPr lang="es-CO"/>
          </a:p>
        </p:txBody>
      </p:sp>
    </p:spTree>
    <p:extLst>
      <p:ext uri="{BB962C8B-B14F-4D97-AF65-F5344CB8AC3E}">
        <p14:creationId xmlns:p14="http://schemas.microsoft.com/office/powerpoint/2010/main" val="1676164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24</a:t>
            </a:fld>
            <a:endParaRPr lang="es-CO"/>
          </a:p>
        </p:txBody>
      </p:sp>
    </p:spTree>
    <p:extLst>
      <p:ext uri="{BB962C8B-B14F-4D97-AF65-F5344CB8AC3E}">
        <p14:creationId xmlns:p14="http://schemas.microsoft.com/office/powerpoint/2010/main" val="1976057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Inestabilidad hemodinámica, choque hipovolémico, epiplocele x herida traumática, rectorragia, hematemesis, signos de irritación peritoneal o salida de contenido intestinal por la lesión o por el tubo a tórax.</a:t>
            </a:r>
          </a:p>
          <a:p>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Esta práctica no es mundialmente aceptada debido a que</a:t>
            </a:r>
          </a:p>
          <a:p>
            <a:r>
              <a:rPr lang="es-CO" sz="1200" kern="1200" dirty="0">
                <a:solidFill>
                  <a:schemeClr val="tx1"/>
                </a:solidFill>
                <a:effectLst/>
                <a:latin typeface="+mn-lt"/>
                <a:ea typeface="+mn-ea"/>
                <a:cs typeface="+mn-cs"/>
              </a:rPr>
              <a:t>requiere entrenamiento y presenta limitaciones en pacientes</a:t>
            </a:r>
          </a:p>
          <a:p>
            <a:r>
              <a:rPr lang="es-CO" sz="1200" kern="1200" dirty="0">
                <a:solidFill>
                  <a:schemeClr val="tx1"/>
                </a:solidFill>
                <a:effectLst/>
                <a:latin typeface="+mn-lt"/>
                <a:ea typeface="+mn-ea"/>
                <a:cs typeface="+mn-cs"/>
              </a:rPr>
              <a:t>obesos, poco colaboradores y con lesiones menores</a:t>
            </a:r>
          </a:p>
          <a:p>
            <a:r>
              <a:rPr lang="es-CO" sz="1200" kern="1200" dirty="0">
                <a:solidFill>
                  <a:schemeClr val="tx1"/>
                </a:solidFill>
                <a:effectLst/>
                <a:latin typeface="+mn-lt"/>
                <a:ea typeface="+mn-ea"/>
                <a:cs typeface="+mn-cs"/>
              </a:rPr>
              <a:t>de 1 cm o con trayectoria oblicua. Por lo tanto, en el</a:t>
            </a:r>
          </a:p>
          <a:p>
            <a:r>
              <a:rPr lang="es-CO" sz="1200" kern="1200" dirty="0">
                <a:solidFill>
                  <a:schemeClr val="tx1"/>
                </a:solidFill>
                <a:effectLst/>
                <a:latin typeface="+mn-lt"/>
                <a:ea typeface="+mn-ea"/>
                <a:cs typeface="+mn-cs"/>
              </a:rPr>
              <a:t>resto del mundo, este tipo de pacientes generalmente son</a:t>
            </a:r>
          </a:p>
          <a:p>
            <a:r>
              <a:rPr lang="es-CO" sz="1200" kern="1200" dirty="0">
                <a:solidFill>
                  <a:schemeClr val="tx1"/>
                </a:solidFill>
                <a:effectLst/>
                <a:latin typeface="+mn-lt"/>
                <a:ea typeface="+mn-ea"/>
                <a:cs typeface="+mn-cs"/>
              </a:rPr>
              <a:t>llevados a toracoscopia o laparoscopia diagnóstica</a:t>
            </a:r>
          </a:p>
          <a:p>
            <a:r>
              <a:rPr lang="es-CO" sz="1200" kern="1200" dirty="0">
                <a:solidFill>
                  <a:schemeClr val="tx1"/>
                </a:solidFill>
                <a:effectLst/>
                <a:latin typeface="+mn-lt"/>
                <a:ea typeface="+mn-ea"/>
                <a:cs typeface="+mn-cs"/>
              </a:rPr>
              <a:t>En muchos casos hay evidencia clínica de lesión de cavidad pleural: lo que conduce a elegir más frecuentemente la toracoscopia, pues permite diagnostica el tipo de trauma, su extensión, compromiso de la cavidad pericárdica así como a reparar las heridas de pulmon y lavar la cavidad pleural.</a:t>
            </a:r>
          </a:p>
          <a:p>
            <a:r>
              <a:rPr lang="es-CO" sz="1200" kern="1200" dirty="0">
                <a:solidFill>
                  <a:schemeClr val="tx1"/>
                </a:solidFill>
                <a:effectLst/>
                <a:latin typeface="+mn-lt"/>
                <a:ea typeface="+mn-ea"/>
                <a:cs typeface="+mn-cs"/>
              </a:rPr>
              <a:t>-</a:t>
            </a:r>
          </a:p>
          <a:p>
            <a:r>
              <a:rPr lang="es-CO" sz="1200" kern="1200" dirty="0">
                <a:solidFill>
                  <a:schemeClr val="tx1"/>
                </a:solidFill>
                <a:effectLst/>
                <a:latin typeface="+mn-lt"/>
                <a:ea typeface="+mn-ea"/>
                <a:cs typeface="+mn-cs"/>
              </a:rPr>
              <a:t>En caso de lesión de víscera hueca debe lavarse la cavidad torácica idealmente por toracoscopia</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25</a:t>
            </a:fld>
            <a:endParaRPr lang="es-CO"/>
          </a:p>
        </p:txBody>
      </p:sp>
    </p:spTree>
    <p:extLst>
      <p:ext uri="{BB962C8B-B14F-4D97-AF65-F5344CB8AC3E}">
        <p14:creationId xmlns:p14="http://schemas.microsoft.com/office/powerpoint/2010/main" val="1598031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26</a:t>
            </a:fld>
            <a:endParaRPr lang="es-CO"/>
          </a:p>
        </p:txBody>
      </p:sp>
    </p:spTree>
    <p:extLst>
      <p:ext uri="{BB962C8B-B14F-4D97-AF65-F5344CB8AC3E}">
        <p14:creationId xmlns:p14="http://schemas.microsoft.com/office/powerpoint/2010/main" val="31446266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27</a:t>
            </a:fld>
            <a:endParaRPr lang="es-CO"/>
          </a:p>
        </p:txBody>
      </p:sp>
    </p:spTree>
    <p:extLst>
      <p:ext uri="{BB962C8B-B14F-4D97-AF65-F5344CB8AC3E}">
        <p14:creationId xmlns:p14="http://schemas.microsoft.com/office/powerpoint/2010/main" val="2795440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LESIONES DIAFRAGMATICAS ASOCIADAS A OTRAS LESIONES GRAVES</a:t>
            </a:r>
          </a:p>
        </p:txBody>
      </p:sp>
      <p:sp>
        <p:nvSpPr>
          <p:cNvPr id="4" name="Marcador de número de diapositiva 3"/>
          <p:cNvSpPr>
            <a:spLocks noGrp="1"/>
          </p:cNvSpPr>
          <p:nvPr>
            <p:ph type="sldNum" sz="quarter" idx="5"/>
          </p:nvPr>
        </p:nvSpPr>
        <p:spPr/>
        <p:txBody>
          <a:bodyPr/>
          <a:lstStyle/>
          <a:p>
            <a:fld id="{8FFF1A0C-1A17-E049-AC41-EF23F6AA1B4B}" type="slidenum">
              <a:rPr lang="es-CO" smtClean="0"/>
              <a:t>30</a:t>
            </a:fld>
            <a:endParaRPr lang="es-CO"/>
          </a:p>
        </p:txBody>
      </p:sp>
    </p:spTree>
    <p:extLst>
      <p:ext uri="{BB962C8B-B14F-4D97-AF65-F5344CB8AC3E}">
        <p14:creationId xmlns:p14="http://schemas.microsoft.com/office/powerpoint/2010/main" val="38233085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31</a:t>
            </a:fld>
            <a:endParaRPr lang="es-CO"/>
          </a:p>
        </p:txBody>
      </p:sp>
    </p:spTree>
    <p:extLst>
      <p:ext uri="{BB962C8B-B14F-4D97-AF65-F5344CB8AC3E}">
        <p14:creationId xmlns:p14="http://schemas.microsoft.com/office/powerpoint/2010/main" val="3115185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LA hemorragia por encima o por debajo del diafragma puede ocurrir simultáneamente.</a:t>
            </a:r>
          </a:p>
        </p:txBody>
      </p:sp>
      <p:sp>
        <p:nvSpPr>
          <p:cNvPr id="4" name="Marcador de número de diapositiva 3"/>
          <p:cNvSpPr>
            <a:spLocks noGrp="1"/>
          </p:cNvSpPr>
          <p:nvPr>
            <p:ph type="sldNum" sz="quarter" idx="5"/>
          </p:nvPr>
        </p:nvSpPr>
        <p:spPr/>
        <p:txBody>
          <a:bodyPr/>
          <a:lstStyle/>
          <a:p>
            <a:fld id="{8FFF1A0C-1A17-E049-AC41-EF23F6AA1B4B}" type="slidenum">
              <a:rPr lang="es-CO" smtClean="0"/>
              <a:t>4</a:t>
            </a:fld>
            <a:endParaRPr lang="es-CO"/>
          </a:p>
        </p:txBody>
      </p:sp>
    </p:spTree>
    <p:extLst>
      <p:ext uri="{BB962C8B-B14F-4D97-AF65-F5344CB8AC3E}">
        <p14:creationId xmlns:p14="http://schemas.microsoft.com/office/powerpoint/2010/main" val="2744621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disminución del retorno</a:t>
            </a:r>
          </a:p>
          <a:p>
            <a:r>
              <a:rPr lang="es-CO" sz="1200" kern="1200" dirty="0">
                <a:solidFill>
                  <a:schemeClr val="tx1"/>
                </a:solidFill>
                <a:effectLst/>
                <a:latin typeface="+mn-lt"/>
                <a:ea typeface="+mn-ea"/>
                <a:cs typeface="+mn-cs"/>
              </a:rPr>
              <a:t>venoso, reducción de la precarga, el volumen sistólico</a:t>
            </a:r>
          </a:p>
          <a:p>
            <a:r>
              <a:rPr lang="es-CO" sz="1200" kern="1200" dirty="0">
                <a:solidFill>
                  <a:schemeClr val="tx1"/>
                </a:solidFill>
                <a:effectLst/>
                <a:latin typeface="+mn-lt"/>
                <a:ea typeface="+mn-ea"/>
                <a:cs typeface="+mn-cs"/>
              </a:rPr>
              <a:t>y el gasto cardíaco. A nivel gastrointestinal, puede afectar la</a:t>
            </a:r>
          </a:p>
          <a:p>
            <a:r>
              <a:rPr lang="es-CO" sz="1200" kern="1200" dirty="0">
                <a:solidFill>
                  <a:schemeClr val="tx1"/>
                </a:solidFill>
                <a:effectLst/>
                <a:latin typeface="+mn-lt"/>
                <a:ea typeface="+mn-ea"/>
                <a:cs typeface="+mn-cs"/>
              </a:rPr>
              <a:t>irrigación sanguínea del órgano herniado produciendo úlceras,</a:t>
            </a:r>
          </a:p>
          <a:p>
            <a:r>
              <a:rPr lang="es-CO" sz="1200" kern="1200" dirty="0">
                <a:solidFill>
                  <a:schemeClr val="tx1"/>
                </a:solidFill>
                <a:effectLst/>
                <a:latin typeface="+mn-lt"/>
                <a:ea typeface="+mn-ea"/>
                <a:cs typeface="+mn-cs"/>
              </a:rPr>
              <a:t>hemorragia, isquemia, necrosis y perforación</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8</a:t>
            </a:fld>
            <a:endParaRPr lang="es-CO"/>
          </a:p>
        </p:txBody>
      </p:sp>
    </p:spTree>
    <p:extLst>
      <p:ext uri="{BB962C8B-B14F-4D97-AF65-F5344CB8AC3E}">
        <p14:creationId xmlns:p14="http://schemas.microsoft.com/office/powerpoint/2010/main" val="3920793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disminución del retorno</a:t>
            </a:r>
          </a:p>
          <a:p>
            <a:r>
              <a:rPr lang="es-CO" sz="1200" kern="1200" dirty="0">
                <a:solidFill>
                  <a:schemeClr val="tx1"/>
                </a:solidFill>
                <a:effectLst/>
                <a:latin typeface="+mn-lt"/>
                <a:ea typeface="+mn-ea"/>
                <a:cs typeface="+mn-cs"/>
              </a:rPr>
              <a:t>venoso, reducción de la precarga, el volumen sistólico</a:t>
            </a:r>
          </a:p>
          <a:p>
            <a:r>
              <a:rPr lang="es-CO" sz="1200" kern="1200" dirty="0">
                <a:solidFill>
                  <a:schemeClr val="tx1"/>
                </a:solidFill>
                <a:effectLst/>
                <a:latin typeface="+mn-lt"/>
                <a:ea typeface="+mn-ea"/>
                <a:cs typeface="+mn-cs"/>
              </a:rPr>
              <a:t>y el gasto cardíaco. A nivel gastrointestinal, puede afectar la</a:t>
            </a:r>
          </a:p>
          <a:p>
            <a:r>
              <a:rPr lang="es-CO" sz="1200" kern="1200" dirty="0">
                <a:solidFill>
                  <a:schemeClr val="tx1"/>
                </a:solidFill>
                <a:effectLst/>
                <a:latin typeface="+mn-lt"/>
                <a:ea typeface="+mn-ea"/>
                <a:cs typeface="+mn-cs"/>
              </a:rPr>
              <a:t>irrigación sanguínea del órgano herniado produciendo úlceras,</a:t>
            </a:r>
          </a:p>
          <a:p>
            <a:r>
              <a:rPr lang="es-CO" sz="1200" kern="1200" dirty="0">
                <a:solidFill>
                  <a:schemeClr val="tx1"/>
                </a:solidFill>
                <a:effectLst/>
                <a:latin typeface="+mn-lt"/>
                <a:ea typeface="+mn-ea"/>
                <a:cs typeface="+mn-cs"/>
              </a:rPr>
              <a:t>hemorragia, isquemia, necrosis y perforación</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9</a:t>
            </a:fld>
            <a:endParaRPr lang="es-CO"/>
          </a:p>
        </p:txBody>
      </p:sp>
    </p:spTree>
    <p:extLst>
      <p:ext uri="{BB962C8B-B14F-4D97-AF65-F5344CB8AC3E}">
        <p14:creationId xmlns:p14="http://schemas.microsoft.com/office/powerpoint/2010/main" val="1324359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p:txBody>
      </p:sp>
      <p:sp>
        <p:nvSpPr>
          <p:cNvPr id="4" name="Marcador de número de diapositiva 3"/>
          <p:cNvSpPr>
            <a:spLocks noGrp="1"/>
          </p:cNvSpPr>
          <p:nvPr>
            <p:ph type="sldNum" sz="quarter" idx="5"/>
          </p:nvPr>
        </p:nvSpPr>
        <p:spPr/>
        <p:txBody>
          <a:bodyPr/>
          <a:lstStyle/>
          <a:p>
            <a:fld id="{8FFF1A0C-1A17-E049-AC41-EF23F6AA1B4B}" type="slidenum">
              <a:rPr lang="es-CO" smtClean="0"/>
              <a:t>10</a:t>
            </a:fld>
            <a:endParaRPr lang="es-CO"/>
          </a:p>
        </p:txBody>
      </p:sp>
    </p:spTree>
    <p:extLst>
      <p:ext uri="{BB962C8B-B14F-4D97-AF65-F5344CB8AC3E}">
        <p14:creationId xmlns:p14="http://schemas.microsoft.com/office/powerpoint/2010/main" val="2105870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11</a:t>
            </a:fld>
            <a:endParaRPr lang="es-CO"/>
          </a:p>
        </p:txBody>
      </p:sp>
    </p:spTree>
    <p:extLst>
      <p:ext uri="{BB962C8B-B14F-4D97-AF65-F5344CB8AC3E}">
        <p14:creationId xmlns:p14="http://schemas.microsoft.com/office/powerpoint/2010/main" val="4128228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CO" sz="1200" kern="1200" dirty="0">
                <a:solidFill>
                  <a:schemeClr val="tx1"/>
                </a:solidFill>
                <a:effectLst/>
                <a:latin typeface="+mn-lt"/>
                <a:ea typeface="+mn-ea"/>
                <a:cs typeface="+mn-cs"/>
              </a:rPr>
            </a:br>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trauma de alta energía</a:t>
            </a:r>
          </a:p>
          <a:p>
            <a:r>
              <a:rPr lang="es-CO" sz="1200" kern="1200" dirty="0">
                <a:solidFill>
                  <a:schemeClr val="tx1"/>
                </a:solidFill>
                <a:effectLst/>
                <a:latin typeface="+mn-lt"/>
                <a:ea typeface="+mn-ea"/>
                <a:cs typeface="+mn-cs"/>
              </a:rPr>
              <a:t>(especialmente si hubo impacto en la cara anterior o lateral</a:t>
            </a:r>
          </a:p>
          <a:p>
            <a:r>
              <a:rPr lang="es-CO" sz="1200" kern="1200" dirty="0">
                <a:solidFill>
                  <a:schemeClr val="tx1"/>
                </a:solidFill>
                <a:effectLst/>
                <a:latin typeface="+mn-lt"/>
                <a:ea typeface="+mn-ea"/>
                <a:cs typeface="+mn-cs"/>
              </a:rPr>
              <a:t>del tórax), fractura de costillas (5° a 12° arcos costales) y</a:t>
            </a:r>
          </a:p>
          <a:p>
            <a:r>
              <a:rPr lang="es-CO" sz="1200" kern="1200" dirty="0">
                <a:solidFill>
                  <a:schemeClr val="tx1"/>
                </a:solidFill>
                <a:effectLst/>
                <a:latin typeface="+mn-lt"/>
                <a:ea typeface="+mn-ea"/>
                <a:cs typeface="+mn-cs"/>
              </a:rPr>
              <a:t>herida penetrante en área toracoabdominal(1).</a:t>
            </a:r>
          </a:p>
          <a:p>
            <a:endParaRPr lang="es-CO" dirty="0"/>
          </a:p>
        </p:txBody>
      </p:sp>
      <p:sp>
        <p:nvSpPr>
          <p:cNvPr id="4" name="Marcador de número de diapositiva 3"/>
          <p:cNvSpPr>
            <a:spLocks noGrp="1"/>
          </p:cNvSpPr>
          <p:nvPr>
            <p:ph type="sldNum" sz="quarter" idx="5"/>
          </p:nvPr>
        </p:nvSpPr>
        <p:spPr/>
        <p:txBody>
          <a:bodyPr/>
          <a:lstStyle/>
          <a:p>
            <a:fld id="{8FFF1A0C-1A17-E049-AC41-EF23F6AA1B4B}" type="slidenum">
              <a:rPr lang="es-CO" smtClean="0"/>
              <a:t>12</a:t>
            </a:fld>
            <a:endParaRPr lang="es-CO"/>
          </a:p>
        </p:txBody>
      </p:sp>
    </p:spTree>
    <p:extLst>
      <p:ext uri="{BB962C8B-B14F-4D97-AF65-F5344CB8AC3E}">
        <p14:creationId xmlns:p14="http://schemas.microsoft.com/office/powerpoint/2010/main" val="3213375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Compresión atelectásica del lóbulo inferior y desviación del mediastino sin causa pulmonar o intrapleural evidente.</a:t>
            </a:r>
          </a:p>
          <a:p>
            <a:r>
              <a:rPr lang="es-CO" dirty="0"/>
              <a:t>Normal o con hallazgos inespecíficos: </a:t>
            </a:r>
          </a:p>
        </p:txBody>
      </p:sp>
      <p:sp>
        <p:nvSpPr>
          <p:cNvPr id="4" name="Marcador de número de diapositiva 3"/>
          <p:cNvSpPr>
            <a:spLocks noGrp="1"/>
          </p:cNvSpPr>
          <p:nvPr>
            <p:ph type="sldNum" sz="quarter" idx="5"/>
          </p:nvPr>
        </p:nvSpPr>
        <p:spPr/>
        <p:txBody>
          <a:bodyPr/>
          <a:lstStyle/>
          <a:p>
            <a:fld id="{8FFF1A0C-1A17-E049-AC41-EF23F6AA1B4B}" type="slidenum">
              <a:rPr lang="es-CO" smtClean="0"/>
              <a:t>13</a:t>
            </a:fld>
            <a:endParaRPr lang="es-CO"/>
          </a:p>
        </p:txBody>
      </p:sp>
    </p:spTree>
    <p:extLst>
      <p:ext uri="{BB962C8B-B14F-4D97-AF65-F5344CB8AC3E}">
        <p14:creationId xmlns:p14="http://schemas.microsoft.com/office/powerpoint/2010/main" val="3618460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50760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89230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1538487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80539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976462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43309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70860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721694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848577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758479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22/10/2021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81814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22/10/2021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741020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50" r:id="rId12"/>
    <p:sldLayoutId id="2147483652" r:id="rId13"/>
    <p:sldLayoutId id="2147483653" r:id="rId14"/>
    <p:sldLayoutId id="2147483659" r:id="rId15"/>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8.png" Type="http://schemas.openxmlformats.org/officeDocument/2006/relationships/image"/><Relationship Id="rId2" Target="../notesSlides/notesSlide6.xml" Type="http://schemas.openxmlformats.org/officeDocument/2006/relationships/notesSlide"/><Relationship Id="rId1" Target="../slideLayouts/slideLayout1.xml" Type="http://schemas.openxmlformats.org/officeDocument/2006/relationships/slideLayout"/><Relationship Id="rId4" Target="../media/image9.png" Type="http://schemas.openxmlformats.org/officeDocument/2006/relationships/image"/></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arget="../media/image10.jpeg" Type="http://schemas.openxmlformats.org/officeDocument/2006/relationships/image"/><Relationship Id="rId2" Target="../notesSlides/notesSlide8.xml" Type="http://schemas.openxmlformats.org/officeDocument/2006/relationships/notesSlide"/><Relationship Id="rId1" Target="../slideLayouts/slideLayout1.xml" Type="http://schemas.openxmlformats.org/officeDocument/2006/relationships/slideLayout"/></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arget="../media/image13.jpeg" Type="http://schemas.openxmlformats.org/officeDocument/2006/relationships/image"/><Relationship Id="rId2" Target="../notesSlides/notesSlide11.xml" Type="http://schemas.openxmlformats.org/officeDocument/2006/relationships/notesSlide"/><Relationship Id="rId1" Target="../slideLayouts/slideLayout1.xml" Type="http://schemas.openxmlformats.org/officeDocument/2006/relationships/slideLayout"/><Relationship Id="rId4" Target="../media/image14.jpeg" Type="http://schemas.openxmlformats.org/officeDocument/2006/relationships/image"/></Relationships>
</file>

<file path=ppt/slides/_rels/slide16.xml.rels><?xml version="1.0" encoding="UTF-8" standalone="yes" ?><Relationships xmlns="http://schemas.openxmlformats.org/package/2006/relationships"><Relationship Id="rId3" Target="../media/image15.jpeg" Type="http://schemas.openxmlformats.org/officeDocument/2006/relationships/image"/><Relationship Id="rId2" Target="../notesSlides/notesSlide12.xml" Type="http://schemas.openxmlformats.org/officeDocument/2006/relationships/notesSlide"/><Relationship Id="rId1" Target="../slideLayouts/slideLayout1.xml" Type="http://schemas.openxmlformats.org/officeDocument/2006/relationships/slideLayout"/></Relationships>
</file>

<file path=ppt/slides/_rels/slide17.xml.rels><?xml version="1.0" encoding="UTF-8" standalone="yes" ?><Relationships xmlns="http://schemas.openxmlformats.org/package/2006/relationships"><Relationship Id="rId3" Target="../media/image16.jpeg" Type="http://schemas.openxmlformats.org/officeDocument/2006/relationships/image"/><Relationship Id="rId2" Target="../notesSlides/notesSlide13.xml" Type="http://schemas.openxmlformats.org/officeDocument/2006/relationships/notesSlide"/><Relationship Id="rId1" Target="../slideLayouts/slideLayout1.xml" Type="http://schemas.openxmlformats.org/officeDocument/2006/relationships/slideLayout"/><Relationship Id="rId5" Target="../media/image18.jpeg" Type="http://schemas.openxmlformats.org/officeDocument/2006/relationships/image"/><Relationship Id="rId4" Target="../media/image17.jpeg" Type="http://schemas.openxmlformats.org/officeDocument/2006/relationships/image"/></Relationships>
</file>

<file path=ppt/slides/_rels/slide18.xml.rels><?xml version="1.0" encoding="UTF-8" standalone="yes" ?><Relationships xmlns="http://schemas.openxmlformats.org/package/2006/relationships"><Relationship Id="rId3" Target="../media/image19.jpeg" Type="http://schemas.openxmlformats.org/officeDocument/2006/relationships/image"/><Relationship Id="rId2" Target="../notesSlides/notesSlide14.xml" Type="http://schemas.openxmlformats.org/officeDocument/2006/relationships/notesSlide"/><Relationship Id="rId1" Target="../slideLayouts/slideLayout1.xml" Type="http://schemas.openxmlformats.org/officeDocument/2006/relationships/slideLayout"/></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20.xml.rels><?xml version="1.0" encoding="UTF-8" standalone="yes" ?><Relationships xmlns="http://schemas.openxmlformats.org/package/2006/relationships"><Relationship Id="rId3" Target="../media/image21.jpeg" Type="http://schemas.openxmlformats.org/officeDocument/2006/relationships/image"/><Relationship Id="rId2" Target="../notesSlides/notesSlide16.xml" Type="http://schemas.openxmlformats.org/officeDocument/2006/relationships/notesSlide"/><Relationship Id="rId1" Target="../slideLayouts/slideLayout1.xml" Type="http://schemas.openxmlformats.org/officeDocument/2006/relationships/slideLayout"/></Relationships>
</file>

<file path=ppt/slides/_rels/slide21.xml.rels><?xml version="1.0" encoding="UTF-8" standalone="yes" ?><Relationships xmlns="http://schemas.openxmlformats.org/package/2006/relationships"><Relationship Id="rId3" Target="../media/image22.jpeg" Type="http://schemas.openxmlformats.org/officeDocument/2006/relationships/image"/><Relationship Id="rId2" Target="../notesSlides/notesSlide17.xml" Type="http://schemas.openxmlformats.org/officeDocument/2006/relationships/notesSlide"/><Relationship Id="rId1" Target="../slideLayouts/slideLayout1.xml" Type="http://schemas.openxmlformats.org/officeDocument/2006/relationships/slideLayout"/></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arget="../media/image23.jpeg" Type="http://schemas.openxmlformats.org/officeDocument/2006/relationships/image"/><Relationship Id="rId2" Target="../notesSlides/notesSlide20.xml" Type="http://schemas.openxmlformats.org/officeDocument/2006/relationships/notesSlide"/><Relationship Id="rId1" Target="../slideLayouts/slideLayout1.xml" Type="http://schemas.openxmlformats.org/officeDocument/2006/relationships/slideLayout"/></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arget="../media/image24.jpeg" Type="http://schemas.openxmlformats.org/officeDocument/2006/relationships/image"/><Relationship Id="rId2" Target="../notesSlides/notesSlide22.xml" Type="http://schemas.openxmlformats.org/officeDocument/2006/relationships/notesSlide"/><Relationship Id="rId1" Target="../slideLayouts/slideLayout1.xml" Type="http://schemas.openxmlformats.org/officeDocument/2006/relationships/slideLayout"/></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image3.jpeg" Type="http://schemas.openxmlformats.org/officeDocument/2006/relationships/image"/><Relationship Id="rId2" Target="../notesSlides/notesSlide2.xml" Type="http://schemas.openxmlformats.org/officeDocument/2006/relationships/notesSlide"/><Relationship Id="rId1" Target="../slideLayouts/slideLayout1.xml" Type="http://schemas.openxmlformats.org/officeDocument/2006/relationships/slideLayout"/></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arget="../media/image25.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arget="../media/image4.jpeg" Type="http://schemas.openxmlformats.org/officeDocument/2006/relationships/image"/><Relationship Id="rId1" Target="../slideLayouts/slideLayout1.xml" Type="http://schemas.openxmlformats.org/officeDocument/2006/relationships/slideLayout"/></Relationships>
</file>

<file path=ppt/slides/_rels/slide7.xml.rels><?xml version="1.0" encoding="UTF-8" standalone="yes" ?><Relationships xmlns="http://schemas.openxmlformats.org/package/2006/relationships"><Relationship Id="rId2" Target="../media/image5.jpeg" Type="http://schemas.openxmlformats.org/officeDocument/2006/relationships/image"/><Relationship Id="rId1" Target="../slideLayouts/slideLayout1.xml" Type="http://schemas.openxmlformats.org/officeDocument/2006/relationships/slideLayout"/></Relationships>
</file>

<file path=ppt/slides/_rels/slide8.xml.rels><?xml version="1.0" encoding="UTF-8" standalone="yes" ?><Relationships xmlns="http://schemas.openxmlformats.org/package/2006/relationships"><Relationship Id="rId3" Target="../media/image6.jpeg" Type="http://schemas.openxmlformats.org/officeDocument/2006/relationships/image"/><Relationship Id="rId2" Target="../notesSlides/notesSlide4.xml" Type="http://schemas.openxmlformats.org/officeDocument/2006/relationships/notesSlide"/><Relationship Id="rId1" Target="../slideLayouts/slideLayout1.xml" Type="http://schemas.openxmlformats.org/officeDocument/2006/relationships/slideLayout"/></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524000" y="479426"/>
            <a:ext cx="9144000" cy="2387600"/>
          </a:xfrm>
        </p:spPr>
        <p:txBody>
          <a:bodyPr>
            <a:normAutofit/>
          </a:bodyPr>
          <a:lstStyle/>
          <a:p>
            <a:r>
              <a:rPr lang="es-CO" dirty="0"/>
              <a:t>TRAUMA </a:t>
            </a:r>
            <a:br>
              <a:rPr lang="es-CO" dirty="0"/>
            </a:br>
            <a:r>
              <a:rPr lang="es-CO" dirty="0"/>
              <a:t>TORACOABDOMINAL</a:t>
            </a:r>
          </a:p>
        </p:txBody>
      </p:sp>
      <p:sp>
        <p:nvSpPr>
          <p:cNvPr id="4" name="Subtitle 2">
            <a:extLst>
              <a:ext uri="{FF2B5EF4-FFF2-40B4-BE49-F238E27FC236}">
                <a16:creationId xmlns:a16="http://schemas.microsoft.com/office/drawing/2014/main" id="{284DA35F-7D99-9141-9D77-A0D0A19787FF}"/>
              </a:ext>
            </a:extLst>
          </p:cNvPr>
          <p:cNvSpPr txBox="1">
            <a:spLocks/>
          </p:cNvSpPr>
          <p:nvPr/>
        </p:nvSpPr>
        <p:spPr>
          <a:xfrm>
            <a:off x="6898088" y="6030119"/>
            <a:ext cx="66294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CO" dirty="0"/>
              <a:t>Futuros Residentes</a:t>
            </a:r>
          </a:p>
        </p:txBody>
      </p:sp>
      <p:sp>
        <p:nvSpPr>
          <p:cNvPr id="7" name="Rectángulo 6">
            <a:extLst>
              <a:ext uri="{FF2B5EF4-FFF2-40B4-BE49-F238E27FC236}">
                <a16:creationId xmlns:a16="http://schemas.microsoft.com/office/drawing/2014/main" id="{E3B04F8A-6010-A342-8680-4B6CF44BAC96}"/>
              </a:ext>
            </a:extLst>
          </p:cNvPr>
          <p:cNvSpPr/>
          <p:nvPr/>
        </p:nvSpPr>
        <p:spPr>
          <a:xfrm>
            <a:off x="2130878" y="3065620"/>
            <a:ext cx="7930243" cy="1569660"/>
          </a:xfrm>
          <a:prstGeom prst="rect">
            <a:avLst/>
          </a:prstGeom>
        </p:spPr>
        <p:txBody>
          <a:bodyPr wrap="square">
            <a:spAutoFit/>
          </a:bodyPr>
          <a:lstStyle/>
          <a:p>
            <a:pPr algn="ctr"/>
            <a:r>
              <a:rPr lang="es-CO" sz="2400" b="1" dirty="0">
                <a:solidFill>
                  <a:srgbClr val="142B48"/>
                </a:solidFill>
                <a:latin typeface="Montserrat" pitchFamily="2" charset="77"/>
              </a:rPr>
              <a:t>Cristian Mauricio Sierra Ramírez </a:t>
            </a:r>
          </a:p>
          <a:p>
            <a:pPr algn="ctr"/>
            <a:r>
              <a:rPr lang="es-CO" sz="2400" b="1" dirty="0">
                <a:solidFill>
                  <a:srgbClr val="142B48"/>
                </a:solidFill>
                <a:latin typeface="Montserrat" pitchFamily="2" charset="77"/>
              </a:rPr>
              <a:t>Médico residente, primer año, Cirugía general</a:t>
            </a:r>
          </a:p>
          <a:p>
            <a:pPr algn="ctr"/>
            <a:r>
              <a:rPr lang="es-CO" sz="2400" b="1" dirty="0">
                <a:solidFill>
                  <a:srgbClr val="142B48"/>
                </a:solidFill>
                <a:latin typeface="Montserrat" pitchFamily="2" charset="77"/>
              </a:rPr>
              <a:t>Universidad de Antioquia</a:t>
            </a:r>
          </a:p>
          <a:p>
            <a:pPr algn="ctr"/>
            <a:r>
              <a:rPr lang="es-CO" sz="2400" b="1" dirty="0">
                <a:solidFill>
                  <a:srgbClr val="142B48"/>
                </a:solidFill>
                <a:latin typeface="Montserrat" pitchFamily="2" charset="77"/>
              </a:rPr>
              <a:t>Junio, 2021</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685802" y="181245"/>
            <a:ext cx="10515600" cy="87504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Lesiones asociadas </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685802" y="1283469"/>
            <a:ext cx="5687289" cy="33590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00000"/>
              </a:lnSpc>
              <a:buFont typeface="Arial" panose="020B0604020202020204" pitchFamily="34" charset="0"/>
              <a:buChar char="•"/>
            </a:pPr>
            <a:r>
              <a:rPr lang="es-CO" sz="2000" dirty="0"/>
              <a:t>Contundente: alta energía.</a:t>
            </a:r>
          </a:p>
          <a:p>
            <a:pPr marL="457200" indent="-457200" algn="l">
              <a:lnSpc>
                <a:spcPct val="100000"/>
              </a:lnSpc>
              <a:buFont typeface="Arial" panose="020B0604020202020204" pitchFamily="34" charset="0"/>
              <a:buChar char="•"/>
            </a:pPr>
            <a:r>
              <a:rPr lang="es-CO" sz="2000" dirty="0"/>
              <a:t>Lesiones cerebrales, cardíacas y pericárdicas asociadas: menos comunes pero mayor riesgo de muerte. </a:t>
            </a:r>
          </a:p>
        </p:txBody>
      </p:sp>
      <p:pic>
        <p:nvPicPr>
          <p:cNvPr id="2" name="Imagen 1">
            <a:extLst>
              <a:ext uri="{FF2B5EF4-FFF2-40B4-BE49-F238E27FC236}">
                <a16:creationId xmlns:a16="http://schemas.microsoft.com/office/drawing/2014/main" id="{C83F4169-4DEA-2C41-AC19-547A54A9989D}"/>
              </a:ext>
            </a:extLst>
          </p:cNvPr>
          <p:cNvPicPr>
            <a:picLocks noChangeAspect="1"/>
          </p:cNvPicPr>
          <p:nvPr/>
        </p:nvPicPr>
        <p:blipFill>
          <a:blip r:embed="rId3"/>
          <a:stretch>
            <a:fillRect/>
          </a:stretch>
        </p:blipFill>
        <p:spPr>
          <a:xfrm>
            <a:off x="6640401" y="2152236"/>
            <a:ext cx="5156200" cy="3797300"/>
          </a:xfrm>
          <a:prstGeom prst="rect">
            <a:avLst/>
          </a:prstGeom>
        </p:spPr>
      </p:pic>
      <p:sp>
        <p:nvSpPr>
          <p:cNvPr id="3" name="Marco 2">
            <a:extLst>
              <a:ext uri="{FF2B5EF4-FFF2-40B4-BE49-F238E27FC236}">
                <a16:creationId xmlns:a16="http://schemas.microsoft.com/office/drawing/2014/main" id="{D2967F99-B548-E649-9D06-BD2037634D40}"/>
              </a:ext>
            </a:extLst>
          </p:cNvPr>
          <p:cNvSpPr/>
          <p:nvPr/>
        </p:nvSpPr>
        <p:spPr>
          <a:xfrm>
            <a:off x="6640401" y="4990358"/>
            <a:ext cx="4980709" cy="268013"/>
          </a:xfrm>
          <a:prstGeom prst="fram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CO">
              <a:solidFill>
                <a:schemeClr val="tx1"/>
              </a:solidFill>
            </a:endParaRPr>
          </a:p>
        </p:txBody>
      </p:sp>
      <p:sp>
        <p:nvSpPr>
          <p:cNvPr id="9" name="Marco 8">
            <a:extLst>
              <a:ext uri="{FF2B5EF4-FFF2-40B4-BE49-F238E27FC236}">
                <a16:creationId xmlns:a16="http://schemas.microsoft.com/office/drawing/2014/main" id="{2E927005-10CC-7C49-B059-222AFF1F7185}"/>
              </a:ext>
            </a:extLst>
          </p:cNvPr>
          <p:cNvSpPr/>
          <p:nvPr/>
        </p:nvSpPr>
        <p:spPr>
          <a:xfrm>
            <a:off x="6640400" y="5473356"/>
            <a:ext cx="4980709" cy="268013"/>
          </a:xfrm>
          <a:prstGeom prst="fram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CO">
              <a:solidFill>
                <a:schemeClr val="tx1"/>
              </a:solidFill>
            </a:endParaRPr>
          </a:p>
        </p:txBody>
      </p:sp>
      <p:sp>
        <p:nvSpPr>
          <p:cNvPr id="12" name="Marco 11">
            <a:extLst>
              <a:ext uri="{FF2B5EF4-FFF2-40B4-BE49-F238E27FC236}">
                <a16:creationId xmlns:a16="http://schemas.microsoft.com/office/drawing/2014/main" id="{66ABE5B3-FD84-9745-99A7-23233A682259}"/>
              </a:ext>
            </a:extLst>
          </p:cNvPr>
          <p:cNvSpPr/>
          <p:nvPr/>
        </p:nvSpPr>
        <p:spPr>
          <a:xfrm>
            <a:off x="6640399" y="5711446"/>
            <a:ext cx="4980709" cy="268013"/>
          </a:xfrm>
          <a:prstGeom prst="fram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CO">
              <a:solidFill>
                <a:schemeClr val="tx1"/>
              </a:solidFill>
            </a:endParaRPr>
          </a:p>
        </p:txBody>
      </p:sp>
      <p:pic>
        <p:nvPicPr>
          <p:cNvPr id="4" name="Imagen 3">
            <a:extLst>
              <a:ext uri="{FF2B5EF4-FFF2-40B4-BE49-F238E27FC236}">
                <a16:creationId xmlns:a16="http://schemas.microsoft.com/office/drawing/2014/main" id="{D2DB6CF3-2581-9E43-829C-18101A995528}"/>
              </a:ext>
            </a:extLst>
          </p:cNvPr>
          <p:cNvPicPr>
            <a:picLocks noChangeAspect="1"/>
          </p:cNvPicPr>
          <p:nvPr/>
        </p:nvPicPr>
        <p:blipFill>
          <a:blip r:embed="rId4"/>
          <a:stretch>
            <a:fillRect/>
          </a:stretch>
        </p:blipFill>
        <p:spPr>
          <a:xfrm>
            <a:off x="6624880" y="1509365"/>
            <a:ext cx="5171721" cy="4757511"/>
          </a:xfrm>
          <a:prstGeom prst="rect">
            <a:avLst/>
          </a:prstGeom>
        </p:spPr>
      </p:pic>
    </p:spTree>
    <p:extLst>
      <p:ext uri="{BB962C8B-B14F-4D97-AF65-F5344CB8AC3E}">
        <p14:creationId xmlns:p14="http://schemas.microsoft.com/office/powerpoint/2010/main" val="371513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905097" y="1159828"/>
            <a:ext cx="6004313" cy="230028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s-CO" sz="1800" dirty="0"/>
              <a:t>&gt; dx: intraoperatorio. </a:t>
            </a:r>
          </a:p>
          <a:p>
            <a:pPr marL="342900" indent="-342900" algn="l">
              <a:buFont typeface="Arial" panose="020B0604020202020204" pitchFamily="34" charset="0"/>
              <a:buChar char="•"/>
            </a:pPr>
            <a:r>
              <a:rPr lang="es-CO" sz="1800" dirty="0"/>
              <a:t>Diagnóstico y sospecha difícil.</a:t>
            </a:r>
          </a:p>
          <a:p>
            <a:pPr marL="342900" indent="-342900" algn="l">
              <a:buFont typeface="Arial" panose="020B0604020202020204" pitchFamily="34" charset="0"/>
              <a:buChar char="•"/>
            </a:pPr>
            <a:r>
              <a:rPr lang="es-CO" sz="1800" dirty="0"/>
              <a:t>Retraso: sin signos específicos.</a:t>
            </a:r>
          </a:p>
          <a:p>
            <a:pPr marL="342900" indent="-342900" algn="l">
              <a:buFont typeface="Arial" panose="020B0604020202020204" pitchFamily="34" charset="0"/>
              <a:buChar char="•"/>
            </a:pPr>
            <a:r>
              <a:rPr lang="es-CO" sz="1800" dirty="0"/>
              <a:t>Exámen físico: negativo en 20% - 40%.</a:t>
            </a:r>
          </a:p>
          <a:p>
            <a:pPr marL="342900" indent="-342900" algn="l">
              <a:buFont typeface="Arial" panose="020B0604020202020204" pitchFamily="34" charset="0"/>
              <a:buChar char="•"/>
            </a:pPr>
            <a:r>
              <a:rPr lang="es-CO" sz="1800" dirty="0"/>
              <a:t>29% traumas cerrados y 71% penetrantes. </a:t>
            </a:r>
          </a:p>
          <a:p>
            <a:pPr marL="342900" indent="-342900" algn="l">
              <a:buFont typeface="Arial" panose="020B0604020202020204" pitchFamily="34" charset="0"/>
              <a:buChar char="•"/>
            </a:pPr>
            <a:r>
              <a:rPr lang="es-CO" sz="1800" dirty="0"/>
              <a:t>Cx por condición fisiológica.</a:t>
            </a:r>
          </a:p>
        </p:txBody>
      </p:sp>
      <p:sp>
        <p:nvSpPr>
          <p:cNvPr id="10" name="Marcador de contenido 2">
            <a:extLst>
              <a:ext uri="{FF2B5EF4-FFF2-40B4-BE49-F238E27FC236}">
                <a16:creationId xmlns:a16="http://schemas.microsoft.com/office/drawing/2014/main" id="{1093BFA2-740A-EA41-8F9D-E0AE300A1DE4}"/>
              </a:ext>
            </a:extLst>
          </p:cNvPr>
          <p:cNvSpPr txBox="1">
            <a:spLocks/>
          </p:cNvSpPr>
          <p:nvPr/>
        </p:nvSpPr>
        <p:spPr>
          <a:xfrm>
            <a:off x="4933088" y="3859903"/>
            <a:ext cx="7258912" cy="230028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1800" dirty="0"/>
              <a:t>Limitación para defectos &lt; 2 cm.</a:t>
            </a:r>
          </a:p>
          <a:p>
            <a:pPr marL="342900" indent="-342900" algn="l">
              <a:lnSpc>
                <a:spcPct val="100000"/>
              </a:lnSpc>
              <a:buFont typeface="Arial" panose="020B0604020202020204" pitchFamily="34" charset="0"/>
              <a:buChar char="•"/>
            </a:pPr>
            <a:r>
              <a:rPr lang="es-CO" sz="1800" dirty="0"/>
              <a:t>Curación espontánea </a:t>
            </a:r>
            <a:r>
              <a:rPr lang="es-CO" sz="1800" dirty="0">
                <a:sym typeface="Wingdings" pitchFamily="2" charset="2"/>
              </a:rPr>
              <a:t></a:t>
            </a:r>
            <a:r>
              <a:rPr lang="es-CO" sz="1800" dirty="0"/>
              <a:t> poco probable. </a:t>
            </a:r>
          </a:p>
          <a:p>
            <a:pPr marL="342900" indent="-342900" algn="l">
              <a:lnSpc>
                <a:spcPct val="100000"/>
              </a:lnSpc>
              <a:buFont typeface="Arial" panose="020B0604020202020204" pitchFamily="34" charset="0"/>
              <a:buChar char="•"/>
            </a:pPr>
            <a:r>
              <a:rPr lang="es-CO" sz="1800" dirty="0"/>
              <a:t>Alto índice de sospecha: trauma de alta energía, fx de costillas (5 a 12 arcos costales), herida penetrante. </a:t>
            </a:r>
          </a:p>
          <a:p>
            <a:pPr marL="342900" indent="-342900" algn="l">
              <a:lnSpc>
                <a:spcPct val="100000"/>
              </a:lnSpc>
              <a:buFont typeface="Arial" panose="020B0604020202020204" pitchFamily="34" charset="0"/>
              <a:buChar char="•"/>
            </a:pPr>
            <a:r>
              <a:rPr lang="es-CO" sz="1800" dirty="0"/>
              <a:t>Asintomática o presentación variada por otras lesiones. </a:t>
            </a:r>
          </a:p>
          <a:p>
            <a:pPr marL="342900" indent="-342900" algn="l">
              <a:lnSpc>
                <a:spcPct val="100000"/>
              </a:lnSpc>
              <a:buFont typeface="Arial" panose="020B0604020202020204" pitchFamily="34" charset="0"/>
              <a:buChar char="•"/>
            </a:pPr>
            <a:r>
              <a:rPr lang="es-CO" sz="1800" dirty="0"/>
              <a:t>Desafiante. </a:t>
            </a:r>
          </a:p>
          <a:p>
            <a:pPr marL="342900" indent="-342900" algn="l">
              <a:lnSpc>
                <a:spcPct val="100000"/>
              </a:lnSpc>
              <a:buFont typeface="Arial" panose="020B0604020202020204" pitchFamily="34" charset="0"/>
              <a:buChar char="•"/>
            </a:pPr>
            <a:r>
              <a:rPr lang="es-CO" sz="1800" dirty="0"/>
              <a:t>Mecanismo de la lesión </a:t>
            </a:r>
            <a:r>
              <a:rPr lang="es-CO" sz="1800" dirty="0">
                <a:sym typeface="Wingdings" pitchFamily="2" charset="2"/>
              </a:rPr>
              <a:t></a:t>
            </a:r>
            <a:r>
              <a:rPr lang="es-CO" sz="1800" dirty="0"/>
              <a:t> dirigir evaluación diagnóstica. </a:t>
            </a:r>
          </a:p>
          <a:p>
            <a:pPr marL="342900" indent="-342900" algn="l">
              <a:lnSpc>
                <a:spcPct val="100000"/>
              </a:lnSpc>
              <a:buFont typeface="Arial" panose="020B0604020202020204" pitchFamily="34" charset="0"/>
              <a:buChar char="•"/>
            </a:pPr>
            <a:endParaRPr lang="es-CO" sz="1800" dirty="0"/>
          </a:p>
        </p:txBody>
      </p:sp>
      <p:graphicFrame>
        <p:nvGraphicFramePr>
          <p:cNvPr id="11" name="Tabla 10">
            <a:extLst>
              <a:ext uri="{FF2B5EF4-FFF2-40B4-BE49-F238E27FC236}">
                <a16:creationId xmlns:a16="http://schemas.microsoft.com/office/drawing/2014/main" id="{C2D06493-84FA-6142-B6CA-543049088FD4}"/>
              </a:ext>
            </a:extLst>
          </p:cNvPr>
          <p:cNvGraphicFramePr>
            <a:graphicFrameLocks noGrp="1"/>
          </p:cNvGraphicFramePr>
          <p:nvPr>
            <p:extLst>
              <p:ext uri="{D42A27DB-BD31-4B8C-83A1-F6EECF244321}">
                <p14:modId xmlns:p14="http://schemas.microsoft.com/office/powerpoint/2010/main" val="3573244974"/>
              </p:ext>
            </p:extLst>
          </p:nvPr>
        </p:nvGraphicFramePr>
        <p:xfrm>
          <a:off x="6718852" y="828949"/>
          <a:ext cx="5164399" cy="2831060"/>
        </p:xfrm>
        <a:graphic>
          <a:graphicData uri="http://schemas.openxmlformats.org/drawingml/2006/table">
            <a:tbl>
              <a:tblPr firstRow="1" bandRow="1">
                <a:tableStyleId>{5C22544A-7EE6-4342-B048-85BDC9FD1C3A}</a:tableStyleId>
              </a:tblPr>
              <a:tblGrid>
                <a:gridCol w="1237141">
                  <a:extLst>
                    <a:ext uri="{9D8B030D-6E8A-4147-A177-3AD203B41FA5}">
                      <a16:colId xmlns:a16="http://schemas.microsoft.com/office/drawing/2014/main" val="149264154"/>
                    </a:ext>
                  </a:extLst>
                </a:gridCol>
                <a:gridCol w="3927258">
                  <a:extLst>
                    <a:ext uri="{9D8B030D-6E8A-4147-A177-3AD203B41FA5}">
                      <a16:colId xmlns:a16="http://schemas.microsoft.com/office/drawing/2014/main" val="2006662067"/>
                    </a:ext>
                  </a:extLst>
                </a:gridCol>
              </a:tblGrid>
              <a:tr h="350478">
                <a:tc>
                  <a:txBody>
                    <a:bodyPr/>
                    <a:lstStyle/>
                    <a:p>
                      <a:r>
                        <a:rPr lang="es-CO" dirty="0">
                          <a:latin typeface="Montserrat" pitchFamily="2" charset="77"/>
                        </a:rPr>
                        <a:t>GRADO</a:t>
                      </a:r>
                    </a:p>
                  </a:txBody>
                  <a:tcPr/>
                </a:tc>
                <a:tc>
                  <a:txBody>
                    <a:bodyPr/>
                    <a:lstStyle/>
                    <a:p>
                      <a:r>
                        <a:rPr lang="es-CO" dirty="0">
                          <a:latin typeface="Montserrat" pitchFamily="2" charset="77"/>
                        </a:rPr>
                        <a:t>DESCRIPCIÓN</a:t>
                      </a:r>
                    </a:p>
                  </a:txBody>
                  <a:tcPr/>
                </a:tc>
                <a:extLst>
                  <a:ext uri="{0D108BD9-81ED-4DB2-BD59-A6C34878D82A}">
                    <a16:rowId xmlns:a16="http://schemas.microsoft.com/office/drawing/2014/main" val="1907432598"/>
                  </a:ext>
                </a:extLst>
              </a:tr>
              <a:tr h="350478">
                <a:tc>
                  <a:txBody>
                    <a:bodyPr/>
                    <a:lstStyle/>
                    <a:p>
                      <a:r>
                        <a:rPr lang="es-CO" dirty="0">
                          <a:solidFill>
                            <a:srgbClr val="152B48"/>
                          </a:solidFill>
                          <a:latin typeface="Montserrat" pitchFamily="2" charset="77"/>
                        </a:rPr>
                        <a:t>I</a:t>
                      </a:r>
                    </a:p>
                  </a:txBody>
                  <a:tcPr/>
                </a:tc>
                <a:tc>
                  <a:txBody>
                    <a:bodyPr/>
                    <a:lstStyle/>
                    <a:p>
                      <a:r>
                        <a:rPr lang="es-CO" dirty="0">
                          <a:solidFill>
                            <a:srgbClr val="152B48"/>
                          </a:solidFill>
                          <a:latin typeface="Montserrat" pitchFamily="2" charset="77"/>
                        </a:rPr>
                        <a:t>Contusión.</a:t>
                      </a:r>
                    </a:p>
                  </a:txBody>
                  <a:tcPr/>
                </a:tc>
                <a:extLst>
                  <a:ext uri="{0D108BD9-81ED-4DB2-BD59-A6C34878D82A}">
                    <a16:rowId xmlns:a16="http://schemas.microsoft.com/office/drawing/2014/main" val="4217354521"/>
                  </a:ext>
                </a:extLst>
              </a:tr>
              <a:tr h="350478">
                <a:tc>
                  <a:txBody>
                    <a:bodyPr/>
                    <a:lstStyle/>
                    <a:p>
                      <a:r>
                        <a:rPr lang="es-CO" dirty="0">
                          <a:solidFill>
                            <a:srgbClr val="152B48"/>
                          </a:solidFill>
                          <a:latin typeface="Montserrat" pitchFamily="2" charset="77"/>
                        </a:rPr>
                        <a:t>II</a:t>
                      </a:r>
                    </a:p>
                  </a:txBody>
                  <a:tcPr/>
                </a:tc>
                <a:tc>
                  <a:txBody>
                    <a:bodyPr/>
                    <a:lstStyle/>
                    <a:p>
                      <a:r>
                        <a:rPr lang="es-CO" dirty="0">
                          <a:solidFill>
                            <a:srgbClr val="152B48"/>
                          </a:solidFill>
                          <a:latin typeface="Montserrat" pitchFamily="2" charset="77"/>
                        </a:rPr>
                        <a:t>Lasceración &lt; o = 2 cm.</a:t>
                      </a:r>
                    </a:p>
                  </a:txBody>
                  <a:tcPr/>
                </a:tc>
                <a:extLst>
                  <a:ext uri="{0D108BD9-81ED-4DB2-BD59-A6C34878D82A}">
                    <a16:rowId xmlns:a16="http://schemas.microsoft.com/office/drawing/2014/main" val="2897692457"/>
                  </a:ext>
                </a:extLst>
              </a:tr>
              <a:tr h="350478">
                <a:tc>
                  <a:txBody>
                    <a:bodyPr/>
                    <a:lstStyle/>
                    <a:p>
                      <a:r>
                        <a:rPr lang="es-CO" dirty="0">
                          <a:solidFill>
                            <a:srgbClr val="152B48"/>
                          </a:solidFill>
                          <a:latin typeface="Montserrat" pitchFamily="2" charset="77"/>
                        </a:rPr>
                        <a:t>II</a:t>
                      </a:r>
                    </a:p>
                  </a:txBody>
                  <a:tcPr/>
                </a:tc>
                <a:tc>
                  <a:txBody>
                    <a:bodyPr/>
                    <a:lstStyle/>
                    <a:p>
                      <a:r>
                        <a:rPr lang="es-CO" dirty="0">
                          <a:solidFill>
                            <a:srgbClr val="152B48"/>
                          </a:solidFill>
                          <a:latin typeface="Montserrat" pitchFamily="2" charset="77"/>
                        </a:rPr>
                        <a:t>Lasceración 2 – 10 cm. </a:t>
                      </a:r>
                    </a:p>
                  </a:txBody>
                  <a:tcPr/>
                </a:tc>
                <a:extLst>
                  <a:ext uri="{0D108BD9-81ED-4DB2-BD59-A6C34878D82A}">
                    <a16:rowId xmlns:a16="http://schemas.microsoft.com/office/drawing/2014/main" val="3164102159"/>
                  </a:ext>
                </a:extLst>
              </a:tr>
              <a:tr h="613336">
                <a:tc>
                  <a:txBody>
                    <a:bodyPr/>
                    <a:lstStyle/>
                    <a:p>
                      <a:r>
                        <a:rPr lang="es-CO" dirty="0">
                          <a:solidFill>
                            <a:srgbClr val="152B48"/>
                          </a:solidFill>
                          <a:latin typeface="Montserrat" pitchFamily="2" charset="77"/>
                        </a:rPr>
                        <a:t>IV</a:t>
                      </a:r>
                    </a:p>
                  </a:txBody>
                  <a:tcPr/>
                </a:tc>
                <a:tc>
                  <a:txBody>
                    <a:bodyPr/>
                    <a:lstStyle/>
                    <a:p>
                      <a:r>
                        <a:rPr lang="es-CO" dirty="0">
                          <a:solidFill>
                            <a:srgbClr val="152B48"/>
                          </a:solidFill>
                          <a:latin typeface="Montserrat" pitchFamily="2" charset="77"/>
                        </a:rPr>
                        <a:t>Lasceración &gt; 10 cm + pérdida de tejido &lt; 25 cm2</a:t>
                      </a:r>
                    </a:p>
                  </a:txBody>
                  <a:tcPr/>
                </a:tc>
                <a:extLst>
                  <a:ext uri="{0D108BD9-81ED-4DB2-BD59-A6C34878D82A}">
                    <a16:rowId xmlns:a16="http://schemas.microsoft.com/office/drawing/2014/main" val="1841739359"/>
                  </a:ext>
                </a:extLst>
              </a:tr>
              <a:tr h="727940">
                <a:tc>
                  <a:txBody>
                    <a:bodyPr/>
                    <a:lstStyle/>
                    <a:p>
                      <a:r>
                        <a:rPr lang="es-CO" dirty="0">
                          <a:solidFill>
                            <a:srgbClr val="152B48"/>
                          </a:solidFill>
                          <a:latin typeface="Montserrat" pitchFamily="2" charset="77"/>
                        </a:rPr>
                        <a:t>V</a:t>
                      </a:r>
                    </a:p>
                  </a:txBody>
                  <a:tcPr/>
                </a:tc>
                <a:tc>
                  <a:txBody>
                    <a:bodyPr/>
                    <a:lstStyle/>
                    <a:p>
                      <a:r>
                        <a:rPr lang="es-CO" dirty="0">
                          <a:solidFill>
                            <a:srgbClr val="152B48"/>
                          </a:solidFill>
                          <a:latin typeface="Montserrat" pitchFamily="2" charset="77"/>
                        </a:rPr>
                        <a:t>Lasceración con pérdida de tejido &gt; 25 cm2</a:t>
                      </a:r>
                    </a:p>
                  </a:txBody>
                  <a:tcPr/>
                </a:tc>
                <a:extLst>
                  <a:ext uri="{0D108BD9-81ED-4DB2-BD59-A6C34878D82A}">
                    <a16:rowId xmlns:a16="http://schemas.microsoft.com/office/drawing/2014/main" val="3946477574"/>
                  </a:ext>
                </a:extLst>
              </a:tr>
            </a:tbl>
          </a:graphicData>
        </a:graphic>
      </p:graphicFrame>
      <p:sp>
        <p:nvSpPr>
          <p:cNvPr id="12" name="Título 1">
            <a:extLst>
              <a:ext uri="{FF2B5EF4-FFF2-40B4-BE49-F238E27FC236}">
                <a16:creationId xmlns:a16="http://schemas.microsoft.com/office/drawing/2014/main" id="{9C26EBF3-51B8-1F44-A636-47595A5825C9}"/>
              </a:ext>
            </a:extLst>
          </p:cNvPr>
          <p:cNvSpPr txBox="1">
            <a:spLocks/>
          </p:cNvSpPr>
          <p:nvPr/>
        </p:nvSpPr>
        <p:spPr>
          <a:xfrm>
            <a:off x="646606" y="210475"/>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a:t>
            </a:r>
          </a:p>
        </p:txBody>
      </p:sp>
    </p:spTree>
    <p:extLst>
      <p:ext uri="{BB962C8B-B14F-4D97-AF65-F5344CB8AC3E}">
        <p14:creationId xmlns:p14="http://schemas.microsoft.com/office/powerpoint/2010/main" val="4056449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958105" y="1306373"/>
            <a:ext cx="10252422" cy="2430739"/>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r>
              <a:rPr lang="es-CO" sz="2900" b="1" dirty="0"/>
              <a:t>Exploración digital:</a:t>
            </a:r>
          </a:p>
          <a:p>
            <a:pPr marL="342900" indent="-342900" algn="l">
              <a:lnSpc>
                <a:spcPct val="120000"/>
              </a:lnSpc>
              <a:buFont typeface="Arial" panose="020B0604020202020204" pitchFamily="34" charset="0"/>
              <a:buChar char="•"/>
            </a:pPr>
            <a:r>
              <a:rPr lang="es-CO" sz="2600" dirty="0"/>
              <a:t>Ampliamente usada en Medellín. </a:t>
            </a:r>
          </a:p>
          <a:p>
            <a:pPr marL="342900" indent="-342900" algn="l">
              <a:lnSpc>
                <a:spcPct val="120000"/>
              </a:lnSpc>
              <a:buFont typeface="Arial" panose="020B0604020202020204" pitchFamily="34" charset="0"/>
              <a:buChar char="•"/>
            </a:pPr>
            <a:r>
              <a:rPr lang="es-CO" sz="2600" dirty="0"/>
              <a:t>1987, Restrepo y Cano: S 96% - 100% y E 85% - 93%.</a:t>
            </a:r>
          </a:p>
          <a:p>
            <a:pPr marL="342900" indent="-342900" algn="l">
              <a:lnSpc>
                <a:spcPct val="120000"/>
              </a:lnSpc>
              <a:buFont typeface="Arial" panose="020B0604020202020204" pitchFamily="34" charset="0"/>
              <a:buChar char="•"/>
            </a:pPr>
            <a:r>
              <a:rPr lang="es-CO" sz="2600" dirty="0"/>
              <a:t>Estables hemodinámicamente sin indicación de cx inmediata. </a:t>
            </a:r>
          </a:p>
          <a:p>
            <a:pPr marL="342900" indent="-342900" algn="l">
              <a:lnSpc>
                <a:spcPct val="120000"/>
              </a:lnSpc>
              <a:buFont typeface="Arial" panose="020B0604020202020204" pitchFamily="34" charset="0"/>
              <a:buChar char="•"/>
            </a:pPr>
            <a:r>
              <a:rPr lang="es-CO" sz="2600" dirty="0"/>
              <a:t>Herida por ACP izquierda.</a:t>
            </a:r>
          </a:p>
          <a:p>
            <a:pPr marL="342900" indent="-342900" algn="l">
              <a:lnSpc>
                <a:spcPct val="120000"/>
              </a:lnSpc>
              <a:buFont typeface="Arial" panose="020B0604020202020204" pitchFamily="34" charset="0"/>
              <a:buChar char="•"/>
            </a:pPr>
            <a:r>
              <a:rPr lang="es-CO" sz="2600" dirty="0"/>
              <a:t>Posteriormente: sonda a tórax.</a:t>
            </a:r>
          </a:p>
        </p:txBody>
      </p:sp>
      <p:pic>
        <p:nvPicPr>
          <p:cNvPr id="2" name="Imagen 1">
            <a:extLst>
              <a:ext uri="{FF2B5EF4-FFF2-40B4-BE49-F238E27FC236}">
                <a16:creationId xmlns:a16="http://schemas.microsoft.com/office/drawing/2014/main" id="{600E66CD-7296-2043-93F7-EBD1E0F2DBFA}"/>
              </a:ext>
            </a:extLst>
          </p:cNvPr>
          <p:cNvPicPr>
            <a:picLocks noChangeAspect="1"/>
          </p:cNvPicPr>
          <p:nvPr/>
        </p:nvPicPr>
        <p:blipFill>
          <a:blip r:embed="rId3">
            <a:alphaModFix amt="50000"/>
          </a:blip>
          <a:stretch>
            <a:fillRect/>
          </a:stretch>
        </p:blipFill>
        <p:spPr>
          <a:xfrm>
            <a:off x="6892364" y="3244527"/>
            <a:ext cx="4648200" cy="3200400"/>
          </a:xfrm>
          <a:prstGeom prst="rect">
            <a:avLst/>
          </a:prstGeom>
        </p:spPr>
      </p:pic>
      <p:sp>
        <p:nvSpPr>
          <p:cNvPr id="10" name="Título 1">
            <a:extLst>
              <a:ext uri="{FF2B5EF4-FFF2-40B4-BE49-F238E27FC236}">
                <a16:creationId xmlns:a16="http://schemas.microsoft.com/office/drawing/2014/main" id="{DD0174F0-13F1-2744-9F8C-851E124159CC}"/>
              </a:ext>
            </a:extLst>
          </p:cNvPr>
          <p:cNvSpPr txBox="1">
            <a:spLocks/>
          </p:cNvSpPr>
          <p:nvPr/>
        </p:nvSpPr>
        <p:spPr>
          <a:xfrm>
            <a:off x="694927" y="316654"/>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a:t>
            </a:r>
          </a:p>
        </p:txBody>
      </p:sp>
    </p:spTree>
    <p:extLst>
      <p:ext uri="{BB962C8B-B14F-4D97-AF65-F5344CB8AC3E}">
        <p14:creationId xmlns:p14="http://schemas.microsoft.com/office/powerpoint/2010/main" val="4204356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861160" y="901630"/>
            <a:ext cx="10628629" cy="319558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es-CO" sz="2200" b="1" dirty="0"/>
              <a:t>Rx de tórax: </a:t>
            </a:r>
          </a:p>
          <a:p>
            <a:pPr marL="342900" indent="-342900" algn="l">
              <a:lnSpc>
                <a:spcPct val="110000"/>
              </a:lnSpc>
              <a:buFont typeface="Arial" panose="020B0604020202020204" pitchFamily="34" charset="0"/>
              <a:buChar char="•"/>
            </a:pPr>
            <a:r>
              <a:rPr lang="es-CO" sz="1800" dirty="0"/>
              <a:t>S 27%-62% del lado izquierdo y de 18%-33% del lado derecho. </a:t>
            </a:r>
          </a:p>
          <a:p>
            <a:pPr marL="342900" indent="-342900" algn="l">
              <a:lnSpc>
                <a:spcPct val="110000"/>
              </a:lnSpc>
              <a:buFont typeface="Arial" panose="020B0604020202020204" pitchFamily="34" charset="0"/>
              <a:buChar char="•"/>
            </a:pPr>
            <a:r>
              <a:rPr lang="es-CO" sz="1800" dirty="0"/>
              <a:t>Normal en + 50%.</a:t>
            </a:r>
          </a:p>
          <a:p>
            <a:pPr marL="342900" indent="-342900" algn="l">
              <a:lnSpc>
                <a:spcPct val="110000"/>
              </a:lnSpc>
              <a:buFont typeface="Arial" panose="020B0604020202020204" pitchFamily="34" charset="0"/>
              <a:buChar char="•"/>
            </a:pPr>
            <a:r>
              <a:rPr lang="es-CO" sz="1800" dirty="0"/>
              <a:t>Gas en el tórax, tubo nasogástrico.</a:t>
            </a:r>
          </a:p>
          <a:p>
            <a:pPr marL="342900" indent="-342900" algn="l">
              <a:lnSpc>
                <a:spcPct val="110000"/>
              </a:lnSpc>
              <a:buFont typeface="Arial" panose="020B0604020202020204" pitchFamily="34" charset="0"/>
              <a:buChar char="•"/>
            </a:pPr>
            <a:r>
              <a:rPr lang="es-CO" sz="1800" dirty="0"/>
              <a:t>Normal o inespecífico: pérdida del contorno diafragmático, derrame pleural, hemidiafragma elevado, desplazamiento mediastínico, compresión atelectásica.</a:t>
            </a:r>
          </a:p>
          <a:p>
            <a:pPr marL="342900" indent="-342900" algn="l">
              <a:lnSpc>
                <a:spcPct val="110000"/>
              </a:lnSpc>
              <a:buFont typeface="Arial" panose="020B0604020202020204" pitchFamily="34" charset="0"/>
              <a:buChar char="•"/>
            </a:pPr>
            <a:r>
              <a:rPr lang="es-CO" sz="1800" dirty="0"/>
              <a:t>Signo directo: vísceras abdominales.</a:t>
            </a:r>
          </a:p>
        </p:txBody>
      </p:sp>
      <p:pic>
        <p:nvPicPr>
          <p:cNvPr id="2" name="Imagen 1">
            <a:extLst>
              <a:ext uri="{FF2B5EF4-FFF2-40B4-BE49-F238E27FC236}">
                <a16:creationId xmlns:a16="http://schemas.microsoft.com/office/drawing/2014/main" id="{C78CE5D2-9ECC-D949-B828-8BBB0E3947E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73009" y="3429000"/>
            <a:ext cx="3816780" cy="3377438"/>
          </a:xfrm>
          <a:prstGeom prst="rect">
            <a:avLst/>
          </a:prstGeom>
        </p:spPr>
      </p:pic>
      <p:pic>
        <p:nvPicPr>
          <p:cNvPr id="3" name="Imagen 2">
            <a:extLst>
              <a:ext uri="{FF2B5EF4-FFF2-40B4-BE49-F238E27FC236}">
                <a16:creationId xmlns:a16="http://schemas.microsoft.com/office/drawing/2014/main" id="{41420E34-834C-5A44-95DE-A48FBF2947A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73009" y="3459499"/>
            <a:ext cx="3816780" cy="3320139"/>
          </a:xfrm>
          <a:prstGeom prst="rect">
            <a:avLst/>
          </a:prstGeom>
        </p:spPr>
      </p:pic>
      <p:sp>
        <p:nvSpPr>
          <p:cNvPr id="9" name="Título 1">
            <a:extLst>
              <a:ext uri="{FF2B5EF4-FFF2-40B4-BE49-F238E27FC236}">
                <a16:creationId xmlns:a16="http://schemas.microsoft.com/office/drawing/2014/main" id="{42621919-684E-1045-B106-EA78F9A47FD1}"/>
              </a:ext>
            </a:extLst>
          </p:cNvPr>
          <p:cNvSpPr txBox="1">
            <a:spLocks/>
          </p:cNvSpPr>
          <p:nvPr/>
        </p:nvSpPr>
        <p:spPr>
          <a:xfrm>
            <a:off x="681674" y="-9738"/>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a:t>
            </a:r>
          </a:p>
        </p:txBody>
      </p:sp>
    </p:spTree>
    <p:extLst>
      <p:ext uri="{BB962C8B-B14F-4D97-AF65-F5344CB8AC3E}">
        <p14:creationId xmlns:p14="http://schemas.microsoft.com/office/powerpoint/2010/main" val="144986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1260774" y="1411472"/>
            <a:ext cx="10169226" cy="173831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Por trauma cerrado con herniación del hígado.</a:t>
            </a:r>
          </a:p>
          <a:p>
            <a:pPr marL="342900" indent="-342900" algn="l">
              <a:lnSpc>
                <a:spcPct val="100000"/>
              </a:lnSpc>
              <a:buFont typeface="Arial" panose="020B0604020202020204" pitchFamily="34" charset="0"/>
              <a:buChar char="•"/>
            </a:pPr>
            <a:r>
              <a:rPr lang="es-CO" sz="2000" dirty="0"/>
              <a:t>Es de poco valor en ausencia de herniación visceral.</a:t>
            </a:r>
          </a:p>
          <a:p>
            <a:pPr marL="342900" indent="-342900" algn="l">
              <a:lnSpc>
                <a:spcPct val="100000"/>
              </a:lnSpc>
              <a:buFont typeface="Arial" panose="020B0604020202020204" pitchFamily="34" charset="0"/>
              <a:buChar char="•"/>
            </a:pPr>
            <a:r>
              <a:rPr lang="es-CO" sz="2000" dirty="0"/>
              <a:t>Estructura curva hiperecoica.</a:t>
            </a:r>
          </a:p>
          <a:p>
            <a:pPr marL="342900" indent="-342900" algn="l">
              <a:lnSpc>
                <a:spcPct val="100000"/>
              </a:lnSpc>
              <a:buFont typeface="Arial" panose="020B0604020202020204" pitchFamily="34" charset="0"/>
              <a:buChar char="•"/>
            </a:pPr>
            <a:r>
              <a:rPr lang="es-CO" sz="2000" dirty="0"/>
              <a:t>Hernia visceral y auscencia de excursión diafragmática.</a:t>
            </a:r>
          </a:p>
        </p:txBody>
      </p:sp>
      <p:sp>
        <p:nvSpPr>
          <p:cNvPr id="9" name="Marcador de contenido 2">
            <a:extLst>
              <a:ext uri="{FF2B5EF4-FFF2-40B4-BE49-F238E27FC236}">
                <a16:creationId xmlns:a16="http://schemas.microsoft.com/office/drawing/2014/main" id="{42E8BE96-9D7C-5A46-9032-7029FF96FD59}"/>
              </a:ext>
            </a:extLst>
          </p:cNvPr>
          <p:cNvSpPr txBox="1">
            <a:spLocks/>
          </p:cNvSpPr>
          <p:nvPr/>
        </p:nvSpPr>
        <p:spPr>
          <a:xfrm>
            <a:off x="4669654" y="3559622"/>
            <a:ext cx="6939960" cy="30499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Hemidiafragma no visualizado, irregularidad en el contorno.</a:t>
            </a:r>
          </a:p>
          <a:p>
            <a:pPr marL="342900" indent="-342900" algn="l">
              <a:lnSpc>
                <a:spcPct val="100000"/>
              </a:lnSpc>
              <a:buFont typeface="Arial" panose="020B0604020202020204" pitchFamily="34" charset="0"/>
              <a:buChar char="•"/>
            </a:pPr>
            <a:r>
              <a:rPr lang="es-CO" sz="2000" dirty="0"/>
              <a:t>Ondas peristálticas en el tórax.</a:t>
            </a:r>
          </a:p>
          <a:p>
            <a:pPr marL="342900" indent="-342900" algn="l">
              <a:lnSpc>
                <a:spcPct val="100000"/>
              </a:lnSpc>
              <a:buFont typeface="Arial" panose="020B0604020202020204" pitchFamily="34" charset="0"/>
              <a:buChar char="•"/>
            </a:pPr>
            <a:r>
              <a:rPr lang="es-CO" sz="2000" dirty="0"/>
              <a:t>Signo de órgano ausente de Rip (bazo y corazón).</a:t>
            </a:r>
          </a:p>
          <a:p>
            <a:pPr marL="342900" indent="-342900" algn="l">
              <a:lnSpc>
                <a:spcPct val="100000"/>
              </a:lnSpc>
              <a:buFont typeface="Arial" panose="020B0604020202020204" pitchFamily="34" charset="0"/>
              <a:buChar char="•"/>
            </a:pPr>
            <a:r>
              <a:rPr lang="es-CO" sz="2000" dirty="0"/>
              <a:t>Deslizamiento del hígado.</a:t>
            </a:r>
          </a:p>
          <a:p>
            <a:pPr marL="342900" indent="-342900" algn="l">
              <a:lnSpc>
                <a:spcPct val="100000"/>
              </a:lnSpc>
              <a:buFont typeface="Arial" panose="020B0604020202020204" pitchFamily="34" charset="0"/>
              <a:buChar char="•"/>
            </a:pPr>
            <a:r>
              <a:rPr lang="es-CO" sz="2000" dirty="0"/>
              <a:t>Líquido libre peritoneal ipsilateral y derrame pleural </a:t>
            </a:r>
            <a:r>
              <a:rPr lang="es-CO" sz="2000" dirty="0">
                <a:sym typeface="Wingdings" pitchFamily="2" charset="2"/>
              </a:rPr>
              <a:t> </a:t>
            </a:r>
            <a:r>
              <a:rPr lang="es-CO" sz="2000" dirty="0"/>
              <a:t>incrementa probabilidad.</a:t>
            </a:r>
          </a:p>
        </p:txBody>
      </p:sp>
      <p:sp>
        <p:nvSpPr>
          <p:cNvPr id="11" name="Título 1">
            <a:extLst>
              <a:ext uri="{FF2B5EF4-FFF2-40B4-BE49-F238E27FC236}">
                <a16:creationId xmlns:a16="http://schemas.microsoft.com/office/drawing/2014/main" id="{AAA614DE-DFBB-964C-93D4-76B69434E370}"/>
              </a:ext>
            </a:extLst>
          </p:cNvPr>
          <p:cNvSpPr txBox="1">
            <a:spLocks/>
          </p:cNvSpPr>
          <p:nvPr/>
        </p:nvSpPr>
        <p:spPr>
          <a:xfrm>
            <a:off x="723900" y="248478"/>
            <a:ext cx="10515600" cy="80894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ecografía</a:t>
            </a:r>
          </a:p>
        </p:txBody>
      </p:sp>
    </p:spTree>
    <p:extLst>
      <p:ext uri="{BB962C8B-B14F-4D97-AF65-F5344CB8AC3E}">
        <p14:creationId xmlns:p14="http://schemas.microsoft.com/office/powerpoint/2010/main" val="4173457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723900" y="389558"/>
            <a:ext cx="10515600" cy="80894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ecografía</a:t>
            </a:r>
          </a:p>
        </p:txBody>
      </p:sp>
      <p:pic>
        <p:nvPicPr>
          <p:cNvPr id="6" name="Imagen 5">
            <a:extLst>
              <a:ext uri="{FF2B5EF4-FFF2-40B4-BE49-F238E27FC236}">
                <a16:creationId xmlns:a16="http://schemas.microsoft.com/office/drawing/2014/main" id="{BA06D12C-54A6-5246-A745-3B855F35D2A1}"/>
              </a:ext>
            </a:extLst>
          </p:cNvPr>
          <p:cNvPicPr>
            <a:picLocks noChangeAspect="1"/>
          </p:cNvPicPr>
          <p:nvPr/>
        </p:nvPicPr>
        <p:blipFill>
          <a:blip r:embed="rId3"/>
          <a:stretch>
            <a:fillRect/>
          </a:stretch>
        </p:blipFill>
        <p:spPr>
          <a:xfrm>
            <a:off x="5078612" y="1690688"/>
            <a:ext cx="6442174" cy="4481512"/>
          </a:xfrm>
          <a:prstGeom prst="rect">
            <a:avLst/>
          </a:prstGeom>
        </p:spPr>
      </p:pic>
      <p:pic>
        <p:nvPicPr>
          <p:cNvPr id="11" name="Imagen 10">
            <a:extLst>
              <a:ext uri="{FF2B5EF4-FFF2-40B4-BE49-F238E27FC236}">
                <a16:creationId xmlns:a16="http://schemas.microsoft.com/office/drawing/2014/main" id="{3C327FD9-5D1A-CD4E-B966-19F423AA509A}"/>
              </a:ext>
            </a:extLst>
          </p:cNvPr>
          <p:cNvPicPr>
            <a:picLocks noChangeAspect="1"/>
          </p:cNvPicPr>
          <p:nvPr/>
        </p:nvPicPr>
        <p:blipFill>
          <a:blip r:embed="rId4"/>
          <a:stretch>
            <a:fillRect/>
          </a:stretch>
        </p:blipFill>
        <p:spPr>
          <a:xfrm>
            <a:off x="5890013" y="1444595"/>
            <a:ext cx="5349487" cy="4973697"/>
          </a:xfrm>
          <a:prstGeom prst="rect">
            <a:avLst/>
          </a:prstGeom>
        </p:spPr>
      </p:pic>
    </p:spTree>
    <p:extLst>
      <p:ext uri="{BB962C8B-B14F-4D97-AF65-F5344CB8AC3E}">
        <p14:creationId xmlns:p14="http://schemas.microsoft.com/office/powerpoint/2010/main" val="123502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4F9D4EA-69E6-5649-B875-9EB325B019DB}"/>
              </a:ext>
            </a:extLst>
          </p:cNvPr>
          <p:cNvSpPr/>
          <p:nvPr/>
        </p:nvSpPr>
        <p:spPr>
          <a:xfrm>
            <a:off x="6138635" y="6172014"/>
            <a:ext cx="4437433" cy="369332"/>
          </a:xfrm>
          <a:prstGeom prst="rect">
            <a:avLst/>
          </a:prstGeom>
        </p:spPr>
        <p:txBody>
          <a:bodyPr wrap="none">
            <a:spAutoFit/>
          </a:bodyPr>
          <a:lstStyle/>
          <a:p>
            <a:r>
              <a:rPr lang="es-CO" b="1" dirty="0">
                <a:solidFill>
                  <a:srgbClr val="152B48"/>
                </a:solidFill>
                <a:latin typeface="Montserrat" pitchFamily="2" charset="77"/>
              </a:rPr>
              <a:t>Estudios baritados </a:t>
            </a:r>
            <a:r>
              <a:rPr lang="es-CO" b="1" dirty="0">
                <a:solidFill>
                  <a:srgbClr val="152B48"/>
                </a:solidFill>
                <a:latin typeface="Montserrat" pitchFamily="2" charset="77"/>
                <a:sym typeface="Wingdings" pitchFamily="2" charset="2"/>
              </a:rPr>
              <a:t></a:t>
            </a:r>
            <a:r>
              <a:rPr lang="es-CO" b="1" dirty="0">
                <a:solidFill>
                  <a:srgbClr val="152B48"/>
                </a:solidFill>
                <a:latin typeface="Montserrat" pitchFamily="2" charset="77"/>
              </a:rPr>
              <a:t> poco usados. </a:t>
            </a:r>
          </a:p>
        </p:txBody>
      </p:sp>
      <p:pic>
        <p:nvPicPr>
          <p:cNvPr id="5" name="Imagen 4">
            <a:extLst>
              <a:ext uri="{FF2B5EF4-FFF2-40B4-BE49-F238E27FC236}">
                <a16:creationId xmlns:a16="http://schemas.microsoft.com/office/drawing/2014/main" id="{C044DE01-BBEC-F943-8771-7D6CD1B2C536}"/>
              </a:ext>
            </a:extLst>
          </p:cNvPr>
          <p:cNvPicPr>
            <a:picLocks noChangeAspect="1"/>
          </p:cNvPicPr>
          <p:nvPr/>
        </p:nvPicPr>
        <p:blipFill>
          <a:blip r:embed="rId3"/>
          <a:stretch>
            <a:fillRect/>
          </a:stretch>
        </p:blipFill>
        <p:spPr>
          <a:xfrm>
            <a:off x="5761025" y="1508934"/>
            <a:ext cx="5192654" cy="4487863"/>
          </a:xfrm>
          <a:prstGeom prst="rect">
            <a:avLst/>
          </a:prstGeom>
        </p:spPr>
      </p:pic>
      <p:sp>
        <p:nvSpPr>
          <p:cNvPr id="9" name="Título 1">
            <a:extLst>
              <a:ext uri="{FF2B5EF4-FFF2-40B4-BE49-F238E27FC236}">
                <a16:creationId xmlns:a16="http://schemas.microsoft.com/office/drawing/2014/main" id="{190FDCAB-83DC-3A49-98A5-FE13ECBBA50C}"/>
              </a:ext>
            </a:extLst>
          </p:cNvPr>
          <p:cNvSpPr txBox="1">
            <a:spLocks/>
          </p:cNvSpPr>
          <p:nvPr/>
        </p:nvSpPr>
        <p:spPr>
          <a:xfrm>
            <a:off x="694927" y="316654"/>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estudios baritados</a:t>
            </a:r>
          </a:p>
        </p:txBody>
      </p:sp>
    </p:spTree>
    <p:extLst>
      <p:ext uri="{BB962C8B-B14F-4D97-AF65-F5344CB8AC3E}">
        <p14:creationId xmlns:p14="http://schemas.microsoft.com/office/powerpoint/2010/main" val="1369575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602126" y="971428"/>
            <a:ext cx="6871532" cy="25663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1450" indent="-171450" algn="l">
              <a:lnSpc>
                <a:spcPct val="100000"/>
              </a:lnSpc>
              <a:buFont typeface="Arial" panose="020B0604020202020204" pitchFamily="34" charset="0"/>
              <a:buChar char="•"/>
            </a:pPr>
            <a:r>
              <a:rPr lang="es-CO" sz="1600" dirty="0"/>
              <a:t>&lt; lesiones inadvertidas. </a:t>
            </a:r>
          </a:p>
          <a:p>
            <a:pPr marL="171450" indent="-171450" algn="l">
              <a:lnSpc>
                <a:spcPct val="100000"/>
              </a:lnSpc>
              <a:buFont typeface="Arial" panose="020B0604020202020204" pitchFamily="34" charset="0"/>
              <a:buChar char="•"/>
            </a:pPr>
            <a:r>
              <a:rPr lang="es-CO" sz="1600" dirty="0"/>
              <a:t>30% no detectada.</a:t>
            </a:r>
          </a:p>
          <a:p>
            <a:pPr marL="171450" indent="-171450" algn="l">
              <a:lnSpc>
                <a:spcPct val="100000"/>
              </a:lnSpc>
              <a:buFont typeface="Arial" panose="020B0604020202020204" pitchFamily="34" charset="0"/>
              <a:buChar char="•"/>
            </a:pPr>
            <a:r>
              <a:rPr lang="es-CO" sz="1600" dirty="0"/>
              <a:t>S 71% - 100% y E 75% - 100%.</a:t>
            </a:r>
          </a:p>
          <a:p>
            <a:pPr marL="171450" indent="-171450" algn="l">
              <a:lnSpc>
                <a:spcPct val="100000"/>
              </a:lnSpc>
              <a:buFont typeface="Arial" panose="020B0604020202020204" pitchFamily="34" charset="0"/>
              <a:buChar char="•"/>
            </a:pPr>
            <a:r>
              <a:rPr lang="es-CO" sz="1600" dirty="0"/>
              <a:t>Signos indirectos: ruptura diafragmática, visualización directa del defecto, hernia, constricción de vísceras (“signo de collar”),  engrosamiento diafragmático, extravasación del contraste, signo de la víscera dependiente, signo de la banda, signo de joroba, elevación del hemidiafragma (6 cm der, 4 cm izq). </a:t>
            </a:r>
          </a:p>
          <a:p>
            <a:pPr marL="171450" indent="-171450" algn="l">
              <a:lnSpc>
                <a:spcPct val="100000"/>
              </a:lnSpc>
              <a:buFont typeface="Arial" panose="020B0604020202020204" pitchFamily="34" charset="0"/>
              <a:buChar char="•"/>
            </a:pPr>
            <a:r>
              <a:rPr lang="es-CO" sz="1600" dirty="0"/>
              <a:t>Signos directos: pérdida de continuidad, ausencia de visualización del hemidiafragma, signo del diafragma colgante. </a:t>
            </a:r>
          </a:p>
        </p:txBody>
      </p:sp>
      <p:pic>
        <p:nvPicPr>
          <p:cNvPr id="2" name="Imagen 1">
            <a:extLst>
              <a:ext uri="{FF2B5EF4-FFF2-40B4-BE49-F238E27FC236}">
                <a16:creationId xmlns:a16="http://schemas.microsoft.com/office/drawing/2014/main" id="{4D414A7E-9730-3843-882E-FA573AE45DF2}"/>
              </a:ext>
            </a:extLst>
          </p:cNvPr>
          <p:cNvPicPr>
            <a:picLocks noChangeAspect="1"/>
          </p:cNvPicPr>
          <p:nvPr/>
        </p:nvPicPr>
        <p:blipFill>
          <a:blip r:embed="rId3"/>
          <a:stretch>
            <a:fillRect/>
          </a:stretch>
        </p:blipFill>
        <p:spPr>
          <a:xfrm>
            <a:off x="7720683" y="70813"/>
            <a:ext cx="4420517" cy="6731968"/>
          </a:xfrm>
          <a:prstGeom prst="rect">
            <a:avLst/>
          </a:prstGeom>
        </p:spPr>
      </p:pic>
      <p:pic>
        <p:nvPicPr>
          <p:cNvPr id="6" name="Imagen 5">
            <a:extLst>
              <a:ext uri="{FF2B5EF4-FFF2-40B4-BE49-F238E27FC236}">
                <a16:creationId xmlns:a16="http://schemas.microsoft.com/office/drawing/2014/main" id="{29B15E13-7BBE-404C-9DC4-8D02D67E3E22}"/>
              </a:ext>
            </a:extLst>
          </p:cNvPr>
          <p:cNvPicPr>
            <a:picLocks noChangeAspect="1"/>
          </p:cNvPicPr>
          <p:nvPr/>
        </p:nvPicPr>
        <p:blipFill>
          <a:blip r:embed="rId4"/>
          <a:stretch>
            <a:fillRect/>
          </a:stretch>
        </p:blipFill>
        <p:spPr>
          <a:xfrm>
            <a:off x="7422858" y="920353"/>
            <a:ext cx="4718342" cy="5655072"/>
          </a:xfrm>
          <a:prstGeom prst="rect">
            <a:avLst/>
          </a:prstGeom>
        </p:spPr>
      </p:pic>
      <p:pic>
        <p:nvPicPr>
          <p:cNvPr id="10" name="Imagen 9">
            <a:extLst>
              <a:ext uri="{FF2B5EF4-FFF2-40B4-BE49-F238E27FC236}">
                <a16:creationId xmlns:a16="http://schemas.microsoft.com/office/drawing/2014/main" id="{4284181B-65AB-7849-AD34-8A67C266906A}"/>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473658" y="2345635"/>
            <a:ext cx="4690161" cy="3592012"/>
          </a:xfrm>
          <a:prstGeom prst="rect">
            <a:avLst/>
          </a:prstGeom>
        </p:spPr>
      </p:pic>
      <p:sp>
        <p:nvSpPr>
          <p:cNvPr id="11" name="Título 1">
            <a:extLst>
              <a:ext uri="{FF2B5EF4-FFF2-40B4-BE49-F238E27FC236}">
                <a16:creationId xmlns:a16="http://schemas.microsoft.com/office/drawing/2014/main" id="{59660B2B-EAD9-A649-B27C-51A068EF0E3B}"/>
              </a:ext>
            </a:extLst>
          </p:cNvPr>
          <p:cNvSpPr txBox="1">
            <a:spLocks/>
          </p:cNvSpPr>
          <p:nvPr/>
        </p:nvSpPr>
        <p:spPr>
          <a:xfrm>
            <a:off x="602127" y="46246"/>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TAC</a:t>
            </a:r>
          </a:p>
        </p:txBody>
      </p:sp>
    </p:spTree>
    <p:extLst>
      <p:ext uri="{BB962C8B-B14F-4D97-AF65-F5344CB8AC3E}">
        <p14:creationId xmlns:p14="http://schemas.microsoft.com/office/powerpoint/2010/main" val="147440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838835" y="1444105"/>
            <a:ext cx="6004313"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Resolución excelente. </a:t>
            </a:r>
          </a:p>
          <a:p>
            <a:pPr marL="342900" indent="-342900" algn="l">
              <a:lnSpc>
                <a:spcPct val="100000"/>
              </a:lnSpc>
              <a:buFont typeface="Arial" panose="020B0604020202020204" pitchFamily="34" charset="0"/>
              <a:buChar char="•"/>
            </a:pPr>
            <a:r>
              <a:rPr lang="es-CO" sz="2000" dirty="0"/>
              <a:t>Mismos signos que en TC. </a:t>
            </a:r>
          </a:p>
          <a:p>
            <a:pPr marL="342900" indent="-342900" algn="l">
              <a:lnSpc>
                <a:spcPct val="100000"/>
              </a:lnSpc>
              <a:buFont typeface="Arial" panose="020B0604020202020204" pitchFamily="34" charset="0"/>
              <a:buChar char="•"/>
            </a:pPr>
            <a:r>
              <a:rPr lang="es-CO" sz="2000" dirty="0"/>
              <a:t>Utilidad limitada: disponibilidad, tiempo.</a:t>
            </a:r>
          </a:p>
          <a:p>
            <a:pPr marL="342900" indent="-342900" algn="l">
              <a:lnSpc>
                <a:spcPct val="100000"/>
              </a:lnSpc>
              <a:buFont typeface="Arial" panose="020B0604020202020204" pitchFamily="34" charset="0"/>
              <a:buChar char="•"/>
            </a:pPr>
            <a:r>
              <a:rPr lang="es-CO" sz="2000" dirty="0"/>
              <a:t>Hemodinámicamente estables con TC dudosa. </a:t>
            </a:r>
          </a:p>
        </p:txBody>
      </p:sp>
      <p:pic>
        <p:nvPicPr>
          <p:cNvPr id="4" name="Imagen 3">
            <a:extLst>
              <a:ext uri="{FF2B5EF4-FFF2-40B4-BE49-F238E27FC236}">
                <a16:creationId xmlns:a16="http://schemas.microsoft.com/office/drawing/2014/main" id="{C9D00C78-2AA7-8641-B66E-70B7DADB1525}"/>
              </a:ext>
            </a:extLst>
          </p:cNvPr>
          <p:cNvPicPr>
            <a:picLocks noChangeAspect="1"/>
          </p:cNvPicPr>
          <p:nvPr/>
        </p:nvPicPr>
        <p:blipFill>
          <a:blip r:embed="rId3"/>
          <a:stretch>
            <a:fillRect/>
          </a:stretch>
        </p:blipFill>
        <p:spPr>
          <a:xfrm>
            <a:off x="6843148" y="1715570"/>
            <a:ext cx="5118557" cy="4320062"/>
          </a:xfrm>
          <a:prstGeom prst="rect">
            <a:avLst/>
          </a:prstGeom>
        </p:spPr>
      </p:pic>
      <p:sp>
        <p:nvSpPr>
          <p:cNvPr id="10" name="Título 1">
            <a:extLst>
              <a:ext uri="{FF2B5EF4-FFF2-40B4-BE49-F238E27FC236}">
                <a16:creationId xmlns:a16="http://schemas.microsoft.com/office/drawing/2014/main" id="{CEF7E4CA-4EE4-CC4F-9805-6F5581218F86}"/>
              </a:ext>
            </a:extLst>
          </p:cNvPr>
          <p:cNvSpPr txBox="1">
            <a:spLocks/>
          </p:cNvSpPr>
          <p:nvPr/>
        </p:nvSpPr>
        <p:spPr>
          <a:xfrm>
            <a:off x="694927" y="316654"/>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resonancia</a:t>
            </a:r>
          </a:p>
        </p:txBody>
      </p:sp>
    </p:spTree>
    <p:extLst>
      <p:ext uri="{BB962C8B-B14F-4D97-AF65-F5344CB8AC3E}">
        <p14:creationId xmlns:p14="http://schemas.microsoft.com/office/powerpoint/2010/main" val="1733121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997862" y="1444105"/>
            <a:ext cx="6004313"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Ideal en pacientes no colaboradores.</a:t>
            </a:r>
          </a:p>
          <a:p>
            <a:pPr marL="342900" indent="-342900" algn="l">
              <a:lnSpc>
                <a:spcPct val="100000"/>
              </a:lnSpc>
              <a:buFont typeface="Arial" panose="020B0604020202020204" pitchFamily="34" charset="0"/>
              <a:buChar char="•"/>
            </a:pPr>
            <a:r>
              <a:rPr lang="es-CO" sz="2000" dirty="0"/>
              <a:t>Obesos, heridas antíguas, puntiformes.</a:t>
            </a:r>
          </a:p>
          <a:p>
            <a:pPr marL="342900" indent="-342900" algn="l">
              <a:lnSpc>
                <a:spcPct val="100000"/>
              </a:lnSpc>
              <a:buFont typeface="Arial" panose="020B0604020202020204" pitchFamily="34" charset="0"/>
              <a:buChar char="•"/>
            </a:pPr>
            <a:r>
              <a:rPr lang="es-CO" sz="2000" dirty="0"/>
              <a:t>PAF sin signos abdominales.</a:t>
            </a:r>
          </a:p>
          <a:p>
            <a:pPr marL="342900" indent="-342900" algn="l">
              <a:lnSpc>
                <a:spcPct val="100000"/>
              </a:lnSpc>
              <a:buFont typeface="Arial" panose="020B0604020202020204" pitchFamily="34" charset="0"/>
              <a:buChar char="•"/>
            </a:pPr>
            <a:r>
              <a:rPr lang="es-CO" sz="2000" dirty="0"/>
              <a:t>S 100% y E 90%.</a:t>
            </a:r>
          </a:p>
          <a:p>
            <a:pPr algn="l">
              <a:lnSpc>
                <a:spcPct val="100000"/>
              </a:lnSpc>
            </a:pPr>
            <a:endParaRPr lang="es-CO" sz="2000" dirty="0"/>
          </a:p>
        </p:txBody>
      </p:sp>
      <p:sp>
        <p:nvSpPr>
          <p:cNvPr id="10" name="Marcador de contenido 2">
            <a:extLst>
              <a:ext uri="{FF2B5EF4-FFF2-40B4-BE49-F238E27FC236}">
                <a16:creationId xmlns:a16="http://schemas.microsoft.com/office/drawing/2014/main" id="{1093BFA2-740A-EA41-8F9D-E0AE300A1DE4}"/>
              </a:ext>
            </a:extLst>
          </p:cNvPr>
          <p:cNvSpPr txBox="1">
            <a:spLocks/>
          </p:cNvSpPr>
          <p:nvPr/>
        </p:nvSpPr>
        <p:spPr>
          <a:xfrm>
            <a:off x="4681322" y="4928774"/>
            <a:ext cx="7510678"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Evacuación del tórax.</a:t>
            </a:r>
          </a:p>
          <a:p>
            <a:pPr marL="342900" indent="-342900" algn="l">
              <a:lnSpc>
                <a:spcPct val="100000"/>
              </a:lnSpc>
              <a:buFont typeface="Arial" panose="020B0604020202020204" pitchFamily="34" charset="0"/>
              <a:buChar char="•"/>
            </a:pPr>
            <a:r>
              <a:rPr lang="es-CO" sz="2000" dirty="0"/>
              <a:t>Evaluación saco pericárdico.</a:t>
            </a:r>
          </a:p>
          <a:p>
            <a:pPr marL="342900" indent="-342900" algn="l">
              <a:lnSpc>
                <a:spcPct val="100000"/>
              </a:lnSpc>
              <a:buFont typeface="Arial" panose="020B0604020202020204" pitchFamily="34" charset="0"/>
              <a:buChar char="•"/>
            </a:pPr>
            <a:r>
              <a:rPr lang="es-CO" sz="2000" dirty="0"/>
              <a:t>Solo puede ser inspeccionado un solo hemidiafragma.</a:t>
            </a:r>
          </a:p>
          <a:p>
            <a:pPr marL="342900" indent="-342900" algn="l">
              <a:lnSpc>
                <a:spcPct val="100000"/>
              </a:lnSpc>
              <a:buFont typeface="Arial" panose="020B0604020202020204" pitchFamily="34" charset="0"/>
              <a:buChar char="•"/>
            </a:pPr>
            <a:endParaRPr lang="es-CO" sz="2000" dirty="0"/>
          </a:p>
        </p:txBody>
      </p:sp>
      <p:pic>
        <p:nvPicPr>
          <p:cNvPr id="2" name="Imagen 1">
            <a:extLst>
              <a:ext uri="{FF2B5EF4-FFF2-40B4-BE49-F238E27FC236}">
                <a16:creationId xmlns:a16="http://schemas.microsoft.com/office/drawing/2014/main" id="{AACC8A81-D501-2144-A0FB-A35DEBB699B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002175" y="1561891"/>
            <a:ext cx="4688692" cy="3002515"/>
          </a:xfrm>
          <a:prstGeom prst="rect">
            <a:avLst/>
          </a:prstGeom>
        </p:spPr>
      </p:pic>
      <p:sp>
        <p:nvSpPr>
          <p:cNvPr id="11" name="Título 1">
            <a:extLst>
              <a:ext uri="{FF2B5EF4-FFF2-40B4-BE49-F238E27FC236}">
                <a16:creationId xmlns:a16="http://schemas.microsoft.com/office/drawing/2014/main" id="{8251CA66-435E-314E-BFFB-BCB801C94EF3}"/>
              </a:ext>
            </a:extLst>
          </p:cNvPr>
          <p:cNvSpPr txBox="1">
            <a:spLocks/>
          </p:cNvSpPr>
          <p:nvPr/>
        </p:nvSpPr>
        <p:spPr>
          <a:xfrm>
            <a:off x="694927" y="316654"/>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toracoscopia</a:t>
            </a:r>
          </a:p>
        </p:txBody>
      </p:sp>
    </p:spTree>
    <p:extLst>
      <p:ext uri="{BB962C8B-B14F-4D97-AF65-F5344CB8AC3E}">
        <p14:creationId xmlns:p14="http://schemas.microsoft.com/office/powerpoint/2010/main" val="398503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739911" y="-17065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dirty="0"/>
              <a:t>Introducción</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876146" y="1336676"/>
            <a:ext cx="12013365" cy="21653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10000"/>
              </a:lnSpc>
              <a:buFont typeface="Arial" panose="020B0604020202020204" pitchFamily="34" charset="0"/>
              <a:buChar char="•"/>
            </a:pPr>
            <a:r>
              <a:rPr lang="es-CO" sz="2000" dirty="0"/>
              <a:t>Lesiones que compromente el diafragma.</a:t>
            </a:r>
          </a:p>
          <a:p>
            <a:pPr marL="457200" indent="-457200" algn="l">
              <a:lnSpc>
                <a:spcPct val="110000"/>
              </a:lnSpc>
              <a:buFont typeface="Arial" panose="020B0604020202020204" pitchFamily="34" charset="0"/>
              <a:buChar char="•"/>
            </a:pPr>
            <a:r>
              <a:rPr lang="es-CO" sz="2000" dirty="0"/>
              <a:t>Sennertus 1541: primera descripción </a:t>
            </a:r>
            <a:r>
              <a:rPr lang="es-CO" sz="2000" dirty="0">
                <a:sym typeface="Wingdings" pitchFamily="2" charset="2"/>
              </a:rPr>
              <a:t> </a:t>
            </a:r>
            <a:r>
              <a:rPr lang="es-CO" sz="2000" dirty="0"/>
              <a:t>estrangulación del estómago.</a:t>
            </a:r>
          </a:p>
          <a:p>
            <a:pPr marL="457200" indent="-457200" algn="l">
              <a:lnSpc>
                <a:spcPct val="110000"/>
              </a:lnSpc>
              <a:buFont typeface="Arial" panose="020B0604020202020204" pitchFamily="34" charset="0"/>
              <a:buChar char="•"/>
            </a:pPr>
            <a:r>
              <a:rPr lang="es-CO" sz="2000" dirty="0"/>
              <a:t>1853 , Bowdich: dx post mortem </a:t>
            </a:r>
            <a:r>
              <a:rPr lang="es-CO" sz="2000" dirty="0">
                <a:sym typeface="Wingdings" pitchFamily="2" charset="2"/>
              </a:rPr>
              <a:t> </a:t>
            </a:r>
            <a:r>
              <a:rPr lang="es-CO" sz="2000" dirty="0"/>
              <a:t>signos clínicos aún vigentes.</a:t>
            </a:r>
          </a:p>
          <a:p>
            <a:pPr marL="457200" indent="-457200" algn="l">
              <a:lnSpc>
                <a:spcPct val="110000"/>
              </a:lnSpc>
              <a:buFont typeface="Arial" panose="020B0604020202020204" pitchFamily="34" charset="0"/>
              <a:buChar char="•"/>
            </a:pPr>
            <a:r>
              <a:rPr lang="es-CO" sz="2000" dirty="0"/>
              <a:t>1886, Riolfi: reparación. </a:t>
            </a:r>
          </a:p>
          <a:p>
            <a:pPr marL="457200" indent="-457200" algn="l">
              <a:lnSpc>
                <a:spcPct val="110000"/>
              </a:lnSpc>
              <a:buFont typeface="Arial" panose="020B0604020202020204" pitchFamily="34" charset="0"/>
              <a:buChar char="•"/>
            </a:pPr>
            <a:r>
              <a:rPr lang="es-CO" sz="2000" dirty="0"/>
              <a:t>1899, Walker: primera reparación aguda.</a:t>
            </a:r>
          </a:p>
          <a:p>
            <a:pPr marL="457200" indent="-457200" algn="l">
              <a:lnSpc>
                <a:spcPct val="110000"/>
              </a:lnSpc>
              <a:buFont typeface="Arial" panose="020B0604020202020204" pitchFamily="34" charset="0"/>
              <a:buChar char="•"/>
            </a:pPr>
            <a:endParaRPr lang="es-CO" sz="2000" dirty="0"/>
          </a:p>
        </p:txBody>
      </p:sp>
      <p:sp>
        <p:nvSpPr>
          <p:cNvPr id="9" name="Marcador de contenido 2">
            <a:extLst>
              <a:ext uri="{FF2B5EF4-FFF2-40B4-BE49-F238E27FC236}">
                <a16:creationId xmlns:a16="http://schemas.microsoft.com/office/drawing/2014/main" id="{F172A766-C251-7A46-AE89-94BD44CCC0E0}"/>
              </a:ext>
            </a:extLst>
          </p:cNvPr>
          <p:cNvSpPr txBox="1">
            <a:spLocks/>
          </p:cNvSpPr>
          <p:nvPr/>
        </p:nvSpPr>
        <p:spPr>
          <a:xfrm>
            <a:off x="5050817" y="3990974"/>
            <a:ext cx="6760183" cy="21653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endParaRPr lang="es-CO" dirty="0"/>
          </a:p>
          <a:p>
            <a:pPr marL="457200" indent="-457200" algn="l">
              <a:buFont typeface="Arial" panose="020B0604020202020204" pitchFamily="34" charset="0"/>
              <a:buChar char="•"/>
            </a:pPr>
            <a:endParaRPr lang="es-CO" dirty="0"/>
          </a:p>
        </p:txBody>
      </p:sp>
      <p:pic>
        <p:nvPicPr>
          <p:cNvPr id="2" name="Imagen 1">
            <a:extLst>
              <a:ext uri="{FF2B5EF4-FFF2-40B4-BE49-F238E27FC236}">
                <a16:creationId xmlns:a16="http://schemas.microsoft.com/office/drawing/2014/main" id="{551F9223-66CA-934F-BA79-C32E33AD3E62}"/>
              </a:ext>
            </a:extLst>
          </p:cNvPr>
          <p:cNvPicPr>
            <a:picLocks noChangeAspect="1"/>
          </p:cNvPicPr>
          <p:nvPr/>
        </p:nvPicPr>
        <p:blipFill>
          <a:blip r:embed="rId3"/>
          <a:stretch>
            <a:fillRect/>
          </a:stretch>
        </p:blipFill>
        <p:spPr>
          <a:xfrm>
            <a:off x="8430908" y="3078391"/>
            <a:ext cx="2425700" cy="3352800"/>
          </a:xfrm>
          <a:prstGeom prst="rect">
            <a:avLst/>
          </a:prstGeom>
        </p:spPr>
      </p:pic>
    </p:spTree>
    <p:extLst>
      <p:ext uri="{BB962C8B-B14F-4D97-AF65-F5344CB8AC3E}">
        <p14:creationId xmlns:p14="http://schemas.microsoft.com/office/powerpoint/2010/main" val="3008841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997861" y="1444105"/>
            <a:ext cx="9643635"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Usada con éxito.</a:t>
            </a:r>
          </a:p>
          <a:p>
            <a:pPr marL="342900" indent="-342900" algn="l">
              <a:lnSpc>
                <a:spcPct val="100000"/>
              </a:lnSpc>
              <a:buFont typeface="Arial" panose="020B0604020202020204" pitchFamily="34" charset="0"/>
              <a:buChar char="•"/>
            </a:pPr>
            <a:r>
              <a:rPr lang="es-CO" sz="2000" dirty="0"/>
              <a:t>S 83%, E 100%.</a:t>
            </a:r>
          </a:p>
          <a:p>
            <a:pPr marL="342900" indent="-342900" algn="l">
              <a:lnSpc>
                <a:spcPct val="100000"/>
              </a:lnSpc>
              <a:buFont typeface="Arial" panose="020B0604020202020204" pitchFamily="34" charset="0"/>
              <a:buChar char="•"/>
            </a:pPr>
            <a:r>
              <a:rPr lang="es-CO" sz="2000" dirty="0"/>
              <a:t>Permite evaluar y reparar lesiones abdominales.</a:t>
            </a:r>
          </a:p>
          <a:p>
            <a:pPr algn="l">
              <a:lnSpc>
                <a:spcPct val="100000"/>
              </a:lnSpc>
            </a:pPr>
            <a:endParaRPr lang="es-CO" sz="2000" dirty="0"/>
          </a:p>
        </p:txBody>
      </p:sp>
      <p:pic>
        <p:nvPicPr>
          <p:cNvPr id="11" name="Imagen 10">
            <a:extLst>
              <a:ext uri="{FF2B5EF4-FFF2-40B4-BE49-F238E27FC236}">
                <a16:creationId xmlns:a16="http://schemas.microsoft.com/office/drawing/2014/main" id="{79606243-3CFC-414E-853D-A710B48921B0}"/>
              </a:ext>
            </a:extLst>
          </p:cNvPr>
          <p:cNvPicPr>
            <a:picLocks noChangeAspect="1"/>
          </p:cNvPicPr>
          <p:nvPr/>
        </p:nvPicPr>
        <p:blipFill>
          <a:blip r:embed="rId3"/>
          <a:stretch>
            <a:fillRect/>
          </a:stretch>
        </p:blipFill>
        <p:spPr>
          <a:xfrm>
            <a:off x="6096000" y="3151154"/>
            <a:ext cx="5450797" cy="3062655"/>
          </a:xfrm>
          <a:prstGeom prst="rect">
            <a:avLst/>
          </a:prstGeom>
        </p:spPr>
      </p:pic>
      <p:sp>
        <p:nvSpPr>
          <p:cNvPr id="10" name="Título 1">
            <a:extLst>
              <a:ext uri="{FF2B5EF4-FFF2-40B4-BE49-F238E27FC236}">
                <a16:creationId xmlns:a16="http://schemas.microsoft.com/office/drawing/2014/main" id="{635F001A-EAF2-AE4C-8EAC-324E3EB3F7A0}"/>
              </a:ext>
            </a:extLst>
          </p:cNvPr>
          <p:cNvSpPr txBox="1">
            <a:spLocks/>
          </p:cNvSpPr>
          <p:nvPr/>
        </p:nvSpPr>
        <p:spPr>
          <a:xfrm>
            <a:off x="694927" y="316654"/>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laparoscopia</a:t>
            </a:r>
          </a:p>
        </p:txBody>
      </p:sp>
    </p:spTree>
    <p:extLst>
      <p:ext uri="{BB962C8B-B14F-4D97-AF65-F5344CB8AC3E}">
        <p14:creationId xmlns:p14="http://schemas.microsoft.com/office/powerpoint/2010/main" val="923786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838835" y="1353953"/>
            <a:ext cx="6004313"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Tratamiento selectivo.</a:t>
            </a:r>
          </a:p>
          <a:p>
            <a:pPr marL="342900" indent="-342900" algn="l">
              <a:lnSpc>
                <a:spcPct val="100000"/>
              </a:lnSpc>
              <a:buFont typeface="Arial" panose="020B0604020202020204" pitchFamily="34" charset="0"/>
              <a:buChar char="•"/>
            </a:pPr>
            <a:r>
              <a:rPr lang="es-CO" sz="2000" dirty="0"/>
              <a:t>Se evitan 30% laparotomías innecesarias.</a:t>
            </a:r>
          </a:p>
          <a:p>
            <a:pPr marL="342900" indent="-342900" algn="l">
              <a:lnSpc>
                <a:spcPct val="100000"/>
              </a:lnSpc>
              <a:buFont typeface="Arial" panose="020B0604020202020204" pitchFamily="34" charset="0"/>
              <a:buChar char="•"/>
            </a:pPr>
            <a:r>
              <a:rPr lang="es-CO" sz="2000" dirty="0"/>
              <a:t>Complicaciones hasta 80%.</a:t>
            </a:r>
          </a:p>
          <a:p>
            <a:pPr marL="342900" indent="-342900" algn="l">
              <a:lnSpc>
                <a:spcPct val="100000"/>
              </a:lnSpc>
              <a:buFont typeface="Arial" panose="020B0604020202020204" pitchFamily="34" charset="0"/>
              <a:buChar char="•"/>
            </a:pPr>
            <a:r>
              <a:rPr lang="es-CO" sz="2000" dirty="0"/>
              <a:t>Procedimiento terapéutico.</a:t>
            </a:r>
          </a:p>
        </p:txBody>
      </p:sp>
      <p:pic>
        <p:nvPicPr>
          <p:cNvPr id="2" name="Imagen 1">
            <a:extLst>
              <a:ext uri="{FF2B5EF4-FFF2-40B4-BE49-F238E27FC236}">
                <a16:creationId xmlns:a16="http://schemas.microsoft.com/office/drawing/2014/main" id="{3B57798E-3FF0-C74D-A259-11C3B156973A}"/>
              </a:ext>
            </a:extLst>
          </p:cNvPr>
          <p:cNvPicPr>
            <a:picLocks noChangeAspect="1"/>
          </p:cNvPicPr>
          <p:nvPr/>
        </p:nvPicPr>
        <p:blipFill>
          <a:blip r:embed="rId3"/>
          <a:stretch>
            <a:fillRect/>
          </a:stretch>
        </p:blipFill>
        <p:spPr>
          <a:xfrm>
            <a:off x="7085201" y="2370779"/>
            <a:ext cx="4267964" cy="3801716"/>
          </a:xfrm>
          <a:prstGeom prst="rect">
            <a:avLst/>
          </a:prstGeom>
        </p:spPr>
      </p:pic>
      <p:sp>
        <p:nvSpPr>
          <p:cNvPr id="10" name="Título 1">
            <a:extLst>
              <a:ext uri="{FF2B5EF4-FFF2-40B4-BE49-F238E27FC236}">
                <a16:creationId xmlns:a16="http://schemas.microsoft.com/office/drawing/2014/main" id="{EF25C451-F00B-6F4F-9BAE-86E91D32BEB2}"/>
              </a:ext>
            </a:extLst>
          </p:cNvPr>
          <p:cNvSpPr txBox="1">
            <a:spLocks/>
          </p:cNvSpPr>
          <p:nvPr/>
        </p:nvSpPr>
        <p:spPr>
          <a:xfrm>
            <a:off x="694927" y="316654"/>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laparotomía</a:t>
            </a:r>
          </a:p>
        </p:txBody>
      </p:sp>
    </p:spTree>
    <p:extLst>
      <p:ext uri="{BB962C8B-B14F-4D97-AF65-F5344CB8AC3E}">
        <p14:creationId xmlns:p14="http://schemas.microsoft.com/office/powerpoint/2010/main" val="893740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1249653" y="1260745"/>
            <a:ext cx="9683390"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Estables e inestables </a:t>
            </a:r>
            <a:r>
              <a:rPr lang="es-CO" sz="2000" dirty="0">
                <a:sym typeface="Wingdings" pitchFamily="2" charset="2"/>
              </a:rPr>
              <a:t></a:t>
            </a:r>
            <a:r>
              <a:rPr lang="es-CO" sz="2000" dirty="0"/>
              <a:t> intervenidos de inmediato.</a:t>
            </a:r>
          </a:p>
          <a:p>
            <a:pPr marL="342900" indent="-342900" algn="l">
              <a:lnSpc>
                <a:spcPct val="100000"/>
              </a:lnSpc>
              <a:buFont typeface="Arial" panose="020B0604020202020204" pitchFamily="34" charset="0"/>
              <a:buChar char="•"/>
            </a:pPr>
            <a:r>
              <a:rPr lang="es-CO" sz="2000" dirty="0"/>
              <a:t>Tórax + y abdomen -  </a:t>
            </a:r>
            <a:r>
              <a:rPr lang="es-CO" sz="2000" dirty="0">
                <a:sym typeface="Wingdings" pitchFamily="2" charset="2"/>
              </a:rPr>
              <a:t></a:t>
            </a:r>
            <a:r>
              <a:rPr lang="es-CO" sz="2000" dirty="0"/>
              <a:t>  toracostomía.</a:t>
            </a:r>
          </a:p>
          <a:p>
            <a:pPr marL="342900" indent="-342900" algn="l">
              <a:lnSpc>
                <a:spcPct val="100000"/>
              </a:lnSpc>
              <a:buFont typeface="Arial" panose="020B0604020202020204" pitchFamily="34" charset="0"/>
              <a:buChar char="•"/>
            </a:pPr>
            <a:r>
              <a:rPr lang="es-CO" sz="2000" dirty="0"/>
              <a:t>Inestabilidad o manifestaciones abdominales tardías </a:t>
            </a:r>
            <a:r>
              <a:rPr lang="es-CO" sz="2000" dirty="0">
                <a:sym typeface="Wingdings" pitchFamily="2" charset="2"/>
              </a:rPr>
              <a:t></a:t>
            </a:r>
            <a:r>
              <a:rPr lang="es-CO" sz="2000" dirty="0"/>
              <a:t> intervención.</a:t>
            </a:r>
          </a:p>
        </p:txBody>
      </p:sp>
      <p:sp>
        <p:nvSpPr>
          <p:cNvPr id="6" name="Marcador de contenido 2">
            <a:extLst>
              <a:ext uri="{FF2B5EF4-FFF2-40B4-BE49-F238E27FC236}">
                <a16:creationId xmlns:a16="http://schemas.microsoft.com/office/drawing/2014/main" id="{21955D6C-D49F-1B4B-A63F-44A616562936}"/>
              </a:ext>
            </a:extLst>
          </p:cNvPr>
          <p:cNvSpPr txBox="1">
            <a:spLocks/>
          </p:cNvSpPr>
          <p:nvPr/>
        </p:nvSpPr>
        <p:spPr>
          <a:xfrm>
            <a:off x="4818310" y="4299377"/>
            <a:ext cx="6976125"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Transmediastinal: corazón, GV, esófago, vía aérea, columna.</a:t>
            </a:r>
          </a:p>
          <a:p>
            <a:pPr marL="342900" indent="-342900" algn="l">
              <a:lnSpc>
                <a:spcPct val="100000"/>
              </a:lnSpc>
              <a:buFont typeface="Arial" panose="020B0604020202020204" pitchFamily="34" charset="0"/>
              <a:buChar char="•"/>
            </a:pPr>
            <a:r>
              <a:rPr lang="es-CO" sz="2000" dirty="0"/>
              <a:t>Carga múltiple: corto alcance </a:t>
            </a:r>
            <a:r>
              <a:rPr lang="es-CO" sz="2000" dirty="0">
                <a:sym typeface="Wingdings" pitchFamily="2" charset="2"/>
              </a:rPr>
              <a:t> </a:t>
            </a:r>
            <a:r>
              <a:rPr lang="es-CO" sz="2000" dirty="0"/>
              <a:t>cx para corregir lesiones y desbridamiento.</a:t>
            </a:r>
          </a:p>
        </p:txBody>
      </p:sp>
      <p:sp>
        <p:nvSpPr>
          <p:cNvPr id="10" name="Título 1">
            <a:extLst>
              <a:ext uri="{FF2B5EF4-FFF2-40B4-BE49-F238E27FC236}">
                <a16:creationId xmlns:a16="http://schemas.microsoft.com/office/drawing/2014/main" id="{626292B9-E0DA-A742-A1A5-4DB0E14AB442}"/>
              </a:ext>
            </a:extLst>
          </p:cNvPr>
          <p:cNvSpPr txBox="1">
            <a:spLocks/>
          </p:cNvSpPr>
          <p:nvPr/>
        </p:nvSpPr>
        <p:spPr>
          <a:xfrm>
            <a:off x="734683" y="258336"/>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PAF</a:t>
            </a:r>
          </a:p>
        </p:txBody>
      </p:sp>
    </p:spTree>
    <p:extLst>
      <p:ext uri="{BB962C8B-B14F-4D97-AF65-F5344CB8AC3E}">
        <p14:creationId xmlns:p14="http://schemas.microsoft.com/office/powerpoint/2010/main" val="1918340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971357" y="1259378"/>
            <a:ext cx="7775078"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s-CO" sz="2000" b="1" dirty="0"/>
              <a:t>Signos de lesión diafragmática: </a:t>
            </a:r>
          </a:p>
          <a:p>
            <a:pPr marL="342900" indent="-342900" algn="l">
              <a:lnSpc>
                <a:spcPct val="100000"/>
              </a:lnSpc>
              <a:buFont typeface="Arial" panose="020B0604020202020204" pitchFamily="34" charset="0"/>
              <a:buChar char="•"/>
            </a:pPr>
            <a:r>
              <a:rPr lang="es-CO" sz="1800" dirty="0"/>
              <a:t>Epiplocele.</a:t>
            </a:r>
          </a:p>
          <a:p>
            <a:pPr marL="342900" indent="-342900" algn="l">
              <a:lnSpc>
                <a:spcPct val="100000"/>
              </a:lnSpc>
              <a:buFont typeface="Arial" panose="020B0604020202020204" pitchFamily="34" charset="0"/>
              <a:buChar char="•"/>
            </a:pPr>
            <a:r>
              <a:rPr lang="es-CO" sz="1800" dirty="0"/>
              <a:t>Salida de alimento o material intestinal.</a:t>
            </a:r>
          </a:p>
          <a:p>
            <a:pPr marL="342900" indent="-342900" algn="l">
              <a:lnSpc>
                <a:spcPct val="100000"/>
              </a:lnSpc>
              <a:buFont typeface="Arial" panose="020B0604020202020204" pitchFamily="34" charset="0"/>
              <a:buChar char="•"/>
            </a:pPr>
            <a:r>
              <a:rPr lang="es-CO" sz="1800" dirty="0"/>
              <a:t>Irritación peritoneal.</a:t>
            </a:r>
          </a:p>
          <a:p>
            <a:pPr marL="342900" indent="-342900" algn="l">
              <a:lnSpc>
                <a:spcPct val="100000"/>
              </a:lnSpc>
              <a:buFont typeface="Arial" panose="020B0604020202020204" pitchFamily="34" charset="0"/>
              <a:buChar char="•"/>
            </a:pPr>
            <a:r>
              <a:rPr lang="es-CO" sz="1800" dirty="0"/>
              <a:t>Herida por AF con trayectoria torácica y abdominal. </a:t>
            </a:r>
          </a:p>
        </p:txBody>
      </p:sp>
      <p:sp>
        <p:nvSpPr>
          <p:cNvPr id="10" name="Marcador de contenido 2">
            <a:extLst>
              <a:ext uri="{FF2B5EF4-FFF2-40B4-BE49-F238E27FC236}">
                <a16:creationId xmlns:a16="http://schemas.microsoft.com/office/drawing/2014/main" id="{1093BFA2-740A-EA41-8F9D-E0AE300A1DE4}"/>
              </a:ext>
            </a:extLst>
          </p:cNvPr>
          <p:cNvSpPr txBox="1">
            <a:spLocks/>
          </p:cNvSpPr>
          <p:nvPr/>
        </p:nvSpPr>
        <p:spPr>
          <a:xfrm>
            <a:off x="5008039" y="4174580"/>
            <a:ext cx="6892413"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1800" dirty="0"/>
              <a:t>Laparoscopia </a:t>
            </a:r>
            <a:r>
              <a:rPr lang="es-CO" sz="1800" dirty="0">
                <a:sym typeface="Wingdings" pitchFamily="2" charset="2"/>
              </a:rPr>
              <a:t></a:t>
            </a:r>
            <a:r>
              <a:rPr lang="es-CO" sz="1800" dirty="0"/>
              <a:t> Gold standard </a:t>
            </a:r>
            <a:r>
              <a:rPr lang="es-CO" sz="1800" dirty="0">
                <a:sym typeface="Wingdings" pitchFamily="2" charset="2"/>
              </a:rPr>
              <a:t></a:t>
            </a:r>
            <a:r>
              <a:rPr lang="es-CO" sz="1800" dirty="0"/>
              <a:t> herida no detectable por TC.</a:t>
            </a:r>
          </a:p>
          <a:p>
            <a:pPr marL="342900" indent="-342900" algn="l">
              <a:lnSpc>
                <a:spcPct val="100000"/>
              </a:lnSpc>
              <a:buFont typeface="Arial" panose="020B0604020202020204" pitchFamily="34" charset="0"/>
              <a:buChar char="•"/>
            </a:pPr>
            <a:r>
              <a:rPr lang="es-CO" sz="1800" dirty="0"/>
              <a:t>&gt; 24 H </a:t>
            </a:r>
            <a:r>
              <a:rPr lang="es-CO" sz="1800" dirty="0">
                <a:sym typeface="Wingdings" pitchFamily="2" charset="2"/>
              </a:rPr>
              <a:t></a:t>
            </a:r>
            <a:r>
              <a:rPr lang="es-CO" sz="1800" dirty="0"/>
              <a:t> sin sx de lesión abdominal: toracoscopia o laparoscopia </a:t>
            </a:r>
            <a:r>
              <a:rPr lang="es-CO" sz="1800" dirty="0">
                <a:sym typeface="Wingdings" pitchFamily="2" charset="2"/>
              </a:rPr>
              <a:t></a:t>
            </a:r>
            <a:r>
              <a:rPr lang="es-CO" sz="1800" dirty="0"/>
              <a:t> suturar diafragma.  </a:t>
            </a:r>
          </a:p>
          <a:p>
            <a:pPr algn="l">
              <a:lnSpc>
                <a:spcPct val="100000"/>
              </a:lnSpc>
            </a:pPr>
            <a:endParaRPr lang="es-CO" sz="1800" dirty="0"/>
          </a:p>
          <a:p>
            <a:pPr marL="342900" indent="-342900" algn="l">
              <a:lnSpc>
                <a:spcPct val="100000"/>
              </a:lnSpc>
              <a:buFont typeface="Arial" panose="020B0604020202020204" pitchFamily="34" charset="0"/>
              <a:buChar char="•"/>
            </a:pPr>
            <a:endParaRPr lang="es-CO" sz="1800" dirty="0"/>
          </a:p>
        </p:txBody>
      </p:sp>
      <p:sp>
        <p:nvSpPr>
          <p:cNvPr id="11" name="Título 1">
            <a:extLst>
              <a:ext uri="{FF2B5EF4-FFF2-40B4-BE49-F238E27FC236}">
                <a16:creationId xmlns:a16="http://schemas.microsoft.com/office/drawing/2014/main" id="{CAD60FEC-120A-B446-82B0-F0B525C1B995}"/>
              </a:ext>
            </a:extLst>
          </p:cNvPr>
          <p:cNvSpPr txBox="1">
            <a:spLocks/>
          </p:cNvSpPr>
          <p:nvPr/>
        </p:nvSpPr>
        <p:spPr>
          <a:xfrm>
            <a:off x="694927" y="130806"/>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penetrante</a:t>
            </a:r>
          </a:p>
        </p:txBody>
      </p:sp>
    </p:spTree>
    <p:extLst>
      <p:ext uri="{BB962C8B-B14F-4D97-AF65-F5344CB8AC3E}">
        <p14:creationId xmlns:p14="http://schemas.microsoft.com/office/powerpoint/2010/main" val="909364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694927" y="1220814"/>
            <a:ext cx="6004313"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s-CO" sz="2000" b="1" dirty="0"/>
              <a:t>Consulta tardía: </a:t>
            </a:r>
          </a:p>
          <a:p>
            <a:pPr marL="342900" indent="-342900" algn="l">
              <a:lnSpc>
                <a:spcPct val="100000"/>
              </a:lnSpc>
              <a:buFont typeface="Arial" panose="020B0604020202020204" pitchFamily="34" charset="0"/>
              <a:buChar char="•"/>
            </a:pPr>
            <a:r>
              <a:rPr lang="es-CO" sz="1800" dirty="0"/>
              <a:t>Historia de trauma.</a:t>
            </a:r>
          </a:p>
          <a:p>
            <a:pPr marL="342900" indent="-342900" algn="l">
              <a:lnSpc>
                <a:spcPct val="100000"/>
              </a:lnSpc>
              <a:buFont typeface="Arial" panose="020B0604020202020204" pitchFamily="34" charset="0"/>
              <a:buChar char="•"/>
            </a:pPr>
            <a:r>
              <a:rPr lang="es-CO" sz="1800" dirty="0"/>
              <a:t>Dolor torácico, insuficiencia respiratoria, obstrucción intestinal. </a:t>
            </a:r>
          </a:p>
          <a:p>
            <a:pPr marL="342900" indent="-342900" algn="l">
              <a:lnSpc>
                <a:spcPct val="100000"/>
              </a:lnSpc>
              <a:buFont typeface="Arial" panose="020B0604020202020204" pitchFamily="34" charset="0"/>
              <a:buChar char="•"/>
            </a:pPr>
            <a:r>
              <a:rPr lang="es-CO" sz="1800" dirty="0"/>
              <a:t>Sepsis. </a:t>
            </a:r>
          </a:p>
          <a:p>
            <a:pPr marL="342900" indent="-342900" algn="l">
              <a:lnSpc>
                <a:spcPct val="100000"/>
              </a:lnSpc>
              <a:buFont typeface="Arial" panose="020B0604020202020204" pitchFamily="34" charset="0"/>
              <a:buChar char="•"/>
            </a:pPr>
            <a:r>
              <a:rPr lang="es-CO" sz="1800" dirty="0"/>
              <a:t>Sospecha de estrangulación.</a:t>
            </a:r>
          </a:p>
        </p:txBody>
      </p:sp>
      <p:sp>
        <p:nvSpPr>
          <p:cNvPr id="10" name="Marcador de contenido 2">
            <a:extLst>
              <a:ext uri="{FF2B5EF4-FFF2-40B4-BE49-F238E27FC236}">
                <a16:creationId xmlns:a16="http://schemas.microsoft.com/office/drawing/2014/main" id="{1093BFA2-740A-EA41-8F9D-E0AE300A1DE4}"/>
              </a:ext>
            </a:extLst>
          </p:cNvPr>
          <p:cNvSpPr txBox="1">
            <a:spLocks/>
          </p:cNvSpPr>
          <p:nvPr/>
        </p:nvSpPr>
        <p:spPr>
          <a:xfrm>
            <a:off x="5517794" y="5054791"/>
            <a:ext cx="6004313"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1800" dirty="0"/>
              <a:t>Rx de tórax.</a:t>
            </a:r>
          </a:p>
          <a:p>
            <a:pPr marL="342900" indent="-342900" algn="l">
              <a:lnSpc>
                <a:spcPct val="100000"/>
              </a:lnSpc>
              <a:buFont typeface="Arial" panose="020B0604020202020204" pitchFamily="34" charset="0"/>
              <a:buChar char="•"/>
            </a:pPr>
            <a:r>
              <a:rPr lang="es-CO" sz="1800" dirty="0"/>
              <a:t>Dudas: estudios baritados. </a:t>
            </a:r>
          </a:p>
          <a:p>
            <a:pPr marL="342900" indent="-342900" algn="l">
              <a:lnSpc>
                <a:spcPct val="100000"/>
              </a:lnSpc>
              <a:buFont typeface="Arial" panose="020B0604020202020204" pitchFamily="34" charset="0"/>
              <a:buChar char="•"/>
            </a:pPr>
            <a:r>
              <a:rPr lang="es-CO" sz="1800" dirty="0"/>
              <a:t>Mejoría: cx. </a:t>
            </a:r>
          </a:p>
          <a:p>
            <a:pPr marL="342900" indent="-342900" algn="l">
              <a:lnSpc>
                <a:spcPct val="100000"/>
              </a:lnSpc>
              <a:buFont typeface="Arial" panose="020B0604020202020204" pitchFamily="34" charset="0"/>
              <a:buChar char="•"/>
            </a:pPr>
            <a:endParaRPr lang="es-CO" sz="1800" dirty="0"/>
          </a:p>
          <a:p>
            <a:pPr algn="l">
              <a:lnSpc>
                <a:spcPct val="100000"/>
              </a:lnSpc>
            </a:pPr>
            <a:endParaRPr lang="es-CO" sz="1800" dirty="0"/>
          </a:p>
          <a:p>
            <a:pPr marL="342900" indent="-342900" algn="l">
              <a:lnSpc>
                <a:spcPct val="100000"/>
              </a:lnSpc>
              <a:buFont typeface="Arial" panose="020B0604020202020204" pitchFamily="34" charset="0"/>
              <a:buChar char="•"/>
            </a:pPr>
            <a:endParaRPr lang="es-CO" sz="1800" dirty="0"/>
          </a:p>
        </p:txBody>
      </p:sp>
      <p:pic>
        <p:nvPicPr>
          <p:cNvPr id="2" name="Imagen 1">
            <a:extLst>
              <a:ext uri="{FF2B5EF4-FFF2-40B4-BE49-F238E27FC236}">
                <a16:creationId xmlns:a16="http://schemas.microsoft.com/office/drawing/2014/main" id="{6A1F621F-DD85-DF47-AA87-A0F72A92440A}"/>
              </a:ext>
            </a:extLst>
          </p:cNvPr>
          <p:cNvPicPr>
            <a:picLocks noChangeAspect="1"/>
          </p:cNvPicPr>
          <p:nvPr/>
        </p:nvPicPr>
        <p:blipFill>
          <a:blip r:embed="rId3"/>
          <a:stretch>
            <a:fillRect/>
          </a:stretch>
        </p:blipFill>
        <p:spPr>
          <a:xfrm>
            <a:off x="5952727" y="1412737"/>
            <a:ext cx="6069835" cy="3112240"/>
          </a:xfrm>
          <a:prstGeom prst="rect">
            <a:avLst/>
          </a:prstGeom>
        </p:spPr>
      </p:pic>
      <p:sp>
        <p:nvSpPr>
          <p:cNvPr id="11" name="Título 1">
            <a:extLst>
              <a:ext uri="{FF2B5EF4-FFF2-40B4-BE49-F238E27FC236}">
                <a16:creationId xmlns:a16="http://schemas.microsoft.com/office/drawing/2014/main" id="{C2109289-AA39-1347-AD22-97F6ABF5BC20}"/>
              </a:ext>
            </a:extLst>
          </p:cNvPr>
          <p:cNvSpPr txBox="1">
            <a:spLocks/>
          </p:cNvSpPr>
          <p:nvPr/>
        </p:nvSpPr>
        <p:spPr>
          <a:xfrm>
            <a:off x="694927" y="130806"/>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penetrante</a:t>
            </a:r>
          </a:p>
        </p:txBody>
      </p:sp>
    </p:spTree>
    <p:extLst>
      <p:ext uri="{BB962C8B-B14F-4D97-AF65-F5344CB8AC3E}">
        <p14:creationId xmlns:p14="http://schemas.microsoft.com/office/powerpoint/2010/main" val="1771293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694927" y="130806"/>
            <a:ext cx="10515600" cy="8808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penetrante</a:t>
            </a:r>
          </a:p>
        </p:txBody>
      </p:sp>
      <p:sp>
        <p:nvSpPr>
          <p:cNvPr id="2" name="Rectángulo 1">
            <a:extLst>
              <a:ext uri="{FF2B5EF4-FFF2-40B4-BE49-F238E27FC236}">
                <a16:creationId xmlns:a16="http://schemas.microsoft.com/office/drawing/2014/main" id="{31D80F51-4DC8-3F48-A52C-F07D077BE907}"/>
              </a:ext>
            </a:extLst>
          </p:cNvPr>
          <p:cNvSpPr/>
          <p:nvPr/>
        </p:nvSpPr>
        <p:spPr>
          <a:xfrm>
            <a:off x="8068638" y="1527343"/>
            <a:ext cx="1151927" cy="2646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CO" sz="1000" dirty="0">
                <a:latin typeface="Montserrat" pitchFamily="2" charset="77"/>
              </a:rPr>
              <a:t>Tx penetrante</a:t>
            </a:r>
          </a:p>
        </p:txBody>
      </p:sp>
      <p:sp>
        <p:nvSpPr>
          <p:cNvPr id="11" name="Rectángulo 10">
            <a:extLst>
              <a:ext uri="{FF2B5EF4-FFF2-40B4-BE49-F238E27FC236}">
                <a16:creationId xmlns:a16="http://schemas.microsoft.com/office/drawing/2014/main" id="{B8B2D915-A993-D545-8BBF-519AC26F8D87}"/>
              </a:ext>
            </a:extLst>
          </p:cNvPr>
          <p:cNvSpPr/>
          <p:nvPr/>
        </p:nvSpPr>
        <p:spPr>
          <a:xfrm>
            <a:off x="8134898" y="1956502"/>
            <a:ext cx="1151927" cy="2593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000" dirty="0">
                <a:latin typeface="Montserrat" pitchFamily="2" charset="77"/>
              </a:rPr>
              <a:t>Rx de tórax</a:t>
            </a:r>
          </a:p>
        </p:txBody>
      </p:sp>
      <p:sp>
        <p:nvSpPr>
          <p:cNvPr id="12" name="Rectángulo 11">
            <a:extLst>
              <a:ext uri="{FF2B5EF4-FFF2-40B4-BE49-F238E27FC236}">
                <a16:creationId xmlns:a16="http://schemas.microsoft.com/office/drawing/2014/main" id="{20E473FC-DDEF-8443-873A-7588D3AC2024}"/>
              </a:ext>
            </a:extLst>
          </p:cNvPr>
          <p:cNvSpPr/>
          <p:nvPr/>
        </p:nvSpPr>
        <p:spPr>
          <a:xfrm>
            <a:off x="8134897" y="2340537"/>
            <a:ext cx="1270353" cy="3466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000" dirty="0">
                <a:latin typeface="Montserrat" pitchFamily="2" charset="77"/>
              </a:rPr>
              <a:t>¿Confirmatorio?</a:t>
            </a:r>
          </a:p>
        </p:txBody>
      </p:sp>
      <p:sp>
        <p:nvSpPr>
          <p:cNvPr id="13" name="Rectángulo 12">
            <a:extLst>
              <a:ext uri="{FF2B5EF4-FFF2-40B4-BE49-F238E27FC236}">
                <a16:creationId xmlns:a16="http://schemas.microsoft.com/office/drawing/2014/main" id="{63DEB834-6E83-9E43-82BC-734D211678DC}"/>
              </a:ext>
            </a:extLst>
          </p:cNvPr>
          <p:cNvSpPr/>
          <p:nvPr/>
        </p:nvSpPr>
        <p:spPr>
          <a:xfrm>
            <a:off x="6379842" y="3202330"/>
            <a:ext cx="1946008" cy="67583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000" dirty="0">
                <a:solidFill>
                  <a:srgbClr val="142B48"/>
                </a:solidFill>
                <a:latin typeface="Montserrat" pitchFamily="2" charset="77"/>
              </a:rPr>
              <a:t>Área toracoabdominal izquierda y cara anterior toracoabdominal derecha</a:t>
            </a:r>
          </a:p>
        </p:txBody>
      </p:sp>
      <p:sp>
        <p:nvSpPr>
          <p:cNvPr id="15" name="Rectángulo 14">
            <a:extLst>
              <a:ext uri="{FF2B5EF4-FFF2-40B4-BE49-F238E27FC236}">
                <a16:creationId xmlns:a16="http://schemas.microsoft.com/office/drawing/2014/main" id="{0DE57A10-04DC-9A4C-8E36-D63E1B0B66F0}"/>
              </a:ext>
            </a:extLst>
          </p:cNvPr>
          <p:cNvSpPr/>
          <p:nvPr/>
        </p:nvSpPr>
        <p:spPr>
          <a:xfrm>
            <a:off x="6789915" y="2386097"/>
            <a:ext cx="770020" cy="26469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O" sz="1000" dirty="0">
                <a:latin typeface="Montserrat" pitchFamily="2" charset="77"/>
              </a:rPr>
              <a:t>Si.</a:t>
            </a:r>
          </a:p>
        </p:txBody>
      </p:sp>
      <p:sp>
        <p:nvSpPr>
          <p:cNvPr id="16" name="Rectángulo 15">
            <a:extLst>
              <a:ext uri="{FF2B5EF4-FFF2-40B4-BE49-F238E27FC236}">
                <a16:creationId xmlns:a16="http://schemas.microsoft.com/office/drawing/2014/main" id="{E44951AC-86CA-134B-8E3D-1F3F77D5B063}"/>
              </a:ext>
            </a:extLst>
          </p:cNvPr>
          <p:cNvSpPr/>
          <p:nvPr/>
        </p:nvSpPr>
        <p:spPr>
          <a:xfrm>
            <a:off x="4401124" y="2226449"/>
            <a:ext cx="1438926" cy="58399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1000" dirty="0">
                <a:solidFill>
                  <a:srgbClr val="142B48"/>
                </a:solidFill>
                <a:latin typeface="Montserrat" pitchFamily="2" charset="77"/>
              </a:rPr>
              <a:t>Tratar lesión diafragmática</a:t>
            </a:r>
          </a:p>
        </p:txBody>
      </p:sp>
      <p:sp>
        <p:nvSpPr>
          <p:cNvPr id="17" name="Rectángulo 16">
            <a:extLst>
              <a:ext uri="{FF2B5EF4-FFF2-40B4-BE49-F238E27FC236}">
                <a16:creationId xmlns:a16="http://schemas.microsoft.com/office/drawing/2014/main" id="{91C1225E-4641-924C-9F7D-9B6E982FFF77}"/>
              </a:ext>
            </a:extLst>
          </p:cNvPr>
          <p:cNvSpPr/>
          <p:nvPr/>
        </p:nvSpPr>
        <p:spPr>
          <a:xfrm>
            <a:off x="8325850" y="2804084"/>
            <a:ext cx="770020" cy="2646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a:latin typeface="Montserrat" pitchFamily="2" charset="77"/>
              </a:rPr>
              <a:t>No.</a:t>
            </a:r>
          </a:p>
        </p:txBody>
      </p:sp>
      <p:sp>
        <p:nvSpPr>
          <p:cNvPr id="18" name="Rectángulo 17">
            <a:extLst>
              <a:ext uri="{FF2B5EF4-FFF2-40B4-BE49-F238E27FC236}">
                <a16:creationId xmlns:a16="http://schemas.microsoft.com/office/drawing/2014/main" id="{854B775D-0385-8B46-BA84-F8FE1D1B7623}"/>
              </a:ext>
            </a:extLst>
          </p:cNvPr>
          <p:cNvSpPr/>
          <p:nvPr/>
        </p:nvSpPr>
        <p:spPr>
          <a:xfrm>
            <a:off x="5986809" y="3960601"/>
            <a:ext cx="2716029" cy="6198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1000" dirty="0">
              <a:solidFill>
                <a:srgbClr val="142B48"/>
              </a:solidFill>
              <a:latin typeface="Montserrat" pitchFamily="2" charset="77"/>
            </a:endParaRPr>
          </a:p>
          <a:p>
            <a:pPr algn="ctr"/>
            <a:r>
              <a:rPr lang="es-CO" sz="1000" dirty="0">
                <a:solidFill>
                  <a:srgbClr val="142B48"/>
                </a:solidFill>
                <a:latin typeface="Montserrat" pitchFamily="2" charset="77"/>
              </a:rPr>
              <a:t>Exploración digital: S 96%, E 85% para lesiones de diafragma: en el qx, técnica aséptica</a:t>
            </a:r>
          </a:p>
          <a:p>
            <a:pPr algn="ctr"/>
            <a:endParaRPr lang="es-CO" sz="1000" dirty="0">
              <a:solidFill>
                <a:srgbClr val="142B48"/>
              </a:solidFill>
              <a:latin typeface="Montserrat" pitchFamily="2" charset="77"/>
            </a:endParaRPr>
          </a:p>
        </p:txBody>
      </p:sp>
      <p:sp>
        <p:nvSpPr>
          <p:cNvPr id="19" name="Rectángulo 18">
            <a:extLst>
              <a:ext uri="{FF2B5EF4-FFF2-40B4-BE49-F238E27FC236}">
                <a16:creationId xmlns:a16="http://schemas.microsoft.com/office/drawing/2014/main" id="{088E52A0-270A-DD41-A94E-63049A276C96}"/>
              </a:ext>
            </a:extLst>
          </p:cNvPr>
          <p:cNvSpPr/>
          <p:nvPr/>
        </p:nvSpPr>
        <p:spPr>
          <a:xfrm>
            <a:off x="6723991" y="4664279"/>
            <a:ext cx="1257702" cy="30543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000" dirty="0">
                <a:solidFill>
                  <a:srgbClr val="142B48"/>
                </a:solidFill>
                <a:latin typeface="Montserrat" pitchFamily="2" charset="77"/>
              </a:rPr>
              <a:t>No concluyente</a:t>
            </a:r>
          </a:p>
        </p:txBody>
      </p:sp>
      <p:sp>
        <p:nvSpPr>
          <p:cNvPr id="20" name="Rectángulo 19">
            <a:extLst>
              <a:ext uri="{FF2B5EF4-FFF2-40B4-BE49-F238E27FC236}">
                <a16:creationId xmlns:a16="http://schemas.microsoft.com/office/drawing/2014/main" id="{712A9C99-320A-984E-B2C0-683E8B0076EF}"/>
              </a:ext>
            </a:extLst>
          </p:cNvPr>
          <p:cNvSpPr/>
          <p:nvPr/>
        </p:nvSpPr>
        <p:spPr>
          <a:xfrm>
            <a:off x="6371819" y="5053571"/>
            <a:ext cx="1946008" cy="41346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000" dirty="0">
                <a:solidFill>
                  <a:srgbClr val="142B48"/>
                </a:solidFill>
                <a:latin typeface="Montserrat" pitchFamily="2" charset="77"/>
              </a:rPr>
              <a:t>Laparoscopia/toracoscopia diagnóstica</a:t>
            </a:r>
          </a:p>
        </p:txBody>
      </p:sp>
      <p:sp>
        <p:nvSpPr>
          <p:cNvPr id="22" name="Rectángulo 21">
            <a:extLst>
              <a:ext uri="{FF2B5EF4-FFF2-40B4-BE49-F238E27FC236}">
                <a16:creationId xmlns:a16="http://schemas.microsoft.com/office/drawing/2014/main" id="{314D70F5-B920-004A-9BD1-6DAE90BCF86C}"/>
              </a:ext>
            </a:extLst>
          </p:cNvPr>
          <p:cNvSpPr/>
          <p:nvPr/>
        </p:nvSpPr>
        <p:spPr>
          <a:xfrm>
            <a:off x="6680351" y="5868445"/>
            <a:ext cx="1344982" cy="55926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000" dirty="0">
                <a:solidFill>
                  <a:srgbClr val="142B48"/>
                </a:solidFill>
                <a:latin typeface="Montserrat" pitchFamily="2" charset="77"/>
              </a:rPr>
              <a:t>Abordar como herida penetrante de tórax.</a:t>
            </a:r>
          </a:p>
        </p:txBody>
      </p:sp>
      <p:sp>
        <p:nvSpPr>
          <p:cNvPr id="5" name="Más 4">
            <a:extLst>
              <a:ext uri="{FF2B5EF4-FFF2-40B4-BE49-F238E27FC236}">
                <a16:creationId xmlns:a16="http://schemas.microsoft.com/office/drawing/2014/main" id="{9D4A7334-3934-8E49-9E37-D372D7A44DBF}"/>
              </a:ext>
            </a:extLst>
          </p:cNvPr>
          <p:cNvSpPr/>
          <p:nvPr/>
        </p:nvSpPr>
        <p:spPr>
          <a:xfrm>
            <a:off x="4871230" y="4042053"/>
            <a:ext cx="498714" cy="456915"/>
          </a:xfrm>
          <a:prstGeom prst="math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O" sz="1000">
              <a:latin typeface="Montserrat" pitchFamily="2" charset="77"/>
            </a:endParaRPr>
          </a:p>
        </p:txBody>
      </p:sp>
      <p:sp>
        <p:nvSpPr>
          <p:cNvPr id="6" name="Menos 5">
            <a:extLst>
              <a:ext uri="{FF2B5EF4-FFF2-40B4-BE49-F238E27FC236}">
                <a16:creationId xmlns:a16="http://schemas.microsoft.com/office/drawing/2014/main" id="{4C96E1A8-85F3-644D-A521-26BFCAFB2E1D}"/>
              </a:ext>
            </a:extLst>
          </p:cNvPr>
          <p:cNvSpPr/>
          <p:nvPr/>
        </p:nvSpPr>
        <p:spPr>
          <a:xfrm>
            <a:off x="7202822" y="5527512"/>
            <a:ext cx="300037" cy="264695"/>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000">
              <a:latin typeface="Montserrat" pitchFamily="2" charset="77"/>
            </a:endParaRPr>
          </a:p>
        </p:txBody>
      </p:sp>
      <p:sp>
        <p:nvSpPr>
          <p:cNvPr id="23" name="Más 22">
            <a:extLst>
              <a:ext uri="{FF2B5EF4-FFF2-40B4-BE49-F238E27FC236}">
                <a16:creationId xmlns:a16="http://schemas.microsoft.com/office/drawing/2014/main" id="{E9F84DFF-394A-BB4C-A9EB-594AEF9020A9}"/>
              </a:ext>
            </a:extLst>
          </p:cNvPr>
          <p:cNvSpPr/>
          <p:nvPr/>
        </p:nvSpPr>
        <p:spPr>
          <a:xfrm>
            <a:off x="4869815" y="5031845"/>
            <a:ext cx="498714" cy="456915"/>
          </a:xfrm>
          <a:prstGeom prst="math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O" sz="1000">
              <a:latin typeface="Montserrat" pitchFamily="2" charset="77"/>
            </a:endParaRPr>
          </a:p>
        </p:txBody>
      </p:sp>
      <p:sp>
        <p:nvSpPr>
          <p:cNvPr id="24" name="Rectángulo 23">
            <a:extLst>
              <a:ext uri="{FF2B5EF4-FFF2-40B4-BE49-F238E27FC236}">
                <a16:creationId xmlns:a16="http://schemas.microsoft.com/office/drawing/2014/main" id="{20F772CE-AA1D-FD42-B2EC-F7700B3AEB02}"/>
              </a:ext>
            </a:extLst>
          </p:cNvPr>
          <p:cNvSpPr/>
          <p:nvPr/>
        </p:nvSpPr>
        <p:spPr>
          <a:xfrm>
            <a:off x="9106395" y="3202329"/>
            <a:ext cx="1946008" cy="67583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000" dirty="0">
                <a:solidFill>
                  <a:srgbClr val="142B48"/>
                </a:solidFill>
                <a:latin typeface="Montserrat" pitchFamily="2" charset="77"/>
              </a:rPr>
              <a:t>Cara lateral o posterior del área toracoabdominal derecha</a:t>
            </a:r>
          </a:p>
        </p:txBody>
      </p:sp>
      <p:sp>
        <p:nvSpPr>
          <p:cNvPr id="26" name="Rectángulo 25">
            <a:extLst>
              <a:ext uri="{FF2B5EF4-FFF2-40B4-BE49-F238E27FC236}">
                <a16:creationId xmlns:a16="http://schemas.microsoft.com/office/drawing/2014/main" id="{199440A9-E8A6-5E47-80FB-BC13B0208220}"/>
              </a:ext>
            </a:extLst>
          </p:cNvPr>
          <p:cNvSpPr/>
          <p:nvPr/>
        </p:nvSpPr>
        <p:spPr>
          <a:xfrm>
            <a:off x="9757527" y="5461759"/>
            <a:ext cx="2202988" cy="84755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O" sz="1200" dirty="0">
                <a:solidFill>
                  <a:schemeClr val="bg1"/>
                </a:solidFill>
                <a:latin typeface="Montserrat" pitchFamily="2" charset="77"/>
              </a:rPr>
              <a:t>Toracoscopia: lesión posterior del diafragma o se requiere descartar trauma cardiaco asociado.</a:t>
            </a:r>
          </a:p>
        </p:txBody>
      </p:sp>
      <p:cxnSp>
        <p:nvCxnSpPr>
          <p:cNvPr id="28" name="Conector recto de flecha 27">
            <a:extLst>
              <a:ext uri="{FF2B5EF4-FFF2-40B4-BE49-F238E27FC236}">
                <a16:creationId xmlns:a16="http://schemas.microsoft.com/office/drawing/2014/main" id="{F0FAE331-68D4-EA4E-93D8-00E94954757A}"/>
              </a:ext>
            </a:extLst>
          </p:cNvPr>
          <p:cNvCxnSpPr>
            <a:stCxn id="2" idx="2"/>
            <a:endCxn id="11" idx="0"/>
          </p:cNvCxnSpPr>
          <p:nvPr/>
        </p:nvCxnSpPr>
        <p:spPr>
          <a:xfrm>
            <a:off x="8644602" y="1792038"/>
            <a:ext cx="66260" cy="1644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a:extLst>
              <a:ext uri="{FF2B5EF4-FFF2-40B4-BE49-F238E27FC236}">
                <a16:creationId xmlns:a16="http://schemas.microsoft.com/office/drawing/2014/main" id="{DE8DC59A-E689-4D49-8C04-229136861B83}"/>
              </a:ext>
            </a:extLst>
          </p:cNvPr>
          <p:cNvCxnSpPr/>
          <p:nvPr/>
        </p:nvCxnSpPr>
        <p:spPr>
          <a:xfrm>
            <a:off x="8710859" y="2215829"/>
            <a:ext cx="0" cy="1644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a:extLst>
              <a:ext uri="{FF2B5EF4-FFF2-40B4-BE49-F238E27FC236}">
                <a16:creationId xmlns:a16="http://schemas.microsoft.com/office/drawing/2014/main" id="{3F0A8282-7E6E-1B45-A6C3-7312A1C529A7}"/>
              </a:ext>
            </a:extLst>
          </p:cNvPr>
          <p:cNvCxnSpPr/>
          <p:nvPr/>
        </p:nvCxnSpPr>
        <p:spPr>
          <a:xfrm>
            <a:off x="8710859" y="2650792"/>
            <a:ext cx="0" cy="1644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C735A3AE-AE6D-454E-84EE-1273531B8F8D}"/>
              </a:ext>
            </a:extLst>
          </p:cNvPr>
          <p:cNvCxnSpPr>
            <a:cxnSpLocks/>
            <a:stCxn id="17" idx="1"/>
          </p:cNvCxnSpPr>
          <p:nvPr/>
        </p:nvCxnSpPr>
        <p:spPr>
          <a:xfrm flipH="1">
            <a:off x="7344825" y="2936432"/>
            <a:ext cx="9810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cto de flecha 34">
            <a:extLst>
              <a:ext uri="{FF2B5EF4-FFF2-40B4-BE49-F238E27FC236}">
                <a16:creationId xmlns:a16="http://schemas.microsoft.com/office/drawing/2014/main" id="{3321C79B-A8AB-C044-BAAE-4C87B668703C}"/>
              </a:ext>
            </a:extLst>
          </p:cNvPr>
          <p:cNvCxnSpPr>
            <a:cxnSpLocks/>
          </p:cNvCxnSpPr>
          <p:nvPr/>
        </p:nvCxnSpPr>
        <p:spPr>
          <a:xfrm>
            <a:off x="7344825" y="2943726"/>
            <a:ext cx="0" cy="269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39">
            <a:extLst>
              <a:ext uri="{FF2B5EF4-FFF2-40B4-BE49-F238E27FC236}">
                <a16:creationId xmlns:a16="http://schemas.microsoft.com/office/drawing/2014/main" id="{1A58F6F4-93D1-8643-8907-BCA2EDF104C5}"/>
              </a:ext>
            </a:extLst>
          </p:cNvPr>
          <p:cNvCxnSpPr>
            <a:cxnSpLocks/>
          </p:cNvCxnSpPr>
          <p:nvPr/>
        </p:nvCxnSpPr>
        <p:spPr>
          <a:xfrm flipH="1">
            <a:off x="9106395" y="2926373"/>
            <a:ext cx="9810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ector recto de flecha 40">
            <a:extLst>
              <a:ext uri="{FF2B5EF4-FFF2-40B4-BE49-F238E27FC236}">
                <a16:creationId xmlns:a16="http://schemas.microsoft.com/office/drawing/2014/main" id="{BA0FAF86-7843-9640-933E-6299702DD3FE}"/>
              </a:ext>
            </a:extLst>
          </p:cNvPr>
          <p:cNvCxnSpPr>
            <a:cxnSpLocks/>
          </p:cNvCxnSpPr>
          <p:nvPr/>
        </p:nvCxnSpPr>
        <p:spPr>
          <a:xfrm>
            <a:off x="10089356" y="2926373"/>
            <a:ext cx="0" cy="269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de flecha 47">
            <a:extLst>
              <a:ext uri="{FF2B5EF4-FFF2-40B4-BE49-F238E27FC236}">
                <a16:creationId xmlns:a16="http://schemas.microsoft.com/office/drawing/2014/main" id="{6B5DCF61-15EC-E443-9F52-A051D9FE36AF}"/>
              </a:ext>
            </a:extLst>
          </p:cNvPr>
          <p:cNvCxnSpPr>
            <a:cxnSpLocks/>
          </p:cNvCxnSpPr>
          <p:nvPr/>
        </p:nvCxnSpPr>
        <p:spPr>
          <a:xfrm>
            <a:off x="7352841" y="3878164"/>
            <a:ext cx="0" cy="88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a:extLst>
              <a:ext uri="{FF2B5EF4-FFF2-40B4-BE49-F238E27FC236}">
                <a16:creationId xmlns:a16="http://schemas.microsoft.com/office/drawing/2014/main" id="{672D3C4C-CF76-1641-A02F-2393E92BB9DD}"/>
              </a:ext>
            </a:extLst>
          </p:cNvPr>
          <p:cNvCxnSpPr>
            <a:cxnSpLocks/>
          </p:cNvCxnSpPr>
          <p:nvPr/>
        </p:nvCxnSpPr>
        <p:spPr>
          <a:xfrm>
            <a:off x="7346112" y="4580421"/>
            <a:ext cx="0" cy="88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a:extLst>
              <a:ext uri="{FF2B5EF4-FFF2-40B4-BE49-F238E27FC236}">
                <a16:creationId xmlns:a16="http://schemas.microsoft.com/office/drawing/2014/main" id="{89F0D728-9323-8D4C-81BF-7BC013618EEA}"/>
              </a:ext>
            </a:extLst>
          </p:cNvPr>
          <p:cNvCxnSpPr>
            <a:cxnSpLocks/>
          </p:cNvCxnSpPr>
          <p:nvPr/>
        </p:nvCxnSpPr>
        <p:spPr>
          <a:xfrm>
            <a:off x="7342953" y="4969713"/>
            <a:ext cx="0" cy="88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ector recto de flecha 53">
            <a:extLst>
              <a:ext uri="{FF2B5EF4-FFF2-40B4-BE49-F238E27FC236}">
                <a16:creationId xmlns:a16="http://schemas.microsoft.com/office/drawing/2014/main" id="{0BB4D86B-5434-7F47-BA1C-951D43AA688C}"/>
              </a:ext>
            </a:extLst>
          </p:cNvPr>
          <p:cNvCxnSpPr>
            <a:cxnSpLocks/>
            <a:endCxn id="6" idx="3"/>
          </p:cNvCxnSpPr>
          <p:nvPr/>
        </p:nvCxnSpPr>
        <p:spPr>
          <a:xfrm>
            <a:off x="7352840" y="5473844"/>
            <a:ext cx="1" cy="154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Conector recto de flecha 55">
            <a:extLst>
              <a:ext uri="{FF2B5EF4-FFF2-40B4-BE49-F238E27FC236}">
                <a16:creationId xmlns:a16="http://schemas.microsoft.com/office/drawing/2014/main" id="{23D5C389-6636-BD47-9652-39BBCBB55B58}"/>
              </a:ext>
            </a:extLst>
          </p:cNvPr>
          <p:cNvCxnSpPr>
            <a:cxnSpLocks/>
            <a:endCxn id="22" idx="0"/>
          </p:cNvCxnSpPr>
          <p:nvPr/>
        </p:nvCxnSpPr>
        <p:spPr>
          <a:xfrm>
            <a:off x="7352840" y="5704969"/>
            <a:ext cx="2" cy="163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Conector recto de flecha 59">
            <a:extLst>
              <a:ext uri="{FF2B5EF4-FFF2-40B4-BE49-F238E27FC236}">
                <a16:creationId xmlns:a16="http://schemas.microsoft.com/office/drawing/2014/main" id="{8BEF6694-C1AF-EA49-A197-A0A5FEB6A7D8}"/>
              </a:ext>
            </a:extLst>
          </p:cNvPr>
          <p:cNvCxnSpPr>
            <a:stCxn id="15" idx="1"/>
            <a:endCxn id="16" idx="3"/>
          </p:cNvCxnSpPr>
          <p:nvPr/>
        </p:nvCxnSpPr>
        <p:spPr>
          <a:xfrm flipH="1" flipV="1">
            <a:off x="5840050" y="2518444"/>
            <a:ext cx="94986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ector recto de flecha 61">
            <a:extLst>
              <a:ext uri="{FF2B5EF4-FFF2-40B4-BE49-F238E27FC236}">
                <a16:creationId xmlns:a16="http://schemas.microsoft.com/office/drawing/2014/main" id="{FE0648BF-7920-BE46-81AF-C914BDB8C559}"/>
              </a:ext>
            </a:extLst>
          </p:cNvPr>
          <p:cNvCxnSpPr>
            <a:stCxn id="18" idx="1"/>
            <a:endCxn id="5" idx="0"/>
          </p:cNvCxnSpPr>
          <p:nvPr/>
        </p:nvCxnSpPr>
        <p:spPr>
          <a:xfrm flipH="1">
            <a:off x="5303839" y="4270511"/>
            <a:ext cx="6829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ector recto de flecha 63">
            <a:extLst>
              <a:ext uri="{FF2B5EF4-FFF2-40B4-BE49-F238E27FC236}">
                <a16:creationId xmlns:a16="http://schemas.microsoft.com/office/drawing/2014/main" id="{D3F952C1-4516-5D4D-A2D0-01C9BD99B5E3}"/>
              </a:ext>
            </a:extLst>
          </p:cNvPr>
          <p:cNvCxnSpPr>
            <a:stCxn id="20" idx="1"/>
            <a:endCxn id="23" idx="0"/>
          </p:cNvCxnSpPr>
          <p:nvPr/>
        </p:nvCxnSpPr>
        <p:spPr>
          <a:xfrm flipH="1" flipV="1">
            <a:off x="5302424" y="5260303"/>
            <a:ext cx="10693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ector recto de flecha 65">
            <a:extLst>
              <a:ext uri="{FF2B5EF4-FFF2-40B4-BE49-F238E27FC236}">
                <a16:creationId xmlns:a16="http://schemas.microsoft.com/office/drawing/2014/main" id="{8AB950F5-1213-F345-9379-D716E7CBCF42}"/>
              </a:ext>
            </a:extLst>
          </p:cNvPr>
          <p:cNvCxnSpPr>
            <a:stCxn id="23" idx="3"/>
            <a:endCxn id="5" idx="1"/>
          </p:cNvCxnSpPr>
          <p:nvPr/>
        </p:nvCxnSpPr>
        <p:spPr>
          <a:xfrm flipV="1">
            <a:off x="5119172" y="4438404"/>
            <a:ext cx="1415" cy="654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ector recto de flecha 67">
            <a:extLst>
              <a:ext uri="{FF2B5EF4-FFF2-40B4-BE49-F238E27FC236}">
                <a16:creationId xmlns:a16="http://schemas.microsoft.com/office/drawing/2014/main" id="{10BD44D6-9CEC-8445-AD53-988EADFEFCF9}"/>
              </a:ext>
            </a:extLst>
          </p:cNvPr>
          <p:cNvCxnSpPr>
            <a:stCxn id="5" idx="3"/>
            <a:endCxn id="16" idx="2"/>
          </p:cNvCxnSpPr>
          <p:nvPr/>
        </p:nvCxnSpPr>
        <p:spPr>
          <a:xfrm flipV="1">
            <a:off x="5120587" y="2810439"/>
            <a:ext cx="0" cy="12921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Conector recto de flecha 79">
            <a:extLst>
              <a:ext uri="{FF2B5EF4-FFF2-40B4-BE49-F238E27FC236}">
                <a16:creationId xmlns:a16="http://schemas.microsoft.com/office/drawing/2014/main" id="{92183FAE-B572-8C47-BAC8-249E37866418}"/>
              </a:ext>
            </a:extLst>
          </p:cNvPr>
          <p:cNvCxnSpPr>
            <a:cxnSpLocks/>
            <a:stCxn id="12" idx="1"/>
            <a:endCxn id="15" idx="3"/>
          </p:cNvCxnSpPr>
          <p:nvPr/>
        </p:nvCxnSpPr>
        <p:spPr>
          <a:xfrm flipH="1">
            <a:off x="7559935" y="2513853"/>
            <a:ext cx="574962" cy="4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ángulo 41">
            <a:extLst>
              <a:ext uri="{FF2B5EF4-FFF2-40B4-BE49-F238E27FC236}">
                <a16:creationId xmlns:a16="http://schemas.microsoft.com/office/drawing/2014/main" id="{C4ED9DCE-D862-9D48-BEC5-E705286FCA5B}"/>
              </a:ext>
            </a:extLst>
          </p:cNvPr>
          <p:cNvSpPr/>
          <p:nvPr/>
        </p:nvSpPr>
        <p:spPr>
          <a:xfrm>
            <a:off x="2012334" y="2231519"/>
            <a:ext cx="1438926" cy="58399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1000" dirty="0">
                <a:solidFill>
                  <a:srgbClr val="142B48"/>
                </a:solidFill>
                <a:latin typeface="Montserrat" pitchFamily="2" charset="77"/>
              </a:rPr>
              <a:t>Toracostomía + laparotomía</a:t>
            </a:r>
          </a:p>
        </p:txBody>
      </p:sp>
      <p:cxnSp>
        <p:nvCxnSpPr>
          <p:cNvPr id="43" name="Conector recto de flecha 42">
            <a:extLst>
              <a:ext uri="{FF2B5EF4-FFF2-40B4-BE49-F238E27FC236}">
                <a16:creationId xmlns:a16="http://schemas.microsoft.com/office/drawing/2014/main" id="{00B619B0-0D9E-784B-8CE7-2A95FA03CEDA}"/>
              </a:ext>
            </a:extLst>
          </p:cNvPr>
          <p:cNvCxnSpPr/>
          <p:nvPr/>
        </p:nvCxnSpPr>
        <p:spPr>
          <a:xfrm flipH="1" flipV="1">
            <a:off x="3451259" y="2507823"/>
            <a:ext cx="94986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ectángulo 44">
            <a:extLst>
              <a:ext uri="{FF2B5EF4-FFF2-40B4-BE49-F238E27FC236}">
                <a16:creationId xmlns:a16="http://schemas.microsoft.com/office/drawing/2014/main" id="{D087A535-981E-7A45-948B-8717F5C619E3}"/>
              </a:ext>
            </a:extLst>
          </p:cNvPr>
          <p:cNvSpPr/>
          <p:nvPr/>
        </p:nvSpPr>
        <p:spPr>
          <a:xfrm>
            <a:off x="9106395" y="4029812"/>
            <a:ext cx="1946008" cy="40167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000" dirty="0">
                <a:solidFill>
                  <a:srgbClr val="142B48"/>
                </a:solidFill>
                <a:latin typeface="Montserrat" pitchFamily="2" charset="77"/>
              </a:rPr>
              <a:t>Toracostomía y observación</a:t>
            </a:r>
          </a:p>
        </p:txBody>
      </p:sp>
      <p:sp>
        <p:nvSpPr>
          <p:cNvPr id="46" name="Rectángulo 45">
            <a:extLst>
              <a:ext uri="{FF2B5EF4-FFF2-40B4-BE49-F238E27FC236}">
                <a16:creationId xmlns:a16="http://schemas.microsoft.com/office/drawing/2014/main" id="{EACC9FBE-9228-0F41-A549-221A9C55867F}"/>
              </a:ext>
            </a:extLst>
          </p:cNvPr>
          <p:cNvSpPr/>
          <p:nvPr/>
        </p:nvSpPr>
        <p:spPr>
          <a:xfrm>
            <a:off x="9106395" y="4588842"/>
            <a:ext cx="1946008" cy="40167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000" dirty="0">
                <a:solidFill>
                  <a:srgbClr val="142B48"/>
                </a:solidFill>
                <a:latin typeface="Montserrat" pitchFamily="2" charset="77"/>
              </a:rPr>
              <a:t>Laparoscopia: a criterio del cirujano.</a:t>
            </a:r>
          </a:p>
        </p:txBody>
      </p:sp>
      <p:cxnSp>
        <p:nvCxnSpPr>
          <p:cNvPr id="27" name="Conector recto de flecha 26">
            <a:extLst>
              <a:ext uri="{FF2B5EF4-FFF2-40B4-BE49-F238E27FC236}">
                <a16:creationId xmlns:a16="http://schemas.microsoft.com/office/drawing/2014/main" id="{458F436A-C82A-9246-8093-B2BC6C9335AE}"/>
              </a:ext>
            </a:extLst>
          </p:cNvPr>
          <p:cNvCxnSpPr>
            <a:stCxn id="24" idx="2"/>
            <a:endCxn id="45" idx="0"/>
          </p:cNvCxnSpPr>
          <p:nvPr/>
        </p:nvCxnSpPr>
        <p:spPr>
          <a:xfrm>
            <a:off x="10079399" y="3878164"/>
            <a:ext cx="0" cy="151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ector recto de flecha 52">
            <a:extLst>
              <a:ext uri="{FF2B5EF4-FFF2-40B4-BE49-F238E27FC236}">
                <a16:creationId xmlns:a16="http://schemas.microsoft.com/office/drawing/2014/main" id="{E29B2055-B969-7D42-8F6D-C741EED4FA6C}"/>
              </a:ext>
            </a:extLst>
          </p:cNvPr>
          <p:cNvCxnSpPr/>
          <p:nvPr/>
        </p:nvCxnSpPr>
        <p:spPr>
          <a:xfrm>
            <a:off x="10067268" y="4437194"/>
            <a:ext cx="0" cy="151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Rectángulo 56">
            <a:extLst>
              <a:ext uri="{FF2B5EF4-FFF2-40B4-BE49-F238E27FC236}">
                <a16:creationId xmlns:a16="http://schemas.microsoft.com/office/drawing/2014/main" id="{7F9397A3-7579-6D4B-B9EB-50E5684F245D}"/>
              </a:ext>
            </a:extLst>
          </p:cNvPr>
          <p:cNvSpPr/>
          <p:nvPr/>
        </p:nvSpPr>
        <p:spPr>
          <a:xfrm>
            <a:off x="6384450" y="1322649"/>
            <a:ext cx="1462966" cy="6847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s-CO" sz="1000" dirty="0">
                <a:solidFill>
                  <a:srgbClr val="142B48"/>
                </a:solidFill>
                <a:latin typeface="Montserrat" pitchFamily="2" charset="77"/>
              </a:rPr>
              <a:t>Inestabilidad.</a:t>
            </a:r>
          </a:p>
          <a:p>
            <a:pPr marL="171450" indent="-171450">
              <a:buFont typeface="Arial" panose="020B0604020202020204" pitchFamily="34" charset="0"/>
              <a:buChar char="•"/>
            </a:pPr>
            <a:r>
              <a:rPr lang="es-CO" sz="1000" dirty="0">
                <a:solidFill>
                  <a:srgbClr val="142B48"/>
                </a:solidFill>
                <a:latin typeface="Montserrat" pitchFamily="2" charset="77"/>
              </a:rPr>
              <a:t>Evidencia lesión visceral.</a:t>
            </a:r>
          </a:p>
        </p:txBody>
      </p:sp>
      <p:sp>
        <p:nvSpPr>
          <p:cNvPr id="58" name="Rectángulo 57">
            <a:extLst>
              <a:ext uri="{FF2B5EF4-FFF2-40B4-BE49-F238E27FC236}">
                <a16:creationId xmlns:a16="http://schemas.microsoft.com/office/drawing/2014/main" id="{F780A639-BCC6-0141-B215-5F70003D6D04}"/>
              </a:ext>
            </a:extLst>
          </p:cNvPr>
          <p:cNvSpPr/>
          <p:nvPr/>
        </p:nvSpPr>
        <p:spPr>
          <a:xfrm>
            <a:off x="4489761" y="1317320"/>
            <a:ext cx="1462966" cy="6847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s-CO" sz="1000" dirty="0">
                <a:solidFill>
                  <a:srgbClr val="142B48"/>
                </a:solidFill>
                <a:latin typeface="Montserrat" pitchFamily="2" charset="77"/>
              </a:rPr>
              <a:t>Toracostomía.</a:t>
            </a:r>
          </a:p>
          <a:p>
            <a:pPr marL="171450" indent="-171450">
              <a:buFont typeface="Arial" panose="020B0604020202020204" pitchFamily="34" charset="0"/>
              <a:buChar char="•"/>
            </a:pPr>
            <a:r>
              <a:rPr lang="es-CO" sz="1000" dirty="0">
                <a:solidFill>
                  <a:srgbClr val="142B48"/>
                </a:solidFill>
                <a:latin typeface="Montserrat" pitchFamily="2" charset="77"/>
              </a:rPr>
              <a:t>Laparotomía exploratoria.</a:t>
            </a:r>
          </a:p>
        </p:txBody>
      </p:sp>
      <p:cxnSp>
        <p:nvCxnSpPr>
          <p:cNvPr id="34" name="Conector recto de flecha 33">
            <a:extLst>
              <a:ext uri="{FF2B5EF4-FFF2-40B4-BE49-F238E27FC236}">
                <a16:creationId xmlns:a16="http://schemas.microsoft.com/office/drawing/2014/main" id="{EFF5AE18-0B21-454E-95B1-70E2952AEFC6}"/>
              </a:ext>
            </a:extLst>
          </p:cNvPr>
          <p:cNvCxnSpPr>
            <a:stCxn id="2" idx="1"/>
            <a:endCxn id="57" idx="3"/>
          </p:cNvCxnSpPr>
          <p:nvPr/>
        </p:nvCxnSpPr>
        <p:spPr>
          <a:xfrm flipH="1">
            <a:off x="7847416" y="1659691"/>
            <a:ext cx="221222" cy="5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a:extLst>
              <a:ext uri="{FF2B5EF4-FFF2-40B4-BE49-F238E27FC236}">
                <a16:creationId xmlns:a16="http://schemas.microsoft.com/office/drawing/2014/main" id="{AC1F7A0D-676B-4442-80EC-19BADCF0B8D1}"/>
              </a:ext>
            </a:extLst>
          </p:cNvPr>
          <p:cNvCxnSpPr>
            <a:stCxn id="57" idx="1"/>
            <a:endCxn id="58" idx="3"/>
          </p:cNvCxnSpPr>
          <p:nvPr/>
        </p:nvCxnSpPr>
        <p:spPr>
          <a:xfrm flipH="1" flipV="1">
            <a:off x="5952727" y="1659690"/>
            <a:ext cx="431723" cy="5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Rectángulo 62">
            <a:extLst>
              <a:ext uri="{FF2B5EF4-FFF2-40B4-BE49-F238E27FC236}">
                <a16:creationId xmlns:a16="http://schemas.microsoft.com/office/drawing/2014/main" id="{6F663625-3403-DA4E-91DA-F637EB56F1AA}"/>
              </a:ext>
            </a:extLst>
          </p:cNvPr>
          <p:cNvSpPr/>
          <p:nvPr/>
        </p:nvSpPr>
        <p:spPr>
          <a:xfrm>
            <a:off x="9365498" y="1533189"/>
            <a:ext cx="492961" cy="26469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1000" dirty="0">
                <a:solidFill>
                  <a:srgbClr val="142B48"/>
                </a:solidFill>
                <a:latin typeface="Montserrat" pitchFamily="2" charset="77"/>
              </a:rPr>
              <a:t>PAF</a:t>
            </a:r>
          </a:p>
        </p:txBody>
      </p:sp>
      <p:sp>
        <p:nvSpPr>
          <p:cNvPr id="65" name="Rectángulo 64">
            <a:extLst>
              <a:ext uri="{FF2B5EF4-FFF2-40B4-BE49-F238E27FC236}">
                <a16:creationId xmlns:a16="http://schemas.microsoft.com/office/drawing/2014/main" id="{C288FBE1-92BD-6844-8002-699E6C9A5DB7}"/>
              </a:ext>
            </a:extLst>
          </p:cNvPr>
          <p:cNvSpPr/>
          <p:nvPr/>
        </p:nvSpPr>
        <p:spPr>
          <a:xfrm>
            <a:off x="10337822" y="965791"/>
            <a:ext cx="1671400" cy="40167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1000" dirty="0">
                <a:solidFill>
                  <a:srgbClr val="142B48"/>
                </a:solidFill>
                <a:latin typeface="Montserrat" pitchFamily="2" charset="77"/>
              </a:rPr>
              <a:t>Transmediastinal: descartar lesiones. </a:t>
            </a:r>
          </a:p>
        </p:txBody>
      </p:sp>
      <p:sp>
        <p:nvSpPr>
          <p:cNvPr id="67" name="Rectángulo 66">
            <a:extLst>
              <a:ext uri="{FF2B5EF4-FFF2-40B4-BE49-F238E27FC236}">
                <a16:creationId xmlns:a16="http://schemas.microsoft.com/office/drawing/2014/main" id="{FC239F9E-94DD-C34C-B359-AD88F158E389}"/>
              </a:ext>
            </a:extLst>
          </p:cNvPr>
          <p:cNvSpPr/>
          <p:nvPr/>
        </p:nvSpPr>
        <p:spPr>
          <a:xfrm>
            <a:off x="9980906" y="1541032"/>
            <a:ext cx="1023251" cy="25100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1000" dirty="0">
                <a:solidFill>
                  <a:srgbClr val="142B48"/>
                </a:solidFill>
                <a:latin typeface="Montserrat" pitchFamily="2" charset="77"/>
              </a:rPr>
              <a:t>Tórax +/Abd -</a:t>
            </a:r>
          </a:p>
        </p:txBody>
      </p:sp>
      <p:sp>
        <p:nvSpPr>
          <p:cNvPr id="70" name="Rectángulo 69">
            <a:extLst>
              <a:ext uri="{FF2B5EF4-FFF2-40B4-BE49-F238E27FC236}">
                <a16:creationId xmlns:a16="http://schemas.microsoft.com/office/drawing/2014/main" id="{F49A7549-2EBD-3448-AD6F-180ABE1635CB}"/>
              </a:ext>
            </a:extLst>
          </p:cNvPr>
          <p:cNvSpPr/>
          <p:nvPr/>
        </p:nvSpPr>
        <p:spPr>
          <a:xfrm>
            <a:off x="11052386" y="1501275"/>
            <a:ext cx="1137207" cy="37086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1000" dirty="0">
                <a:solidFill>
                  <a:srgbClr val="142B48"/>
                </a:solidFill>
                <a:latin typeface="Montserrat" pitchFamily="2" charset="77"/>
              </a:rPr>
              <a:t>Toracostomía</a:t>
            </a:r>
          </a:p>
        </p:txBody>
      </p:sp>
      <p:sp>
        <p:nvSpPr>
          <p:cNvPr id="71" name="Rectángulo 70">
            <a:extLst>
              <a:ext uri="{FF2B5EF4-FFF2-40B4-BE49-F238E27FC236}">
                <a16:creationId xmlns:a16="http://schemas.microsoft.com/office/drawing/2014/main" id="{378A80C2-E19E-3A4C-930E-ED8F4953450A}"/>
              </a:ext>
            </a:extLst>
          </p:cNvPr>
          <p:cNvSpPr/>
          <p:nvPr/>
        </p:nvSpPr>
        <p:spPr>
          <a:xfrm>
            <a:off x="10020661" y="1922915"/>
            <a:ext cx="1031726" cy="5730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1000" dirty="0">
                <a:solidFill>
                  <a:srgbClr val="142B48"/>
                </a:solidFill>
                <a:latin typeface="Montserrat" pitchFamily="2" charset="77"/>
              </a:rPr>
              <a:t>Estables + abdomen +</a:t>
            </a:r>
          </a:p>
        </p:txBody>
      </p:sp>
      <p:sp>
        <p:nvSpPr>
          <p:cNvPr id="72" name="Rectángulo 71">
            <a:extLst>
              <a:ext uri="{FF2B5EF4-FFF2-40B4-BE49-F238E27FC236}">
                <a16:creationId xmlns:a16="http://schemas.microsoft.com/office/drawing/2014/main" id="{F6F3DF5A-BA4E-4141-B075-349FCF4CF388}"/>
              </a:ext>
            </a:extLst>
          </p:cNvPr>
          <p:cNvSpPr/>
          <p:nvPr/>
        </p:nvSpPr>
        <p:spPr>
          <a:xfrm>
            <a:off x="11431486" y="2077090"/>
            <a:ext cx="492961" cy="26469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1000" dirty="0">
                <a:solidFill>
                  <a:srgbClr val="142B48"/>
                </a:solidFill>
                <a:latin typeface="Montserrat" pitchFamily="2" charset="77"/>
              </a:rPr>
              <a:t>Cx.</a:t>
            </a:r>
          </a:p>
        </p:txBody>
      </p:sp>
      <p:cxnSp>
        <p:nvCxnSpPr>
          <p:cNvPr id="4" name="Conector recto de flecha 3">
            <a:extLst>
              <a:ext uri="{FF2B5EF4-FFF2-40B4-BE49-F238E27FC236}">
                <a16:creationId xmlns:a16="http://schemas.microsoft.com/office/drawing/2014/main" id="{47092FA9-AA77-9148-8D41-5A82F65C475E}"/>
              </a:ext>
            </a:extLst>
          </p:cNvPr>
          <p:cNvCxnSpPr>
            <a:stCxn id="63" idx="3"/>
            <a:endCxn id="67" idx="1"/>
          </p:cNvCxnSpPr>
          <p:nvPr/>
        </p:nvCxnSpPr>
        <p:spPr>
          <a:xfrm>
            <a:off x="9858459" y="1665536"/>
            <a:ext cx="122447" cy="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8BB03205-569F-F64F-B2F8-24A4D90AB54E}"/>
              </a:ext>
            </a:extLst>
          </p:cNvPr>
          <p:cNvCxnSpPr>
            <a:stCxn id="2" idx="3"/>
            <a:endCxn id="63" idx="1"/>
          </p:cNvCxnSpPr>
          <p:nvPr/>
        </p:nvCxnSpPr>
        <p:spPr>
          <a:xfrm>
            <a:off x="9220565" y="1659691"/>
            <a:ext cx="144933" cy="5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DA1D6001-B35D-F54B-8EEF-7B9D79064BEE}"/>
              </a:ext>
            </a:extLst>
          </p:cNvPr>
          <p:cNvCxnSpPr>
            <a:cxnSpLocks/>
            <a:stCxn id="63" idx="0"/>
          </p:cNvCxnSpPr>
          <p:nvPr/>
        </p:nvCxnSpPr>
        <p:spPr>
          <a:xfrm flipV="1">
            <a:off x="9611979" y="1166630"/>
            <a:ext cx="0" cy="3665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4C41C0DE-8B65-D44E-8D86-CFB480D6EDB5}"/>
              </a:ext>
            </a:extLst>
          </p:cNvPr>
          <p:cNvCxnSpPr>
            <a:cxnSpLocks/>
          </p:cNvCxnSpPr>
          <p:nvPr/>
        </p:nvCxnSpPr>
        <p:spPr>
          <a:xfrm>
            <a:off x="9611979" y="1166630"/>
            <a:ext cx="686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27531C66-24D8-8B43-A44E-037B689EAF13}"/>
              </a:ext>
            </a:extLst>
          </p:cNvPr>
          <p:cNvCxnSpPr>
            <a:cxnSpLocks/>
          </p:cNvCxnSpPr>
          <p:nvPr/>
        </p:nvCxnSpPr>
        <p:spPr>
          <a:xfrm flipV="1">
            <a:off x="9664598" y="1792039"/>
            <a:ext cx="0" cy="43441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ector recto de flecha 72">
            <a:extLst>
              <a:ext uri="{FF2B5EF4-FFF2-40B4-BE49-F238E27FC236}">
                <a16:creationId xmlns:a16="http://schemas.microsoft.com/office/drawing/2014/main" id="{79A7E1FB-2925-3B4E-99C2-05A12A2711CA}"/>
              </a:ext>
            </a:extLst>
          </p:cNvPr>
          <p:cNvCxnSpPr>
            <a:cxnSpLocks/>
          </p:cNvCxnSpPr>
          <p:nvPr/>
        </p:nvCxnSpPr>
        <p:spPr>
          <a:xfrm>
            <a:off x="9664598" y="2215829"/>
            <a:ext cx="356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Conector recto de flecha 73">
            <a:extLst>
              <a:ext uri="{FF2B5EF4-FFF2-40B4-BE49-F238E27FC236}">
                <a16:creationId xmlns:a16="http://schemas.microsoft.com/office/drawing/2014/main" id="{D33B72B7-BAF6-B64D-8C1C-E7B76006DA75}"/>
              </a:ext>
            </a:extLst>
          </p:cNvPr>
          <p:cNvCxnSpPr>
            <a:cxnSpLocks/>
            <a:stCxn id="71" idx="3"/>
            <a:endCxn id="72" idx="1"/>
          </p:cNvCxnSpPr>
          <p:nvPr/>
        </p:nvCxnSpPr>
        <p:spPr>
          <a:xfrm>
            <a:off x="11052387" y="2209437"/>
            <a:ext cx="3790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913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576943" y="269834"/>
            <a:ext cx="10515600" cy="7450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 cerrado</a:t>
            </a:r>
          </a:p>
        </p:txBody>
      </p:sp>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847948" y="1264455"/>
            <a:ext cx="6679523"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Cinemática de alta energía.</a:t>
            </a:r>
          </a:p>
          <a:p>
            <a:pPr marL="342900" indent="-342900" algn="l">
              <a:lnSpc>
                <a:spcPct val="100000"/>
              </a:lnSpc>
              <a:buFont typeface="Arial" panose="020B0604020202020204" pitchFamily="34" charset="0"/>
              <a:buChar char="•"/>
            </a:pPr>
            <a:r>
              <a:rPr lang="es-CO" sz="2000" dirty="0"/>
              <a:t>Aumento súbito PIA </a:t>
            </a:r>
            <a:r>
              <a:rPr lang="es-CO" sz="2000" dirty="0">
                <a:sym typeface="Wingdings" pitchFamily="2" charset="2"/>
              </a:rPr>
              <a:t> </a:t>
            </a:r>
            <a:r>
              <a:rPr lang="es-CO" sz="2000" dirty="0"/>
              <a:t>estallido del músculo </a:t>
            </a:r>
            <a:r>
              <a:rPr lang="es-CO" sz="2000" dirty="0">
                <a:sym typeface="Wingdings" pitchFamily="2" charset="2"/>
              </a:rPr>
              <a:t></a:t>
            </a:r>
            <a:r>
              <a:rPr lang="es-CO" sz="2000" dirty="0"/>
              <a:t> herniación.</a:t>
            </a:r>
          </a:p>
          <a:p>
            <a:pPr marL="342900" indent="-342900" algn="l">
              <a:lnSpc>
                <a:spcPct val="100000"/>
              </a:lnSpc>
              <a:buFont typeface="Arial" panose="020B0604020202020204" pitchFamily="34" charset="0"/>
              <a:buChar char="•"/>
            </a:pPr>
            <a:r>
              <a:rPr lang="es-CO" sz="2000" dirty="0"/>
              <a:t>TAC de tórax: S 71% - 100%, E 75% - 100%.</a:t>
            </a:r>
          </a:p>
          <a:p>
            <a:pPr marL="342900" indent="-342900" algn="l">
              <a:lnSpc>
                <a:spcPct val="100000"/>
              </a:lnSpc>
              <a:buFont typeface="Arial" panose="020B0604020202020204" pitchFamily="34" charset="0"/>
              <a:buChar char="•"/>
            </a:pPr>
            <a:endParaRPr lang="es-CO" sz="2000" dirty="0"/>
          </a:p>
        </p:txBody>
      </p:sp>
      <p:sp>
        <p:nvSpPr>
          <p:cNvPr id="10" name="Marcador de contenido 2">
            <a:extLst>
              <a:ext uri="{FF2B5EF4-FFF2-40B4-BE49-F238E27FC236}">
                <a16:creationId xmlns:a16="http://schemas.microsoft.com/office/drawing/2014/main" id="{1093BFA2-740A-EA41-8F9D-E0AE300A1DE4}"/>
              </a:ext>
            </a:extLst>
          </p:cNvPr>
          <p:cNvSpPr txBox="1">
            <a:spLocks/>
          </p:cNvSpPr>
          <p:nvPr/>
        </p:nvSpPr>
        <p:spPr>
          <a:xfrm>
            <a:off x="5072425" y="5095281"/>
            <a:ext cx="7119575"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s-CO" sz="2000" dirty="0"/>
              <a:t>Laparoscopia </a:t>
            </a:r>
            <a:r>
              <a:rPr lang="es-CO" sz="2000" dirty="0">
                <a:sym typeface="Wingdings" pitchFamily="2" charset="2"/>
              </a:rPr>
              <a:t> </a:t>
            </a:r>
            <a:r>
              <a:rPr lang="es-CO" sz="2000" dirty="0"/>
              <a:t>Gold standard </a:t>
            </a:r>
            <a:r>
              <a:rPr lang="es-CO" sz="2000" dirty="0">
                <a:sym typeface="Wingdings" pitchFamily="2" charset="2"/>
              </a:rPr>
              <a:t></a:t>
            </a:r>
            <a:r>
              <a:rPr lang="es-CO" sz="2000" dirty="0"/>
              <a:t> herida no detectable por TC. </a:t>
            </a:r>
          </a:p>
          <a:p>
            <a:pPr marL="342900" indent="-342900" algn="l">
              <a:buFont typeface="Arial" panose="020B0604020202020204" pitchFamily="34" charset="0"/>
              <a:buChar char="•"/>
            </a:pPr>
            <a:endParaRPr lang="es-CO" sz="2000" dirty="0"/>
          </a:p>
        </p:txBody>
      </p:sp>
      <p:pic>
        <p:nvPicPr>
          <p:cNvPr id="2" name="Imagen 1">
            <a:extLst>
              <a:ext uri="{FF2B5EF4-FFF2-40B4-BE49-F238E27FC236}">
                <a16:creationId xmlns:a16="http://schemas.microsoft.com/office/drawing/2014/main" id="{2B09F081-3666-254B-8DF8-8186A051A8F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033657" y="1014914"/>
            <a:ext cx="2785312" cy="3814369"/>
          </a:xfrm>
          <a:prstGeom prst="rect">
            <a:avLst/>
          </a:prstGeom>
        </p:spPr>
      </p:pic>
    </p:spTree>
    <p:extLst>
      <p:ext uri="{BB962C8B-B14F-4D97-AF65-F5344CB8AC3E}">
        <p14:creationId xmlns:p14="http://schemas.microsoft.com/office/powerpoint/2010/main" val="2203133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838200" y="69332"/>
            <a:ext cx="10515600" cy="91897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Diagnóstico</a:t>
            </a:r>
          </a:p>
        </p:txBody>
      </p:sp>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847816" y="1162179"/>
            <a:ext cx="6004313" cy="2300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Lavado peritoneal diagnóstico </a:t>
            </a:r>
            <a:r>
              <a:rPr lang="es-CO" sz="2000" dirty="0">
                <a:sym typeface="Wingdings" pitchFamily="2" charset="2"/>
              </a:rPr>
              <a:t></a:t>
            </a:r>
            <a:r>
              <a:rPr lang="es-CO" sz="2000" dirty="0"/>
              <a:t> pocas indicaciones. </a:t>
            </a:r>
          </a:p>
          <a:p>
            <a:pPr marL="342900" indent="-342900" algn="l">
              <a:lnSpc>
                <a:spcPct val="100000"/>
              </a:lnSpc>
              <a:buFont typeface="Arial" panose="020B0604020202020204" pitchFamily="34" charset="0"/>
              <a:buChar char="•"/>
            </a:pPr>
            <a:r>
              <a:rPr lang="es-CO" sz="2000" dirty="0"/>
              <a:t>Laparoscopia y toracoscopia </a:t>
            </a:r>
            <a:r>
              <a:rPr lang="es-CO" sz="2000" dirty="0">
                <a:sym typeface="Wingdings" pitchFamily="2" charset="2"/>
              </a:rPr>
              <a:t></a:t>
            </a:r>
            <a:r>
              <a:rPr lang="es-CO" sz="2000" dirty="0"/>
              <a:t> mejores pruebas de dx. </a:t>
            </a:r>
          </a:p>
          <a:p>
            <a:pPr marL="342900" indent="-342900" algn="l">
              <a:lnSpc>
                <a:spcPct val="100000"/>
              </a:lnSpc>
              <a:buFont typeface="Arial" panose="020B0604020202020204" pitchFamily="34" charset="0"/>
              <a:buChar char="•"/>
            </a:pPr>
            <a:r>
              <a:rPr lang="es-CO" sz="2000" dirty="0"/>
              <a:t>Laparoscopia sobre TC </a:t>
            </a:r>
            <a:r>
              <a:rPr lang="es-CO" sz="2000" dirty="0">
                <a:sym typeface="Wingdings" pitchFamily="2" charset="2"/>
              </a:rPr>
              <a:t></a:t>
            </a:r>
            <a:r>
              <a:rPr lang="es-CO" sz="2000" dirty="0"/>
              <a:t> del lado izquierdo.</a:t>
            </a:r>
          </a:p>
        </p:txBody>
      </p:sp>
      <p:sp>
        <p:nvSpPr>
          <p:cNvPr id="2" name="Rectángulo 1">
            <a:extLst>
              <a:ext uri="{FF2B5EF4-FFF2-40B4-BE49-F238E27FC236}">
                <a16:creationId xmlns:a16="http://schemas.microsoft.com/office/drawing/2014/main" id="{EFBF33FF-6EA0-0542-8FFF-5B3BD50CB78B}"/>
              </a:ext>
            </a:extLst>
          </p:cNvPr>
          <p:cNvSpPr/>
          <p:nvPr/>
        </p:nvSpPr>
        <p:spPr>
          <a:xfrm>
            <a:off x="7673469" y="155697"/>
            <a:ext cx="3465217" cy="697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dirty="0">
                <a:latin typeface="Montserrat" pitchFamily="2" charset="77"/>
              </a:rPr>
              <a:t>Diagnóstico de lesión diafragmática pot trauma toracoabdominal</a:t>
            </a:r>
          </a:p>
        </p:txBody>
      </p:sp>
      <p:sp>
        <p:nvSpPr>
          <p:cNvPr id="10" name="Rectángulo 9">
            <a:extLst>
              <a:ext uri="{FF2B5EF4-FFF2-40B4-BE49-F238E27FC236}">
                <a16:creationId xmlns:a16="http://schemas.microsoft.com/office/drawing/2014/main" id="{2313DA29-44A9-164F-8BE1-D5B86ED0EC27}"/>
              </a:ext>
            </a:extLst>
          </p:cNvPr>
          <p:cNvSpPr/>
          <p:nvPr/>
        </p:nvSpPr>
        <p:spPr>
          <a:xfrm>
            <a:off x="7384920" y="1174867"/>
            <a:ext cx="1007326" cy="240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Cerrado</a:t>
            </a:r>
          </a:p>
        </p:txBody>
      </p:sp>
      <p:sp>
        <p:nvSpPr>
          <p:cNvPr id="11" name="Rectángulo 10">
            <a:extLst>
              <a:ext uri="{FF2B5EF4-FFF2-40B4-BE49-F238E27FC236}">
                <a16:creationId xmlns:a16="http://schemas.microsoft.com/office/drawing/2014/main" id="{1C8E7077-E738-C449-9DEF-6E4A035625A5}"/>
              </a:ext>
            </a:extLst>
          </p:cNvPr>
          <p:cNvSpPr/>
          <p:nvPr/>
        </p:nvSpPr>
        <p:spPr>
          <a:xfrm>
            <a:off x="10339429" y="1174866"/>
            <a:ext cx="1249494" cy="287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Penetrante</a:t>
            </a:r>
          </a:p>
        </p:txBody>
      </p:sp>
      <p:sp>
        <p:nvSpPr>
          <p:cNvPr id="12" name="Rectángulo 11">
            <a:extLst>
              <a:ext uri="{FF2B5EF4-FFF2-40B4-BE49-F238E27FC236}">
                <a16:creationId xmlns:a16="http://schemas.microsoft.com/office/drawing/2014/main" id="{6F8FEA82-4DF5-A24A-AB1D-EC34A6FED83A}"/>
              </a:ext>
            </a:extLst>
          </p:cNvPr>
          <p:cNvSpPr/>
          <p:nvPr/>
        </p:nvSpPr>
        <p:spPr>
          <a:xfrm>
            <a:off x="8653947" y="1683051"/>
            <a:ext cx="1588949" cy="2694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Resucitación</a:t>
            </a:r>
          </a:p>
        </p:txBody>
      </p:sp>
      <p:sp>
        <p:nvSpPr>
          <p:cNvPr id="13" name="Rectángulo 12">
            <a:extLst>
              <a:ext uri="{FF2B5EF4-FFF2-40B4-BE49-F238E27FC236}">
                <a16:creationId xmlns:a16="http://schemas.microsoft.com/office/drawing/2014/main" id="{CE170957-D762-ED4D-A607-6059AE328B0C}"/>
              </a:ext>
            </a:extLst>
          </p:cNvPr>
          <p:cNvSpPr/>
          <p:nvPr/>
        </p:nvSpPr>
        <p:spPr>
          <a:xfrm>
            <a:off x="8750480" y="2224821"/>
            <a:ext cx="1311196" cy="5417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Insertar SNG (si no es CI)</a:t>
            </a:r>
          </a:p>
        </p:txBody>
      </p:sp>
      <p:sp>
        <p:nvSpPr>
          <p:cNvPr id="15" name="Rectángulo 14">
            <a:extLst>
              <a:ext uri="{FF2B5EF4-FFF2-40B4-BE49-F238E27FC236}">
                <a16:creationId xmlns:a16="http://schemas.microsoft.com/office/drawing/2014/main" id="{6A1D10C5-3C46-7241-99EB-4DBB940753C2}"/>
              </a:ext>
            </a:extLst>
          </p:cNvPr>
          <p:cNvSpPr/>
          <p:nvPr/>
        </p:nvSpPr>
        <p:spPr>
          <a:xfrm>
            <a:off x="7384920" y="3670077"/>
            <a:ext cx="1007326" cy="240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Anormal</a:t>
            </a:r>
          </a:p>
        </p:txBody>
      </p:sp>
      <p:sp>
        <p:nvSpPr>
          <p:cNvPr id="16" name="Rectángulo 15">
            <a:extLst>
              <a:ext uri="{FF2B5EF4-FFF2-40B4-BE49-F238E27FC236}">
                <a16:creationId xmlns:a16="http://schemas.microsoft.com/office/drawing/2014/main" id="{3EB9D879-6863-154B-A494-030F37A5407F}"/>
              </a:ext>
            </a:extLst>
          </p:cNvPr>
          <p:cNvSpPr/>
          <p:nvPr/>
        </p:nvSpPr>
        <p:spPr>
          <a:xfrm>
            <a:off x="10420275" y="3665391"/>
            <a:ext cx="1007326" cy="240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Normal</a:t>
            </a:r>
          </a:p>
        </p:txBody>
      </p:sp>
      <p:sp>
        <p:nvSpPr>
          <p:cNvPr id="17" name="Rectángulo 16">
            <a:extLst>
              <a:ext uri="{FF2B5EF4-FFF2-40B4-BE49-F238E27FC236}">
                <a16:creationId xmlns:a16="http://schemas.microsoft.com/office/drawing/2014/main" id="{F0718170-B40A-8740-B29F-4BCD2C7964A1}"/>
              </a:ext>
            </a:extLst>
          </p:cNvPr>
          <p:cNvSpPr/>
          <p:nvPr/>
        </p:nvSpPr>
        <p:spPr>
          <a:xfrm>
            <a:off x="7384920" y="4380328"/>
            <a:ext cx="1007326" cy="240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Dx.</a:t>
            </a:r>
          </a:p>
        </p:txBody>
      </p:sp>
      <p:sp>
        <p:nvSpPr>
          <p:cNvPr id="18" name="Rectángulo 17">
            <a:extLst>
              <a:ext uri="{FF2B5EF4-FFF2-40B4-BE49-F238E27FC236}">
                <a16:creationId xmlns:a16="http://schemas.microsoft.com/office/drawing/2014/main" id="{C52E0432-41DC-C946-A56E-DF50BA6005F6}"/>
              </a:ext>
            </a:extLst>
          </p:cNvPr>
          <p:cNvSpPr/>
          <p:nvPr/>
        </p:nvSpPr>
        <p:spPr>
          <a:xfrm>
            <a:off x="8902415" y="4380328"/>
            <a:ext cx="1007326" cy="240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No dx.</a:t>
            </a:r>
          </a:p>
        </p:txBody>
      </p:sp>
      <p:sp>
        <p:nvSpPr>
          <p:cNvPr id="19" name="Rectángulo 18">
            <a:extLst>
              <a:ext uri="{FF2B5EF4-FFF2-40B4-BE49-F238E27FC236}">
                <a16:creationId xmlns:a16="http://schemas.microsoft.com/office/drawing/2014/main" id="{F61440D4-1BB7-1C41-B518-F994E53470AB}"/>
              </a:ext>
            </a:extLst>
          </p:cNvPr>
          <p:cNvSpPr/>
          <p:nvPr/>
        </p:nvSpPr>
        <p:spPr>
          <a:xfrm>
            <a:off x="10419910" y="4380328"/>
            <a:ext cx="1447734" cy="4217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 imágenes</a:t>
            </a:r>
          </a:p>
        </p:txBody>
      </p:sp>
      <p:sp>
        <p:nvSpPr>
          <p:cNvPr id="20" name="Rectángulo 19">
            <a:extLst>
              <a:ext uri="{FF2B5EF4-FFF2-40B4-BE49-F238E27FC236}">
                <a16:creationId xmlns:a16="http://schemas.microsoft.com/office/drawing/2014/main" id="{187ADDD5-CB6E-D949-9DEE-6886C476BFBA}"/>
              </a:ext>
            </a:extLst>
          </p:cNvPr>
          <p:cNvSpPr/>
          <p:nvPr/>
        </p:nvSpPr>
        <p:spPr>
          <a:xfrm>
            <a:off x="7384920" y="5756816"/>
            <a:ext cx="1007326" cy="240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Cx.</a:t>
            </a:r>
          </a:p>
        </p:txBody>
      </p:sp>
      <p:sp>
        <p:nvSpPr>
          <p:cNvPr id="21" name="Rectángulo 20">
            <a:extLst>
              <a:ext uri="{FF2B5EF4-FFF2-40B4-BE49-F238E27FC236}">
                <a16:creationId xmlns:a16="http://schemas.microsoft.com/office/drawing/2014/main" id="{32A4BA68-46F3-F442-BD2E-77A09D658CA1}"/>
              </a:ext>
            </a:extLst>
          </p:cNvPr>
          <p:cNvSpPr/>
          <p:nvPr/>
        </p:nvSpPr>
        <p:spPr>
          <a:xfrm>
            <a:off x="10141177" y="5095265"/>
            <a:ext cx="1726483" cy="15637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s-CO" sz="1400" dirty="0">
              <a:latin typeface="Montserrat" pitchFamily="2" charset="77"/>
            </a:endParaRPr>
          </a:p>
          <a:p>
            <a:pPr marL="285750" indent="-285750">
              <a:buFont typeface="Arial" panose="020B0604020202020204" pitchFamily="34" charset="0"/>
              <a:buChar char="•"/>
            </a:pPr>
            <a:r>
              <a:rPr lang="es-CO" sz="1400" dirty="0">
                <a:latin typeface="Montserrat" pitchFamily="2" charset="77"/>
              </a:rPr>
              <a:t>Tc helicoidal.</a:t>
            </a:r>
          </a:p>
          <a:p>
            <a:pPr marL="285750" indent="-285750">
              <a:buFont typeface="Arial" panose="020B0604020202020204" pitchFamily="34" charset="0"/>
              <a:buChar char="•"/>
            </a:pPr>
            <a:r>
              <a:rPr lang="es-CO" sz="1400" dirty="0">
                <a:latin typeface="Montserrat" pitchFamily="2" charset="77"/>
              </a:rPr>
              <a:t>RMN.</a:t>
            </a:r>
          </a:p>
          <a:p>
            <a:pPr marL="285750" indent="-285750">
              <a:buFont typeface="Arial" panose="020B0604020202020204" pitchFamily="34" charset="0"/>
              <a:buChar char="•"/>
            </a:pPr>
            <a:r>
              <a:rPr lang="es-CO" sz="1400" dirty="0">
                <a:latin typeface="Montserrat" pitchFamily="2" charset="77"/>
              </a:rPr>
              <a:t>Estudio contrastado.</a:t>
            </a:r>
          </a:p>
          <a:p>
            <a:pPr marL="285750" indent="-285750">
              <a:buFont typeface="Arial" panose="020B0604020202020204" pitchFamily="34" charset="0"/>
              <a:buChar char="•"/>
            </a:pPr>
            <a:r>
              <a:rPr lang="es-CO" sz="1400" dirty="0">
                <a:latin typeface="Montserrat" pitchFamily="2" charset="77"/>
              </a:rPr>
              <a:t>Laparoscopia </a:t>
            </a:r>
            <a:r>
              <a:rPr lang="es-CO" sz="1400" dirty="0">
                <a:latin typeface="Montserrat" pitchFamily="2" charset="77"/>
                <a:sym typeface="Wingdings" pitchFamily="2" charset="2"/>
              </a:rPr>
              <a:t> </a:t>
            </a:r>
            <a:r>
              <a:rPr lang="es-CO" sz="1400" dirty="0">
                <a:latin typeface="Montserrat" pitchFamily="2" charset="77"/>
              </a:rPr>
              <a:t>trauma penetrante.</a:t>
            </a:r>
          </a:p>
          <a:p>
            <a:pPr marL="285750" indent="-285750">
              <a:buFont typeface="Arial" panose="020B0604020202020204" pitchFamily="34" charset="0"/>
              <a:buChar char="•"/>
            </a:pPr>
            <a:endParaRPr lang="es-CO" sz="1400" dirty="0">
              <a:latin typeface="Montserrat" pitchFamily="2" charset="77"/>
            </a:endParaRPr>
          </a:p>
        </p:txBody>
      </p:sp>
      <p:sp>
        <p:nvSpPr>
          <p:cNvPr id="22" name="Rectángulo 21">
            <a:extLst>
              <a:ext uri="{FF2B5EF4-FFF2-40B4-BE49-F238E27FC236}">
                <a16:creationId xmlns:a16="http://schemas.microsoft.com/office/drawing/2014/main" id="{2E3EB3A4-462C-A448-B6DD-1F9C718E4D9A}"/>
              </a:ext>
            </a:extLst>
          </p:cNvPr>
          <p:cNvSpPr/>
          <p:nvPr/>
        </p:nvSpPr>
        <p:spPr>
          <a:xfrm>
            <a:off x="8902415" y="3141862"/>
            <a:ext cx="1007326" cy="240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Montserrat" pitchFamily="2" charset="77"/>
              </a:rPr>
              <a:t>Rx tórax</a:t>
            </a:r>
          </a:p>
        </p:txBody>
      </p:sp>
      <p:cxnSp>
        <p:nvCxnSpPr>
          <p:cNvPr id="23" name="Conector recto 22">
            <a:extLst>
              <a:ext uri="{FF2B5EF4-FFF2-40B4-BE49-F238E27FC236}">
                <a16:creationId xmlns:a16="http://schemas.microsoft.com/office/drawing/2014/main" id="{C533CBDA-935E-FA4E-BD1E-32F27280C687}"/>
              </a:ext>
            </a:extLst>
          </p:cNvPr>
          <p:cNvCxnSpPr>
            <a:cxnSpLocks/>
            <a:stCxn id="2" idx="2"/>
          </p:cNvCxnSpPr>
          <p:nvPr/>
        </p:nvCxnSpPr>
        <p:spPr>
          <a:xfrm>
            <a:off x="9406078" y="853525"/>
            <a:ext cx="0" cy="4534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id="{4E07A016-04AC-5048-9DC8-ED5A4FF44519}"/>
              </a:ext>
            </a:extLst>
          </p:cNvPr>
          <p:cNvCxnSpPr>
            <a:cxnSpLocks/>
          </p:cNvCxnSpPr>
          <p:nvPr/>
        </p:nvCxnSpPr>
        <p:spPr>
          <a:xfrm>
            <a:off x="7879549" y="1006421"/>
            <a:ext cx="31221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ector recto de flecha 28">
            <a:extLst>
              <a:ext uri="{FF2B5EF4-FFF2-40B4-BE49-F238E27FC236}">
                <a16:creationId xmlns:a16="http://schemas.microsoft.com/office/drawing/2014/main" id="{E3F006CC-2D5D-4649-9029-7B26445EB57C}"/>
              </a:ext>
            </a:extLst>
          </p:cNvPr>
          <p:cNvCxnSpPr>
            <a:cxnSpLocks/>
          </p:cNvCxnSpPr>
          <p:nvPr/>
        </p:nvCxnSpPr>
        <p:spPr>
          <a:xfrm>
            <a:off x="9415764" y="1108615"/>
            <a:ext cx="0" cy="574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a:extLst>
              <a:ext uri="{FF2B5EF4-FFF2-40B4-BE49-F238E27FC236}">
                <a16:creationId xmlns:a16="http://schemas.microsoft.com/office/drawing/2014/main" id="{D24EA793-7EDC-5E42-B2D4-2E5A6B82C110}"/>
              </a:ext>
            </a:extLst>
          </p:cNvPr>
          <p:cNvCxnSpPr>
            <a:cxnSpLocks/>
            <a:endCxn id="13" idx="0"/>
          </p:cNvCxnSpPr>
          <p:nvPr/>
        </p:nvCxnSpPr>
        <p:spPr>
          <a:xfrm>
            <a:off x="9406078" y="1916918"/>
            <a:ext cx="0" cy="307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a:extLst>
              <a:ext uri="{FF2B5EF4-FFF2-40B4-BE49-F238E27FC236}">
                <a16:creationId xmlns:a16="http://schemas.microsoft.com/office/drawing/2014/main" id="{5F9D2A0D-660F-7A42-9831-21E68FA7E38F}"/>
              </a:ext>
            </a:extLst>
          </p:cNvPr>
          <p:cNvCxnSpPr>
            <a:cxnSpLocks/>
            <a:endCxn id="22" idx="0"/>
          </p:cNvCxnSpPr>
          <p:nvPr/>
        </p:nvCxnSpPr>
        <p:spPr>
          <a:xfrm>
            <a:off x="9406078" y="2766532"/>
            <a:ext cx="0" cy="375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6A660329-9DA8-814E-A594-72B9B5662A15}"/>
              </a:ext>
            </a:extLst>
          </p:cNvPr>
          <p:cNvCxnSpPr>
            <a:cxnSpLocks/>
            <a:stCxn id="22" idx="2"/>
          </p:cNvCxnSpPr>
          <p:nvPr/>
        </p:nvCxnSpPr>
        <p:spPr>
          <a:xfrm>
            <a:off x="9406078" y="3382486"/>
            <a:ext cx="0" cy="409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7FE851AE-E5C0-AB47-AC32-CD132FC8F7B2}"/>
              </a:ext>
            </a:extLst>
          </p:cNvPr>
          <p:cNvCxnSpPr>
            <a:cxnSpLocks/>
            <a:endCxn id="16" idx="1"/>
          </p:cNvCxnSpPr>
          <p:nvPr/>
        </p:nvCxnSpPr>
        <p:spPr>
          <a:xfrm flipV="1">
            <a:off x="8392245" y="3785703"/>
            <a:ext cx="2028030" cy="6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ector recto de flecha 38">
            <a:extLst>
              <a:ext uri="{FF2B5EF4-FFF2-40B4-BE49-F238E27FC236}">
                <a16:creationId xmlns:a16="http://schemas.microsoft.com/office/drawing/2014/main" id="{AF462D08-EAC1-344F-8453-0118A1882F6D}"/>
              </a:ext>
            </a:extLst>
          </p:cNvPr>
          <p:cNvCxnSpPr>
            <a:cxnSpLocks/>
            <a:endCxn id="17" idx="0"/>
          </p:cNvCxnSpPr>
          <p:nvPr/>
        </p:nvCxnSpPr>
        <p:spPr>
          <a:xfrm>
            <a:off x="7888583" y="3906015"/>
            <a:ext cx="0" cy="474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a:extLst>
              <a:ext uri="{FF2B5EF4-FFF2-40B4-BE49-F238E27FC236}">
                <a16:creationId xmlns:a16="http://schemas.microsoft.com/office/drawing/2014/main" id="{5C0A0BDF-3404-A34A-80D6-530CE0F6443B}"/>
              </a:ext>
            </a:extLst>
          </p:cNvPr>
          <p:cNvCxnSpPr>
            <a:cxnSpLocks/>
          </p:cNvCxnSpPr>
          <p:nvPr/>
        </p:nvCxnSpPr>
        <p:spPr>
          <a:xfrm>
            <a:off x="10923573" y="3900778"/>
            <a:ext cx="0" cy="474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7D95EDCC-EE90-D14D-9A43-F3C9C1733712}"/>
              </a:ext>
            </a:extLst>
          </p:cNvPr>
          <p:cNvCxnSpPr>
            <a:cxnSpLocks/>
          </p:cNvCxnSpPr>
          <p:nvPr/>
        </p:nvCxnSpPr>
        <p:spPr>
          <a:xfrm>
            <a:off x="7888583" y="4137934"/>
            <a:ext cx="30349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cto de flecha 43">
            <a:extLst>
              <a:ext uri="{FF2B5EF4-FFF2-40B4-BE49-F238E27FC236}">
                <a16:creationId xmlns:a16="http://schemas.microsoft.com/office/drawing/2014/main" id="{C21DB324-6C76-F749-B70B-447AB152B083}"/>
              </a:ext>
            </a:extLst>
          </p:cNvPr>
          <p:cNvCxnSpPr>
            <a:cxnSpLocks/>
            <a:endCxn id="18" idx="0"/>
          </p:cNvCxnSpPr>
          <p:nvPr/>
        </p:nvCxnSpPr>
        <p:spPr>
          <a:xfrm>
            <a:off x="9406078" y="4137934"/>
            <a:ext cx="0" cy="242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a:extLst>
              <a:ext uri="{FF2B5EF4-FFF2-40B4-BE49-F238E27FC236}">
                <a16:creationId xmlns:a16="http://schemas.microsoft.com/office/drawing/2014/main" id="{53B29F96-3E16-F946-8726-53CFB7B153C4}"/>
              </a:ext>
            </a:extLst>
          </p:cNvPr>
          <p:cNvCxnSpPr>
            <a:cxnSpLocks/>
          </p:cNvCxnSpPr>
          <p:nvPr/>
        </p:nvCxnSpPr>
        <p:spPr>
          <a:xfrm>
            <a:off x="11001713" y="4620952"/>
            <a:ext cx="0" cy="474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Conector recto de flecha 51">
            <a:extLst>
              <a:ext uri="{FF2B5EF4-FFF2-40B4-BE49-F238E27FC236}">
                <a16:creationId xmlns:a16="http://schemas.microsoft.com/office/drawing/2014/main" id="{ADED947F-866C-2742-B635-C55473FE4BDF}"/>
              </a:ext>
            </a:extLst>
          </p:cNvPr>
          <p:cNvCxnSpPr>
            <a:cxnSpLocks/>
            <a:endCxn id="20" idx="0"/>
          </p:cNvCxnSpPr>
          <p:nvPr/>
        </p:nvCxnSpPr>
        <p:spPr>
          <a:xfrm>
            <a:off x="7888583" y="4620952"/>
            <a:ext cx="0" cy="1135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A0F16953-F015-0242-8CC8-51CA0599D315}"/>
              </a:ext>
            </a:extLst>
          </p:cNvPr>
          <p:cNvCxnSpPr>
            <a:cxnSpLocks/>
          </p:cNvCxnSpPr>
          <p:nvPr/>
        </p:nvCxnSpPr>
        <p:spPr>
          <a:xfrm>
            <a:off x="7998594" y="5571447"/>
            <a:ext cx="21425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ector recto de flecha 56">
            <a:extLst>
              <a:ext uri="{FF2B5EF4-FFF2-40B4-BE49-F238E27FC236}">
                <a16:creationId xmlns:a16="http://schemas.microsoft.com/office/drawing/2014/main" id="{7A73A56E-F4F5-254A-A4EB-AF4BAF9B06D0}"/>
              </a:ext>
            </a:extLst>
          </p:cNvPr>
          <p:cNvCxnSpPr/>
          <p:nvPr/>
        </p:nvCxnSpPr>
        <p:spPr>
          <a:xfrm flipV="1">
            <a:off x="7988968" y="4620952"/>
            <a:ext cx="0" cy="950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Conector recto de flecha 59">
            <a:extLst>
              <a:ext uri="{FF2B5EF4-FFF2-40B4-BE49-F238E27FC236}">
                <a16:creationId xmlns:a16="http://schemas.microsoft.com/office/drawing/2014/main" id="{E3F0EC51-2654-0A47-949E-7854D6D87193}"/>
              </a:ext>
            </a:extLst>
          </p:cNvPr>
          <p:cNvCxnSpPr>
            <a:cxnSpLocks/>
          </p:cNvCxnSpPr>
          <p:nvPr/>
        </p:nvCxnSpPr>
        <p:spPr>
          <a:xfrm>
            <a:off x="7879549" y="1006421"/>
            <a:ext cx="0" cy="1725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ector recto de flecha 61">
            <a:extLst>
              <a:ext uri="{FF2B5EF4-FFF2-40B4-BE49-F238E27FC236}">
                <a16:creationId xmlns:a16="http://schemas.microsoft.com/office/drawing/2014/main" id="{98F82D98-279F-2D4A-8F6B-41E26236F673}"/>
              </a:ext>
            </a:extLst>
          </p:cNvPr>
          <p:cNvCxnSpPr>
            <a:cxnSpLocks/>
          </p:cNvCxnSpPr>
          <p:nvPr/>
        </p:nvCxnSpPr>
        <p:spPr>
          <a:xfrm>
            <a:off x="11001713" y="996848"/>
            <a:ext cx="0" cy="1725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onector recto 64">
            <a:extLst>
              <a:ext uri="{FF2B5EF4-FFF2-40B4-BE49-F238E27FC236}">
                <a16:creationId xmlns:a16="http://schemas.microsoft.com/office/drawing/2014/main" id="{D7A12838-A5C2-CD41-BD5F-F2E9317A0EE0}"/>
              </a:ext>
            </a:extLst>
          </p:cNvPr>
          <p:cNvCxnSpPr>
            <a:cxnSpLocks/>
          </p:cNvCxnSpPr>
          <p:nvPr/>
        </p:nvCxnSpPr>
        <p:spPr>
          <a:xfrm>
            <a:off x="7888583" y="1505188"/>
            <a:ext cx="31131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ector recto 66">
            <a:extLst>
              <a:ext uri="{FF2B5EF4-FFF2-40B4-BE49-F238E27FC236}">
                <a16:creationId xmlns:a16="http://schemas.microsoft.com/office/drawing/2014/main" id="{64FB6872-FD90-9946-8994-421B94515075}"/>
              </a:ext>
            </a:extLst>
          </p:cNvPr>
          <p:cNvCxnSpPr>
            <a:cxnSpLocks/>
            <a:stCxn id="10" idx="2"/>
          </p:cNvCxnSpPr>
          <p:nvPr/>
        </p:nvCxnSpPr>
        <p:spPr>
          <a:xfrm>
            <a:off x="7888583" y="1415491"/>
            <a:ext cx="0" cy="837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8D40B593-C108-DC4B-AB3D-EBE973539C1A}"/>
              </a:ext>
            </a:extLst>
          </p:cNvPr>
          <p:cNvCxnSpPr>
            <a:cxnSpLocks/>
          </p:cNvCxnSpPr>
          <p:nvPr/>
        </p:nvCxnSpPr>
        <p:spPr>
          <a:xfrm>
            <a:off x="11001713" y="1415491"/>
            <a:ext cx="0" cy="837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652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838198" y="489355"/>
            <a:ext cx="10515600" cy="9149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Tratamiento</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1110344" y="1546609"/>
            <a:ext cx="10667997" cy="209039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00000"/>
              </a:lnSpc>
              <a:buFont typeface="Arial" panose="020B0604020202020204" pitchFamily="34" charset="0"/>
              <a:buChar char="•"/>
            </a:pPr>
            <a:r>
              <a:rPr lang="es-CO" dirty="0"/>
              <a:t>Quirúrgico.</a:t>
            </a:r>
          </a:p>
          <a:p>
            <a:pPr marL="457200" indent="-457200" algn="l">
              <a:lnSpc>
                <a:spcPct val="100000"/>
              </a:lnSpc>
              <a:buFont typeface="Arial" panose="020B0604020202020204" pitchFamily="34" charset="0"/>
              <a:buChar char="•"/>
            </a:pPr>
            <a:r>
              <a:rPr lang="es-CO" dirty="0"/>
              <a:t>De acuerdo al tiempo de evolución.</a:t>
            </a:r>
          </a:p>
          <a:p>
            <a:pPr marL="457200" indent="-457200" algn="l">
              <a:lnSpc>
                <a:spcPct val="100000"/>
              </a:lnSpc>
              <a:buFont typeface="Arial" panose="020B0604020202020204" pitchFamily="34" charset="0"/>
              <a:buChar char="•"/>
            </a:pPr>
            <a:r>
              <a:rPr lang="es-CO" dirty="0"/>
              <a:t>Principios: reducción de las vísceras, cierre del defecto. </a:t>
            </a:r>
          </a:p>
        </p:txBody>
      </p:sp>
      <p:sp>
        <p:nvSpPr>
          <p:cNvPr id="6" name="Marcador de contenido 2">
            <a:extLst>
              <a:ext uri="{FF2B5EF4-FFF2-40B4-BE49-F238E27FC236}">
                <a16:creationId xmlns:a16="http://schemas.microsoft.com/office/drawing/2014/main" id="{D7E0A687-8205-7A4E-95DA-5D620CC1FA5D}"/>
              </a:ext>
            </a:extLst>
          </p:cNvPr>
          <p:cNvSpPr txBox="1">
            <a:spLocks/>
          </p:cNvSpPr>
          <p:nvPr/>
        </p:nvSpPr>
        <p:spPr>
          <a:xfrm>
            <a:off x="4829949" y="3885163"/>
            <a:ext cx="7362051" cy="2090392"/>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es-CO" sz="2800" b="1" dirty="0"/>
              <a:t>Herida aguda:</a:t>
            </a:r>
          </a:p>
          <a:p>
            <a:pPr marL="457200" indent="-457200" algn="l">
              <a:lnSpc>
                <a:spcPct val="110000"/>
              </a:lnSpc>
              <a:buFont typeface="Arial" panose="020B0604020202020204" pitchFamily="34" charset="0"/>
              <a:buChar char="•"/>
            </a:pPr>
            <a:r>
              <a:rPr lang="es-CO" dirty="0"/>
              <a:t>Laparotomía o laparoscopia + toracostomía.</a:t>
            </a:r>
          </a:p>
          <a:p>
            <a:pPr marL="457200" indent="-457200" algn="l">
              <a:lnSpc>
                <a:spcPct val="110000"/>
              </a:lnSpc>
              <a:buFont typeface="Arial" panose="020B0604020202020204" pitchFamily="34" charset="0"/>
              <a:buChar char="•"/>
            </a:pPr>
            <a:r>
              <a:rPr lang="es-CO" dirty="0"/>
              <a:t>Se prefiere laparotomía: lesiones concomitantes.</a:t>
            </a:r>
          </a:p>
          <a:p>
            <a:pPr marL="457200" indent="-457200" algn="l">
              <a:lnSpc>
                <a:spcPct val="110000"/>
              </a:lnSpc>
              <a:buFont typeface="Arial" panose="020B0604020202020204" pitchFamily="34" charset="0"/>
              <a:buChar char="•"/>
            </a:pPr>
            <a:r>
              <a:rPr lang="es-CO" dirty="0"/>
              <a:t>Depende de la habilidad del cirujano.</a:t>
            </a:r>
          </a:p>
          <a:p>
            <a:pPr marL="457200" indent="-457200" algn="l">
              <a:lnSpc>
                <a:spcPct val="110000"/>
              </a:lnSpc>
              <a:buFont typeface="Arial" panose="020B0604020202020204" pitchFamily="34" charset="0"/>
              <a:buChar char="•"/>
            </a:pPr>
            <a:r>
              <a:rPr lang="es-CO" dirty="0"/>
              <a:t>Toracoscopia: hemotórax coagulado o empiema.</a:t>
            </a:r>
          </a:p>
        </p:txBody>
      </p:sp>
    </p:spTree>
    <p:extLst>
      <p:ext uri="{BB962C8B-B14F-4D97-AF65-F5344CB8AC3E}">
        <p14:creationId xmlns:p14="http://schemas.microsoft.com/office/powerpoint/2010/main" val="293995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678962" y="39889"/>
            <a:ext cx="10515600" cy="9151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Tratamiento</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780732" y="955038"/>
            <a:ext cx="4704744" cy="227681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s-CO" sz="1800" b="1" dirty="0"/>
              <a:t>Herida crónica:</a:t>
            </a:r>
          </a:p>
          <a:p>
            <a:pPr marL="457200" indent="-457200" algn="l">
              <a:lnSpc>
                <a:spcPct val="100000"/>
              </a:lnSpc>
              <a:buFont typeface="Arial" panose="020B0604020202020204" pitchFamily="34" charset="0"/>
              <a:buChar char="•"/>
            </a:pPr>
            <a:r>
              <a:rPr lang="es-CO" sz="1600" dirty="0"/>
              <a:t>Transtorácica o transabdominal.</a:t>
            </a:r>
          </a:p>
          <a:p>
            <a:pPr marL="457200" indent="-457200" algn="l">
              <a:lnSpc>
                <a:spcPct val="100000"/>
              </a:lnSpc>
              <a:buFont typeface="Arial" panose="020B0604020202020204" pitchFamily="34" charset="0"/>
              <a:buChar char="•"/>
            </a:pPr>
            <a:r>
              <a:rPr lang="es-CO" sz="1600" dirty="0"/>
              <a:t>Se prefiere la vía transtorácica: toracotomía posterolateral o toracoscopia.</a:t>
            </a:r>
          </a:p>
          <a:p>
            <a:pPr marL="457200" indent="-457200" algn="l">
              <a:lnSpc>
                <a:spcPct val="100000"/>
              </a:lnSpc>
              <a:buFont typeface="Arial" panose="020B0604020202020204" pitchFamily="34" charset="0"/>
              <a:buChar char="•"/>
            </a:pPr>
            <a:r>
              <a:rPr lang="es-CO" sz="1600" dirty="0"/>
              <a:t>Permite visualizar y eliminar adherencias.</a:t>
            </a:r>
          </a:p>
          <a:p>
            <a:pPr marL="457200" indent="-457200" algn="l">
              <a:lnSpc>
                <a:spcPct val="100000"/>
              </a:lnSpc>
              <a:buFont typeface="Arial" panose="020B0604020202020204" pitchFamily="34" charset="0"/>
              <a:buChar char="•"/>
            </a:pPr>
            <a:r>
              <a:rPr lang="es-CO" sz="1600" dirty="0"/>
              <a:t>Evita bridas intra abdominales. </a:t>
            </a:r>
          </a:p>
          <a:p>
            <a:pPr marL="457200" indent="-457200" algn="l">
              <a:lnSpc>
                <a:spcPct val="100000"/>
              </a:lnSpc>
              <a:buFont typeface="Arial" panose="020B0604020202020204" pitchFamily="34" charset="0"/>
              <a:buChar char="•"/>
            </a:pPr>
            <a:r>
              <a:rPr lang="es-CO" sz="1600" dirty="0"/>
              <a:t>Cierre primario, malla o tejido autólogo.</a:t>
            </a:r>
          </a:p>
        </p:txBody>
      </p:sp>
      <p:sp>
        <p:nvSpPr>
          <p:cNvPr id="6" name="Marcador de contenido 2">
            <a:extLst>
              <a:ext uri="{FF2B5EF4-FFF2-40B4-BE49-F238E27FC236}">
                <a16:creationId xmlns:a16="http://schemas.microsoft.com/office/drawing/2014/main" id="{D7E0A687-8205-7A4E-95DA-5D620CC1FA5D}"/>
              </a:ext>
            </a:extLst>
          </p:cNvPr>
          <p:cNvSpPr txBox="1">
            <a:spLocks/>
          </p:cNvSpPr>
          <p:nvPr/>
        </p:nvSpPr>
        <p:spPr>
          <a:xfrm>
            <a:off x="4829949" y="3885163"/>
            <a:ext cx="7362051" cy="209039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s-CO" dirty="0"/>
          </a:p>
        </p:txBody>
      </p:sp>
      <p:sp>
        <p:nvSpPr>
          <p:cNvPr id="9" name="Rectángulo 8">
            <a:extLst>
              <a:ext uri="{FF2B5EF4-FFF2-40B4-BE49-F238E27FC236}">
                <a16:creationId xmlns:a16="http://schemas.microsoft.com/office/drawing/2014/main" id="{C3D338C4-9443-6C42-A045-D20118A63B12}"/>
              </a:ext>
            </a:extLst>
          </p:cNvPr>
          <p:cNvSpPr/>
          <p:nvPr/>
        </p:nvSpPr>
        <p:spPr>
          <a:xfrm>
            <a:off x="7191363" y="933456"/>
            <a:ext cx="2743200" cy="51459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200" b="1" dirty="0">
                <a:solidFill>
                  <a:srgbClr val="142B48"/>
                </a:solidFill>
                <a:latin typeface="Montserrat" pitchFamily="2" charset="77"/>
              </a:rPr>
              <a:t>Tratamiento lesión diafragmática</a:t>
            </a:r>
          </a:p>
        </p:txBody>
      </p:sp>
      <p:sp>
        <p:nvSpPr>
          <p:cNvPr id="11" name="Rectángulo 10">
            <a:extLst>
              <a:ext uri="{FF2B5EF4-FFF2-40B4-BE49-F238E27FC236}">
                <a16:creationId xmlns:a16="http://schemas.microsoft.com/office/drawing/2014/main" id="{07E92091-DC6F-FD42-8FE2-65EB9E30F742}"/>
              </a:ext>
            </a:extLst>
          </p:cNvPr>
          <p:cNvSpPr/>
          <p:nvPr/>
        </p:nvSpPr>
        <p:spPr>
          <a:xfrm>
            <a:off x="6400388" y="1656383"/>
            <a:ext cx="790973" cy="2942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200" dirty="0">
                <a:solidFill>
                  <a:srgbClr val="142B48"/>
                </a:solidFill>
                <a:latin typeface="Montserrat" pitchFamily="2" charset="77"/>
              </a:rPr>
              <a:t>Agudo</a:t>
            </a:r>
          </a:p>
        </p:txBody>
      </p:sp>
      <p:sp>
        <p:nvSpPr>
          <p:cNvPr id="12" name="Rectángulo 11">
            <a:extLst>
              <a:ext uri="{FF2B5EF4-FFF2-40B4-BE49-F238E27FC236}">
                <a16:creationId xmlns:a16="http://schemas.microsoft.com/office/drawing/2014/main" id="{E61AC60D-0E82-094B-ABE3-E2F62FF397AA}"/>
              </a:ext>
            </a:extLst>
          </p:cNvPr>
          <p:cNvSpPr/>
          <p:nvPr/>
        </p:nvSpPr>
        <p:spPr>
          <a:xfrm>
            <a:off x="9934563" y="1658936"/>
            <a:ext cx="790973" cy="2942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200" dirty="0">
                <a:solidFill>
                  <a:srgbClr val="142B48"/>
                </a:solidFill>
                <a:latin typeface="Montserrat" pitchFamily="2" charset="77"/>
              </a:rPr>
              <a:t>Crónico</a:t>
            </a:r>
          </a:p>
        </p:txBody>
      </p:sp>
      <p:sp>
        <p:nvSpPr>
          <p:cNvPr id="13" name="Rectángulo 12">
            <a:extLst>
              <a:ext uri="{FF2B5EF4-FFF2-40B4-BE49-F238E27FC236}">
                <a16:creationId xmlns:a16="http://schemas.microsoft.com/office/drawing/2014/main" id="{E7AA569B-BF94-054C-AD43-5EC0C471C53F}"/>
              </a:ext>
            </a:extLst>
          </p:cNvPr>
          <p:cNvSpPr/>
          <p:nvPr/>
        </p:nvSpPr>
        <p:spPr>
          <a:xfrm>
            <a:off x="5193875" y="2313153"/>
            <a:ext cx="1206513" cy="2942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200" dirty="0">
                <a:solidFill>
                  <a:srgbClr val="142B48"/>
                </a:solidFill>
                <a:latin typeface="Montserrat" pitchFamily="2" charset="77"/>
              </a:rPr>
              <a:t>Laparoscopia</a:t>
            </a:r>
          </a:p>
        </p:txBody>
      </p:sp>
      <p:sp>
        <p:nvSpPr>
          <p:cNvPr id="15" name="Rectángulo 14">
            <a:extLst>
              <a:ext uri="{FF2B5EF4-FFF2-40B4-BE49-F238E27FC236}">
                <a16:creationId xmlns:a16="http://schemas.microsoft.com/office/drawing/2014/main" id="{382A330A-1F84-1845-A217-8FC377ECCE95}"/>
              </a:ext>
            </a:extLst>
          </p:cNvPr>
          <p:cNvSpPr/>
          <p:nvPr/>
        </p:nvSpPr>
        <p:spPr>
          <a:xfrm>
            <a:off x="7188742" y="2312445"/>
            <a:ext cx="1206513" cy="2942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200" dirty="0">
                <a:solidFill>
                  <a:srgbClr val="142B48"/>
                </a:solidFill>
                <a:latin typeface="Montserrat" pitchFamily="2" charset="77"/>
              </a:rPr>
              <a:t>Laparotomía</a:t>
            </a:r>
          </a:p>
        </p:txBody>
      </p:sp>
      <p:sp>
        <p:nvSpPr>
          <p:cNvPr id="16" name="Rectángulo 15">
            <a:extLst>
              <a:ext uri="{FF2B5EF4-FFF2-40B4-BE49-F238E27FC236}">
                <a16:creationId xmlns:a16="http://schemas.microsoft.com/office/drawing/2014/main" id="{D8BDCDA2-8FF9-ED4D-A2F3-0B284D00E79A}"/>
              </a:ext>
            </a:extLst>
          </p:cNvPr>
          <p:cNvSpPr/>
          <p:nvPr/>
        </p:nvSpPr>
        <p:spPr>
          <a:xfrm>
            <a:off x="5775050" y="3264289"/>
            <a:ext cx="2202521" cy="14719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71450" indent="-171450">
              <a:buFont typeface="Arial" panose="020B0604020202020204" pitchFamily="34" charset="0"/>
              <a:buChar char="•"/>
            </a:pPr>
            <a:r>
              <a:rPr lang="es-CO" sz="1200" dirty="0">
                <a:solidFill>
                  <a:srgbClr val="142B48"/>
                </a:solidFill>
                <a:latin typeface="Montserrat" pitchFamily="2" charset="77"/>
              </a:rPr>
              <a:t>Reducir hernia.</a:t>
            </a:r>
          </a:p>
          <a:p>
            <a:pPr marL="171450" indent="-171450">
              <a:buFont typeface="Arial" panose="020B0604020202020204" pitchFamily="34" charset="0"/>
              <a:buChar char="•"/>
            </a:pPr>
            <a:r>
              <a:rPr lang="es-CO" sz="1200" dirty="0">
                <a:solidFill>
                  <a:srgbClr val="142B48"/>
                </a:solidFill>
                <a:latin typeface="Montserrat" pitchFamily="2" charset="77"/>
              </a:rPr>
              <a:t>Desbridar tejido desvitalizado.</a:t>
            </a:r>
          </a:p>
          <a:p>
            <a:pPr marL="171450" indent="-171450">
              <a:buFont typeface="Arial" panose="020B0604020202020204" pitchFamily="34" charset="0"/>
              <a:buChar char="•"/>
            </a:pPr>
            <a:r>
              <a:rPr lang="es-CO" sz="1200" dirty="0">
                <a:solidFill>
                  <a:srgbClr val="142B48"/>
                </a:solidFill>
                <a:latin typeface="Montserrat" pitchFamily="2" charset="77"/>
              </a:rPr>
              <a:t>Evacuar sangre/contaminación.</a:t>
            </a:r>
          </a:p>
        </p:txBody>
      </p:sp>
      <p:sp>
        <p:nvSpPr>
          <p:cNvPr id="17" name="Rectángulo 16">
            <a:extLst>
              <a:ext uri="{FF2B5EF4-FFF2-40B4-BE49-F238E27FC236}">
                <a16:creationId xmlns:a16="http://schemas.microsoft.com/office/drawing/2014/main" id="{82A874C5-49CD-7648-8A5F-0E2AEB9054F6}"/>
              </a:ext>
            </a:extLst>
          </p:cNvPr>
          <p:cNvSpPr/>
          <p:nvPr/>
        </p:nvSpPr>
        <p:spPr>
          <a:xfrm>
            <a:off x="6504801" y="5227485"/>
            <a:ext cx="790973" cy="2942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200" dirty="0">
                <a:solidFill>
                  <a:srgbClr val="142B48"/>
                </a:solidFill>
                <a:latin typeface="Montserrat" pitchFamily="2" charset="77"/>
              </a:rPr>
              <a:t>Reparo.</a:t>
            </a:r>
          </a:p>
        </p:txBody>
      </p:sp>
      <p:sp>
        <p:nvSpPr>
          <p:cNvPr id="18" name="Rectángulo 17">
            <a:extLst>
              <a:ext uri="{FF2B5EF4-FFF2-40B4-BE49-F238E27FC236}">
                <a16:creationId xmlns:a16="http://schemas.microsoft.com/office/drawing/2014/main" id="{D3479DCE-1A2C-BA4E-AEE3-8579EE277AFC}"/>
              </a:ext>
            </a:extLst>
          </p:cNvPr>
          <p:cNvSpPr/>
          <p:nvPr/>
        </p:nvSpPr>
        <p:spPr>
          <a:xfrm>
            <a:off x="8728050" y="2320877"/>
            <a:ext cx="1206513" cy="2942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200" dirty="0">
                <a:solidFill>
                  <a:srgbClr val="142B48"/>
                </a:solidFill>
                <a:latin typeface="Montserrat" pitchFamily="2" charset="77"/>
              </a:rPr>
              <a:t>Toracotomía</a:t>
            </a:r>
          </a:p>
        </p:txBody>
      </p:sp>
      <p:sp>
        <p:nvSpPr>
          <p:cNvPr id="19" name="Rectángulo 18">
            <a:extLst>
              <a:ext uri="{FF2B5EF4-FFF2-40B4-BE49-F238E27FC236}">
                <a16:creationId xmlns:a16="http://schemas.microsoft.com/office/drawing/2014/main" id="{378528F9-1F12-5F4B-8FDD-6D0C83E3B143}"/>
              </a:ext>
            </a:extLst>
          </p:cNvPr>
          <p:cNvSpPr/>
          <p:nvPr/>
        </p:nvSpPr>
        <p:spPr>
          <a:xfrm>
            <a:off x="10724230" y="2320876"/>
            <a:ext cx="1206513" cy="2942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200" dirty="0">
                <a:solidFill>
                  <a:srgbClr val="142B48"/>
                </a:solidFill>
                <a:latin typeface="Montserrat" pitchFamily="2" charset="77"/>
              </a:rPr>
              <a:t>Laparoscopia</a:t>
            </a:r>
          </a:p>
        </p:txBody>
      </p:sp>
      <p:sp>
        <p:nvSpPr>
          <p:cNvPr id="20" name="Rectángulo 19">
            <a:extLst>
              <a:ext uri="{FF2B5EF4-FFF2-40B4-BE49-F238E27FC236}">
                <a16:creationId xmlns:a16="http://schemas.microsoft.com/office/drawing/2014/main" id="{251371A8-D145-4045-844A-004B0B2619B3}"/>
              </a:ext>
            </a:extLst>
          </p:cNvPr>
          <p:cNvSpPr/>
          <p:nvPr/>
        </p:nvSpPr>
        <p:spPr>
          <a:xfrm>
            <a:off x="9726792" y="2898102"/>
            <a:ext cx="1206513" cy="2942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O" sz="1200" dirty="0">
                <a:solidFill>
                  <a:srgbClr val="142B48"/>
                </a:solidFill>
                <a:latin typeface="Montserrat" pitchFamily="2" charset="77"/>
              </a:rPr>
              <a:t>Laparotomía</a:t>
            </a:r>
          </a:p>
        </p:txBody>
      </p:sp>
      <p:sp>
        <p:nvSpPr>
          <p:cNvPr id="21" name="Rectángulo 20">
            <a:extLst>
              <a:ext uri="{FF2B5EF4-FFF2-40B4-BE49-F238E27FC236}">
                <a16:creationId xmlns:a16="http://schemas.microsoft.com/office/drawing/2014/main" id="{25A0D40F-0A5F-A04F-BA72-6DFABBF153DD}"/>
              </a:ext>
            </a:extLst>
          </p:cNvPr>
          <p:cNvSpPr/>
          <p:nvPr/>
        </p:nvSpPr>
        <p:spPr>
          <a:xfrm>
            <a:off x="9392178" y="3402216"/>
            <a:ext cx="1875739" cy="121731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71450" indent="-171450">
              <a:buFont typeface="Arial" panose="020B0604020202020204" pitchFamily="34" charset="0"/>
              <a:buChar char="•"/>
            </a:pPr>
            <a:r>
              <a:rPr lang="es-CO" sz="1200" dirty="0">
                <a:solidFill>
                  <a:srgbClr val="142B48"/>
                </a:solidFill>
                <a:latin typeface="Montserrat" pitchFamily="2" charset="77"/>
              </a:rPr>
              <a:t>Reducir hernia.</a:t>
            </a:r>
          </a:p>
          <a:p>
            <a:pPr marL="171450" indent="-171450">
              <a:buFont typeface="Arial" panose="020B0604020202020204" pitchFamily="34" charset="0"/>
              <a:buChar char="•"/>
            </a:pPr>
            <a:r>
              <a:rPr lang="es-CO" sz="1200" dirty="0">
                <a:solidFill>
                  <a:srgbClr val="142B48"/>
                </a:solidFill>
                <a:latin typeface="Montserrat" pitchFamily="2" charset="77"/>
              </a:rPr>
              <a:t>Evaluar tamaño del defecto.</a:t>
            </a:r>
          </a:p>
          <a:p>
            <a:pPr marL="171450" indent="-171450">
              <a:buFont typeface="Arial" panose="020B0604020202020204" pitchFamily="34" charset="0"/>
              <a:buChar char="•"/>
            </a:pPr>
            <a:r>
              <a:rPr lang="es-CO" sz="1200" dirty="0">
                <a:solidFill>
                  <a:srgbClr val="142B48"/>
                </a:solidFill>
                <a:latin typeface="Montserrat" pitchFamily="2" charset="77"/>
              </a:rPr>
              <a:t>Evaluar función diafragmática.</a:t>
            </a:r>
          </a:p>
        </p:txBody>
      </p:sp>
      <p:sp>
        <p:nvSpPr>
          <p:cNvPr id="22" name="Rectángulo 21">
            <a:extLst>
              <a:ext uri="{FF2B5EF4-FFF2-40B4-BE49-F238E27FC236}">
                <a16:creationId xmlns:a16="http://schemas.microsoft.com/office/drawing/2014/main" id="{7DF750C5-7CEB-6341-B9D1-5416F6AC93A2}"/>
              </a:ext>
            </a:extLst>
          </p:cNvPr>
          <p:cNvSpPr/>
          <p:nvPr/>
        </p:nvSpPr>
        <p:spPr>
          <a:xfrm>
            <a:off x="9289192" y="4950312"/>
            <a:ext cx="2139860" cy="95265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71450" indent="-171450">
              <a:buFont typeface="Arial" panose="020B0604020202020204" pitchFamily="34" charset="0"/>
              <a:buChar char="•"/>
            </a:pPr>
            <a:r>
              <a:rPr lang="es-CO" sz="1200" dirty="0">
                <a:solidFill>
                  <a:srgbClr val="142B48"/>
                </a:solidFill>
                <a:latin typeface="Montserrat" pitchFamily="2" charset="77"/>
              </a:rPr>
              <a:t>Reparo simple.</a:t>
            </a:r>
          </a:p>
          <a:p>
            <a:pPr marL="171450" indent="-171450">
              <a:buFont typeface="Arial" panose="020B0604020202020204" pitchFamily="34" charset="0"/>
              <a:buChar char="•"/>
            </a:pPr>
            <a:r>
              <a:rPr lang="es-CO" sz="1200" dirty="0">
                <a:solidFill>
                  <a:srgbClr val="142B48"/>
                </a:solidFill>
                <a:latin typeface="Montserrat" pitchFamily="2" charset="77"/>
              </a:rPr>
              <a:t>Malla/reparación autóloga.</a:t>
            </a:r>
          </a:p>
          <a:p>
            <a:pPr marL="171450" indent="-171450">
              <a:buFont typeface="Arial" panose="020B0604020202020204" pitchFamily="34" charset="0"/>
              <a:buChar char="•"/>
            </a:pPr>
            <a:r>
              <a:rPr lang="es-CO" sz="1200" dirty="0">
                <a:solidFill>
                  <a:srgbClr val="142B48"/>
                </a:solidFill>
                <a:latin typeface="Montserrat" pitchFamily="2" charset="77"/>
              </a:rPr>
              <a:t>Transposición tisular. </a:t>
            </a:r>
          </a:p>
        </p:txBody>
      </p:sp>
      <p:cxnSp>
        <p:nvCxnSpPr>
          <p:cNvPr id="23" name="Conector recto de flecha 22">
            <a:extLst>
              <a:ext uri="{FF2B5EF4-FFF2-40B4-BE49-F238E27FC236}">
                <a16:creationId xmlns:a16="http://schemas.microsoft.com/office/drawing/2014/main" id="{66FF04D5-D07D-B542-811B-E5C6B5BCDC85}"/>
              </a:ext>
            </a:extLst>
          </p:cNvPr>
          <p:cNvCxnSpPr>
            <a:stCxn id="11" idx="3"/>
            <a:endCxn id="12" idx="1"/>
          </p:cNvCxnSpPr>
          <p:nvPr/>
        </p:nvCxnSpPr>
        <p:spPr>
          <a:xfrm>
            <a:off x="7191361" y="1803519"/>
            <a:ext cx="2743202" cy="255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49FEDCD7-3253-5F44-8A05-0354818C5311}"/>
              </a:ext>
            </a:extLst>
          </p:cNvPr>
          <p:cNvCxnSpPr>
            <a:cxnSpLocks/>
            <a:stCxn id="9" idx="2"/>
          </p:cNvCxnSpPr>
          <p:nvPr/>
        </p:nvCxnSpPr>
        <p:spPr>
          <a:xfrm>
            <a:off x="8562963" y="1448049"/>
            <a:ext cx="0" cy="3554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0ED1ECBF-8105-B743-81B2-6A2C1F9CA525}"/>
              </a:ext>
            </a:extLst>
          </p:cNvPr>
          <p:cNvCxnSpPr>
            <a:cxnSpLocks/>
          </p:cNvCxnSpPr>
          <p:nvPr/>
        </p:nvCxnSpPr>
        <p:spPr>
          <a:xfrm>
            <a:off x="5797131" y="2108463"/>
            <a:ext cx="19948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D851B823-1532-C340-99CB-7CD663693B13}"/>
              </a:ext>
            </a:extLst>
          </p:cNvPr>
          <p:cNvCxnSpPr>
            <a:endCxn id="13" idx="0"/>
          </p:cNvCxnSpPr>
          <p:nvPr/>
        </p:nvCxnSpPr>
        <p:spPr>
          <a:xfrm>
            <a:off x="5797131" y="2108463"/>
            <a:ext cx="1" cy="204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id="{150CB6B3-E423-5F4D-813F-FA5DF3FDBAA8}"/>
              </a:ext>
            </a:extLst>
          </p:cNvPr>
          <p:cNvCxnSpPr>
            <a:cxnSpLocks/>
          </p:cNvCxnSpPr>
          <p:nvPr/>
        </p:nvCxnSpPr>
        <p:spPr>
          <a:xfrm>
            <a:off x="7791998" y="2107755"/>
            <a:ext cx="1" cy="204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532A497F-9BBB-A34E-BA30-5D24764E57FA}"/>
              </a:ext>
            </a:extLst>
          </p:cNvPr>
          <p:cNvCxnSpPr>
            <a:cxnSpLocks/>
            <a:stCxn id="11" idx="2"/>
          </p:cNvCxnSpPr>
          <p:nvPr/>
        </p:nvCxnSpPr>
        <p:spPr>
          <a:xfrm flipH="1">
            <a:off x="6793909" y="1950654"/>
            <a:ext cx="1966" cy="157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a16="http://schemas.microsoft.com/office/drawing/2014/main" id="{B7E3A651-A47C-664C-A77B-C22CFFB51611}"/>
              </a:ext>
            </a:extLst>
          </p:cNvPr>
          <p:cNvCxnSpPr>
            <a:cxnSpLocks/>
          </p:cNvCxnSpPr>
          <p:nvPr/>
        </p:nvCxnSpPr>
        <p:spPr>
          <a:xfrm>
            <a:off x="9361689" y="2105954"/>
            <a:ext cx="19948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de flecha 29">
            <a:extLst>
              <a:ext uri="{FF2B5EF4-FFF2-40B4-BE49-F238E27FC236}">
                <a16:creationId xmlns:a16="http://schemas.microsoft.com/office/drawing/2014/main" id="{12A8ED75-6ED1-BE48-BE28-430EEB1046E5}"/>
              </a:ext>
            </a:extLst>
          </p:cNvPr>
          <p:cNvCxnSpPr/>
          <p:nvPr/>
        </p:nvCxnSpPr>
        <p:spPr>
          <a:xfrm>
            <a:off x="9361689" y="2105954"/>
            <a:ext cx="1" cy="204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a:extLst>
              <a:ext uri="{FF2B5EF4-FFF2-40B4-BE49-F238E27FC236}">
                <a16:creationId xmlns:a16="http://schemas.microsoft.com/office/drawing/2014/main" id="{BA6D55C9-60B3-F24A-A9A6-F5CCF74653ED}"/>
              </a:ext>
            </a:extLst>
          </p:cNvPr>
          <p:cNvCxnSpPr>
            <a:cxnSpLocks/>
          </p:cNvCxnSpPr>
          <p:nvPr/>
        </p:nvCxnSpPr>
        <p:spPr>
          <a:xfrm>
            <a:off x="11356556" y="2105246"/>
            <a:ext cx="1" cy="204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1EEBEC89-3D83-9F48-B696-3790CDBCD5AA}"/>
              </a:ext>
            </a:extLst>
          </p:cNvPr>
          <p:cNvCxnSpPr>
            <a:cxnSpLocks/>
          </p:cNvCxnSpPr>
          <p:nvPr/>
        </p:nvCxnSpPr>
        <p:spPr>
          <a:xfrm flipH="1">
            <a:off x="10331963" y="1947437"/>
            <a:ext cx="1966" cy="157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recto de flecha 32">
            <a:extLst>
              <a:ext uri="{FF2B5EF4-FFF2-40B4-BE49-F238E27FC236}">
                <a16:creationId xmlns:a16="http://schemas.microsoft.com/office/drawing/2014/main" id="{461C9994-2988-FF44-8D7F-AA2D8B2CA936}"/>
              </a:ext>
            </a:extLst>
          </p:cNvPr>
          <p:cNvCxnSpPr>
            <a:cxnSpLocks/>
            <a:endCxn id="20" idx="0"/>
          </p:cNvCxnSpPr>
          <p:nvPr/>
        </p:nvCxnSpPr>
        <p:spPr>
          <a:xfrm>
            <a:off x="10330049" y="2105246"/>
            <a:ext cx="0" cy="792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a:extLst>
              <a:ext uri="{FF2B5EF4-FFF2-40B4-BE49-F238E27FC236}">
                <a16:creationId xmlns:a16="http://schemas.microsoft.com/office/drawing/2014/main" id="{D519394A-5B71-C14A-9A5C-2A32F7CB0FEE}"/>
              </a:ext>
            </a:extLst>
          </p:cNvPr>
          <p:cNvCxnSpPr>
            <a:cxnSpLocks/>
            <a:stCxn id="13" idx="2"/>
            <a:endCxn id="16" idx="0"/>
          </p:cNvCxnSpPr>
          <p:nvPr/>
        </p:nvCxnSpPr>
        <p:spPr>
          <a:xfrm>
            <a:off x="5797132" y="2607424"/>
            <a:ext cx="1079179" cy="656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a:extLst>
              <a:ext uri="{FF2B5EF4-FFF2-40B4-BE49-F238E27FC236}">
                <a16:creationId xmlns:a16="http://schemas.microsoft.com/office/drawing/2014/main" id="{F4B361E8-812D-7945-982B-CA24E8847A20}"/>
              </a:ext>
            </a:extLst>
          </p:cNvPr>
          <p:cNvCxnSpPr>
            <a:cxnSpLocks/>
            <a:stCxn id="15" idx="2"/>
            <a:endCxn id="16" idx="0"/>
          </p:cNvCxnSpPr>
          <p:nvPr/>
        </p:nvCxnSpPr>
        <p:spPr>
          <a:xfrm flipH="1">
            <a:off x="6876311" y="2606716"/>
            <a:ext cx="915688" cy="657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a:extLst>
              <a:ext uri="{FF2B5EF4-FFF2-40B4-BE49-F238E27FC236}">
                <a16:creationId xmlns:a16="http://schemas.microsoft.com/office/drawing/2014/main" id="{FAC17815-BA3C-A54B-9ABD-0295B9E74EC3}"/>
              </a:ext>
            </a:extLst>
          </p:cNvPr>
          <p:cNvCxnSpPr>
            <a:cxnSpLocks/>
            <a:stCxn id="16" idx="2"/>
            <a:endCxn id="17" idx="0"/>
          </p:cNvCxnSpPr>
          <p:nvPr/>
        </p:nvCxnSpPr>
        <p:spPr>
          <a:xfrm>
            <a:off x="6876311" y="4736236"/>
            <a:ext cx="23977" cy="4912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a:extLst>
              <a:ext uri="{FF2B5EF4-FFF2-40B4-BE49-F238E27FC236}">
                <a16:creationId xmlns:a16="http://schemas.microsoft.com/office/drawing/2014/main" id="{5E8482EB-33C4-A94F-8125-6168D74BBBFC}"/>
              </a:ext>
            </a:extLst>
          </p:cNvPr>
          <p:cNvCxnSpPr>
            <a:stCxn id="20" idx="2"/>
            <a:endCxn id="21" idx="0"/>
          </p:cNvCxnSpPr>
          <p:nvPr/>
        </p:nvCxnSpPr>
        <p:spPr>
          <a:xfrm flipH="1">
            <a:off x="10330048" y="3192373"/>
            <a:ext cx="1" cy="209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9C5E9B2C-1DF5-BD49-8CC5-285FBE58D3B6}"/>
              </a:ext>
            </a:extLst>
          </p:cNvPr>
          <p:cNvCxnSpPr>
            <a:cxnSpLocks/>
            <a:stCxn id="21" idx="2"/>
            <a:endCxn id="22" idx="0"/>
          </p:cNvCxnSpPr>
          <p:nvPr/>
        </p:nvCxnSpPr>
        <p:spPr>
          <a:xfrm>
            <a:off x="10330048" y="4619530"/>
            <a:ext cx="29074" cy="3307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5679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22E98C8F-1FCC-2945-A0D7-488E004B39C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52013" y="3967668"/>
            <a:ext cx="3619489" cy="2641854"/>
          </a:xfrm>
          <a:prstGeom prst="rect">
            <a:avLst/>
          </a:prstGeom>
        </p:spPr>
      </p:pic>
      <p:sp>
        <p:nvSpPr>
          <p:cNvPr id="8" name="Título 1">
            <a:extLst>
              <a:ext uri="{FF2B5EF4-FFF2-40B4-BE49-F238E27FC236}">
                <a16:creationId xmlns:a16="http://schemas.microsoft.com/office/drawing/2014/main" id="{DFFB5E83-F85A-AC44-991C-467D6E9875DB}"/>
              </a:ext>
            </a:extLst>
          </p:cNvPr>
          <p:cNvSpPr txBox="1">
            <a:spLocks/>
          </p:cNvSpPr>
          <p:nvPr/>
        </p:nvSpPr>
        <p:spPr>
          <a:xfrm>
            <a:off x="723900" y="248478"/>
            <a:ext cx="10515600" cy="82527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Introducción: diafragma</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934203" y="1123949"/>
            <a:ext cx="12013365" cy="28670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20000"/>
              </a:lnSpc>
              <a:buFont typeface="Arial" panose="020B0604020202020204" pitchFamily="34" charset="0"/>
              <a:buChar char="•"/>
            </a:pPr>
            <a:r>
              <a:rPr lang="es-CO" dirty="0"/>
              <a:t>Tabique músculofibroso en forma de cúpula.</a:t>
            </a:r>
          </a:p>
          <a:p>
            <a:pPr marL="457200" indent="-457200" algn="l">
              <a:lnSpc>
                <a:spcPct val="120000"/>
              </a:lnSpc>
              <a:buFont typeface="Arial" panose="020B0604020202020204" pitchFamily="34" charset="0"/>
              <a:buChar char="•"/>
            </a:pPr>
            <a:r>
              <a:rPr lang="es-CO" dirty="0"/>
              <a:t>Músculo más importante de la respiración. </a:t>
            </a:r>
          </a:p>
          <a:p>
            <a:pPr marL="457200" indent="-457200" algn="l">
              <a:lnSpc>
                <a:spcPct val="120000"/>
              </a:lnSpc>
              <a:buFont typeface="Arial" panose="020B0604020202020204" pitchFamily="34" charset="0"/>
              <a:buChar char="•"/>
            </a:pPr>
            <a:r>
              <a:rPr lang="es-CO" dirty="0"/>
              <a:t>Separa cavidades.</a:t>
            </a:r>
          </a:p>
          <a:p>
            <a:pPr marL="457200" indent="-457200" algn="l">
              <a:lnSpc>
                <a:spcPct val="120000"/>
              </a:lnSpc>
              <a:buFont typeface="Arial" panose="020B0604020202020204" pitchFamily="34" charset="0"/>
              <a:buChar char="•"/>
            </a:pPr>
            <a:r>
              <a:rPr lang="es-CO" dirty="0"/>
              <a:t>Presión intratorácica negativa (-2 a - 10 cm H2O.)</a:t>
            </a:r>
          </a:p>
          <a:p>
            <a:pPr marL="457200" indent="-457200" algn="l">
              <a:lnSpc>
                <a:spcPct val="120000"/>
              </a:lnSpc>
              <a:buFont typeface="Arial" panose="020B0604020202020204" pitchFamily="34" charset="0"/>
              <a:buChar char="•"/>
            </a:pPr>
            <a:r>
              <a:rPr lang="es-CO" dirty="0"/>
              <a:t>Presión intra abdominal positiva (2 a 10 cm H2O).</a:t>
            </a:r>
          </a:p>
          <a:p>
            <a:pPr marL="457200" indent="-457200" algn="l">
              <a:lnSpc>
                <a:spcPct val="120000"/>
              </a:lnSpc>
              <a:buFont typeface="Arial" panose="020B0604020202020204" pitchFamily="34" charset="0"/>
              <a:buChar char="•"/>
            </a:pPr>
            <a:r>
              <a:rPr lang="es-CO" dirty="0"/>
              <a:t>Gradiente de presión: fuerzas de succión </a:t>
            </a:r>
            <a:r>
              <a:rPr lang="es-CO" dirty="0">
                <a:sym typeface="Wingdings" pitchFamily="2" charset="2"/>
              </a:rPr>
              <a:t></a:t>
            </a:r>
            <a:r>
              <a:rPr lang="es-CO" dirty="0"/>
              <a:t> herniación.</a:t>
            </a:r>
          </a:p>
          <a:p>
            <a:pPr marL="457200" indent="-457200" algn="l">
              <a:lnSpc>
                <a:spcPct val="120000"/>
              </a:lnSpc>
              <a:buFont typeface="Arial" panose="020B0604020202020204" pitchFamily="34" charset="0"/>
              <a:buChar char="•"/>
            </a:pPr>
            <a:endParaRPr lang="es-CO" dirty="0"/>
          </a:p>
          <a:p>
            <a:pPr marL="457200" indent="-457200" algn="l">
              <a:lnSpc>
                <a:spcPct val="120000"/>
              </a:lnSpc>
              <a:buFont typeface="Arial" panose="020B0604020202020204" pitchFamily="34" charset="0"/>
              <a:buChar char="•"/>
            </a:pPr>
            <a:endParaRPr lang="es-CO" dirty="0"/>
          </a:p>
        </p:txBody>
      </p:sp>
    </p:spTree>
    <p:extLst>
      <p:ext uri="{BB962C8B-B14F-4D97-AF65-F5344CB8AC3E}">
        <p14:creationId xmlns:p14="http://schemas.microsoft.com/office/powerpoint/2010/main" val="1300124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726305" y="248478"/>
            <a:ext cx="10515600" cy="84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Conclusiones</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1077686" y="1338608"/>
            <a:ext cx="10909913" cy="209039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00000"/>
              </a:lnSpc>
              <a:buFont typeface="Arial" panose="020B0604020202020204" pitchFamily="34" charset="0"/>
              <a:buChar char="•"/>
            </a:pPr>
            <a:r>
              <a:rPr lang="es-CO" sz="2000" dirty="0">
                <a:solidFill>
                  <a:srgbClr val="142B48"/>
                </a:solidFill>
              </a:rPr>
              <a:t>Asociadas a otras lesiones graves. </a:t>
            </a:r>
          </a:p>
          <a:p>
            <a:pPr marL="457200" indent="-457200" algn="l">
              <a:lnSpc>
                <a:spcPct val="100000"/>
              </a:lnSpc>
              <a:buFont typeface="Arial" panose="020B0604020202020204" pitchFamily="34" charset="0"/>
              <a:buChar char="•"/>
            </a:pPr>
            <a:r>
              <a:rPr lang="es-CO" sz="2000" dirty="0">
                <a:solidFill>
                  <a:srgbClr val="142B48"/>
                </a:solidFill>
              </a:rPr>
              <a:t>Sutiles </a:t>
            </a:r>
            <a:r>
              <a:rPr lang="es-CO" sz="2000" dirty="0">
                <a:solidFill>
                  <a:srgbClr val="142B48"/>
                </a:solidFill>
                <a:sym typeface="Wingdings" pitchFamily="2" charset="2"/>
              </a:rPr>
              <a:t> </a:t>
            </a:r>
            <a:r>
              <a:rPr lang="es-CO" sz="2000" dirty="0">
                <a:solidFill>
                  <a:srgbClr val="142B48"/>
                </a:solidFill>
              </a:rPr>
              <a:t>después de traumatismo penetrante. </a:t>
            </a:r>
          </a:p>
          <a:p>
            <a:pPr marL="457200" indent="-457200" algn="l">
              <a:lnSpc>
                <a:spcPct val="100000"/>
              </a:lnSpc>
              <a:buFont typeface="Arial" panose="020B0604020202020204" pitchFamily="34" charset="0"/>
              <a:buChar char="•"/>
            </a:pPr>
            <a:r>
              <a:rPr lang="es-CO" sz="2000" dirty="0">
                <a:solidFill>
                  <a:srgbClr val="142B48"/>
                </a:solidFill>
              </a:rPr>
              <a:t>Alto índice de sospecha.</a:t>
            </a:r>
          </a:p>
          <a:p>
            <a:pPr marL="457200" indent="-457200" algn="l">
              <a:lnSpc>
                <a:spcPct val="100000"/>
              </a:lnSpc>
              <a:buFont typeface="Arial" panose="020B0604020202020204" pitchFamily="34" charset="0"/>
              <a:buChar char="•"/>
            </a:pPr>
            <a:r>
              <a:rPr lang="es-CO" sz="2000" dirty="0">
                <a:solidFill>
                  <a:srgbClr val="142B48"/>
                </a:solidFill>
              </a:rPr>
              <a:t>Retraso: morbilidad y mortalidad significativas por hernias, incarcelación, isquemia, perforación, obstrucción.</a:t>
            </a:r>
          </a:p>
          <a:p>
            <a:pPr marL="457200" indent="-457200" algn="l">
              <a:lnSpc>
                <a:spcPct val="100000"/>
              </a:lnSpc>
              <a:buFont typeface="Arial" panose="020B0604020202020204" pitchFamily="34" charset="0"/>
              <a:buChar char="•"/>
            </a:pPr>
            <a:r>
              <a:rPr lang="es-CO" sz="2000" dirty="0">
                <a:solidFill>
                  <a:srgbClr val="142B48"/>
                </a:solidFill>
              </a:rPr>
              <a:t>Técnicas diagnósticas </a:t>
            </a:r>
            <a:r>
              <a:rPr lang="es-CO" sz="2000" dirty="0">
                <a:solidFill>
                  <a:srgbClr val="142B48"/>
                </a:solidFill>
                <a:sym typeface="Wingdings" pitchFamily="2" charset="2"/>
              </a:rPr>
              <a:t> </a:t>
            </a:r>
            <a:r>
              <a:rPr lang="es-CO" sz="2000" dirty="0">
                <a:solidFill>
                  <a:srgbClr val="142B48"/>
                </a:solidFill>
              </a:rPr>
              <a:t>mejoras. </a:t>
            </a:r>
          </a:p>
        </p:txBody>
      </p:sp>
      <p:sp>
        <p:nvSpPr>
          <p:cNvPr id="6" name="Marcador de contenido 2">
            <a:extLst>
              <a:ext uri="{FF2B5EF4-FFF2-40B4-BE49-F238E27FC236}">
                <a16:creationId xmlns:a16="http://schemas.microsoft.com/office/drawing/2014/main" id="{4E583BFA-B8DE-5043-8169-191267D2B82A}"/>
              </a:ext>
            </a:extLst>
          </p:cNvPr>
          <p:cNvSpPr txBox="1">
            <a:spLocks/>
          </p:cNvSpPr>
          <p:nvPr/>
        </p:nvSpPr>
        <p:spPr>
          <a:xfrm>
            <a:off x="4669654" y="3990974"/>
            <a:ext cx="7317945" cy="25019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00000"/>
              </a:lnSpc>
              <a:buFont typeface="Arial" panose="020B0604020202020204" pitchFamily="34" charset="0"/>
              <a:buChar char="•"/>
            </a:pPr>
            <a:r>
              <a:rPr lang="es-CO" sz="2000" dirty="0"/>
              <a:t>Laparoscopia diagnóstica </a:t>
            </a:r>
            <a:r>
              <a:rPr lang="es-CO" sz="2000" dirty="0">
                <a:sym typeface="Wingdings" pitchFamily="2" charset="2"/>
              </a:rPr>
              <a:t></a:t>
            </a:r>
            <a:r>
              <a:rPr lang="es-CO" sz="2000" dirty="0"/>
              <a:t> alta sospecha de lesión.</a:t>
            </a:r>
          </a:p>
          <a:p>
            <a:pPr marL="457200" indent="-457200" algn="l">
              <a:lnSpc>
                <a:spcPct val="100000"/>
              </a:lnSpc>
              <a:buFont typeface="Arial" panose="020B0604020202020204" pitchFamily="34" charset="0"/>
              <a:buChar char="•"/>
            </a:pPr>
            <a:r>
              <a:rPr lang="es-CO" sz="2000" dirty="0"/>
              <a:t>Obstrucción, perforación, isquemia GI con hernia diafragmática post traumática crónica </a:t>
            </a:r>
            <a:r>
              <a:rPr lang="es-CO" sz="2000" dirty="0">
                <a:sym typeface="Wingdings" pitchFamily="2" charset="2"/>
              </a:rPr>
              <a:t></a:t>
            </a:r>
            <a:r>
              <a:rPr lang="es-CO" sz="2000" dirty="0"/>
              <a:t> aumenta morbilidad y mortalidad. </a:t>
            </a:r>
          </a:p>
          <a:p>
            <a:pPr marL="457200" indent="-457200" algn="l">
              <a:lnSpc>
                <a:spcPct val="100000"/>
              </a:lnSpc>
              <a:buFont typeface="Arial" panose="020B0604020202020204" pitchFamily="34" charset="0"/>
              <a:buChar char="•"/>
            </a:pPr>
            <a:r>
              <a:rPr lang="es-CO" sz="2000" dirty="0"/>
              <a:t>Trauma cerrado </a:t>
            </a:r>
            <a:r>
              <a:rPr lang="es-CO" sz="2000" dirty="0">
                <a:sym typeface="Wingdings" pitchFamily="2" charset="2"/>
              </a:rPr>
              <a:t></a:t>
            </a:r>
            <a:r>
              <a:rPr lang="es-CO" sz="2000" dirty="0"/>
              <a:t> TAC.</a:t>
            </a:r>
          </a:p>
          <a:p>
            <a:pPr marL="457200" indent="-457200" algn="l">
              <a:lnSpc>
                <a:spcPct val="100000"/>
              </a:lnSpc>
              <a:buFont typeface="Arial" panose="020B0604020202020204" pitchFamily="34" charset="0"/>
              <a:buChar char="•"/>
            </a:pPr>
            <a:r>
              <a:rPr lang="es-CO" sz="2000" dirty="0"/>
              <a:t>Penetrante </a:t>
            </a:r>
            <a:r>
              <a:rPr lang="es-CO" sz="2000" dirty="0">
                <a:sym typeface="Wingdings" pitchFamily="2" charset="2"/>
              </a:rPr>
              <a:t></a:t>
            </a:r>
            <a:r>
              <a:rPr lang="es-CO" sz="2000" dirty="0"/>
              <a:t> laparoscopia o toracoscopia.</a:t>
            </a:r>
          </a:p>
        </p:txBody>
      </p:sp>
    </p:spTree>
    <p:extLst>
      <p:ext uri="{BB962C8B-B14F-4D97-AF65-F5344CB8AC3E}">
        <p14:creationId xmlns:p14="http://schemas.microsoft.com/office/powerpoint/2010/main" val="3002201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838200" y="0"/>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Bibliografía</a:t>
            </a:r>
          </a:p>
        </p:txBody>
      </p:sp>
      <p:sp>
        <p:nvSpPr>
          <p:cNvPr id="9" name="Marcador de contenido 2">
            <a:extLst>
              <a:ext uri="{FF2B5EF4-FFF2-40B4-BE49-F238E27FC236}">
                <a16:creationId xmlns:a16="http://schemas.microsoft.com/office/drawing/2014/main" id="{BB60F7B2-C458-5D41-9A94-30D879513A7C}"/>
              </a:ext>
            </a:extLst>
          </p:cNvPr>
          <p:cNvSpPr txBox="1">
            <a:spLocks/>
          </p:cNvSpPr>
          <p:nvPr/>
        </p:nvSpPr>
        <p:spPr>
          <a:xfrm>
            <a:off x="4576889" y="1518469"/>
            <a:ext cx="7397160" cy="23424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lnSpc>
                <a:spcPct val="100000"/>
              </a:lnSpc>
              <a:buFont typeface="+mj-lt"/>
              <a:buAutoNum type="arabicPeriod"/>
            </a:pPr>
            <a:r>
              <a:rPr lang="es-CO" sz="1800" dirty="0">
                <a:solidFill>
                  <a:srgbClr val="142B48"/>
                </a:solidFill>
              </a:rPr>
              <a:t>Contreras M, Múnera A, Franco A. Manual de normas y procedimientos en trauma, 2015.</a:t>
            </a:r>
          </a:p>
          <a:p>
            <a:pPr marL="457200" indent="-457200" algn="just">
              <a:lnSpc>
                <a:spcPct val="100000"/>
              </a:lnSpc>
              <a:buFont typeface="+mj-lt"/>
              <a:buAutoNum type="arabicPeriod"/>
            </a:pPr>
            <a:r>
              <a:rPr lang="es-CO" sz="1800" dirty="0">
                <a:solidFill>
                  <a:srgbClr val="142B48"/>
                </a:solidFill>
              </a:rPr>
              <a:t>Feliciano D, Mattox K, Moore E. Trauma. Ninth Edition. 2021.</a:t>
            </a:r>
          </a:p>
          <a:p>
            <a:pPr marL="457200" indent="-457200" algn="just">
              <a:lnSpc>
                <a:spcPct val="100000"/>
              </a:lnSpc>
              <a:buFont typeface="+mj-lt"/>
              <a:buAutoNum type="arabicPeriod"/>
            </a:pPr>
            <a:r>
              <a:rPr lang="es-CO" sz="1800" dirty="0">
                <a:solidFill>
                  <a:srgbClr val="142B48"/>
                </a:solidFill>
              </a:rPr>
              <a:t>García-Navarro A, Villar-del Moral JM, Muffak-Granero K, et al. Rotura traumática del diafragma. </a:t>
            </a:r>
            <a:r>
              <a:rPr lang="es-CO" sz="1800" i="1" dirty="0">
                <a:solidFill>
                  <a:srgbClr val="142B48"/>
                </a:solidFill>
              </a:rPr>
              <a:t>Cir Esp</a:t>
            </a:r>
            <a:r>
              <a:rPr lang="es-CO" sz="1800" dirty="0">
                <a:solidFill>
                  <a:srgbClr val="142B48"/>
                </a:solidFill>
              </a:rPr>
              <a:t>. 2005;77(2):105-107. doi:10.1016/S0009-739X(05)70818-6</a:t>
            </a:r>
          </a:p>
          <a:p>
            <a:pPr marL="457200" indent="-457200" algn="just">
              <a:lnSpc>
                <a:spcPct val="100000"/>
              </a:lnSpc>
              <a:buFont typeface="+mj-lt"/>
              <a:buAutoNum type="arabicPeriod"/>
            </a:pPr>
            <a:r>
              <a:rPr lang="es-CO" sz="1800" dirty="0">
                <a:solidFill>
                  <a:srgbClr val="142B48"/>
                </a:solidFill>
              </a:rPr>
              <a:t>Restrepo J, Cano F. Exploración digital en heridas del diafragma. Rev Col Cirugía 1987. </a:t>
            </a:r>
          </a:p>
          <a:p>
            <a:pPr marL="457200" indent="-457200" algn="just">
              <a:lnSpc>
                <a:spcPct val="100000"/>
              </a:lnSpc>
              <a:buFont typeface="+mj-lt"/>
              <a:buAutoNum type="arabicPeriod"/>
            </a:pPr>
            <a:r>
              <a:rPr lang="es-CO" sz="1800" dirty="0">
                <a:solidFill>
                  <a:srgbClr val="142B48"/>
                </a:solidFill>
              </a:rPr>
              <a:t>Gangahar R, Doshi D. FAST scan in the diagnosis of acute diaphragmatic rupture. </a:t>
            </a:r>
            <a:r>
              <a:rPr lang="es-CO" sz="1800" i="1" dirty="0">
                <a:solidFill>
                  <a:srgbClr val="142B48"/>
                </a:solidFill>
              </a:rPr>
              <a:t>Am J Emerg Med</a:t>
            </a:r>
            <a:r>
              <a:rPr lang="es-CO" sz="1800" dirty="0">
                <a:solidFill>
                  <a:srgbClr val="142B48"/>
                </a:solidFill>
              </a:rPr>
              <a:t>. 2010;28(3):387.e1-387.e3. doi:10.1016/j.ajem.2009.07.004</a:t>
            </a:r>
          </a:p>
          <a:p>
            <a:pPr marL="457200" indent="-457200" algn="just">
              <a:lnSpc>
                <a:spcPct val="100000"/>
              </a:lnSpc>
              <a:buFont typeface="+mj-lt"/>
              <a:buAutoNum type="arabicPeriod"/>
            </a:pPr>
            <a:r>
              <a:rPr lang="es-ES_tradnl" sz="1800" dirty="0" err="1">
                <a:solidFill>
                  <a:srgbClr val="142B48"/>
                </a:solidFill>
              </a:rPr>
              <a:t>Fair</a:t>
            </a:r>
            <a:r>
              <a:rPr lang="es-ES_tradnl" sz="1800" dirty="0">
                <a:solidFill>
                  <a:srgbClr val="142B48"/>
                </a:solidFill>
              </a:rPr>
              <a:t> KA, Gordon M, Barbosa R, </a:t>
            </a:r>
            <a:r>
              <a:rPr lang="es-ES_tradnl" sz="1800" dirty="0" err="1">
                <a:solidFill>
                  <a:srgbClr val="142B48"/>
                </a:solidFill>
              </a:rPr>
              <a:t>Rowell</a:t>
            </a:r>
            <a:r>
              <a:rPr lang="es-ES_tradnl" sz="1800" dirty="0">
                <a:solidFill>
                  <a:srgbClr val="142B48"/>
                </a:solidFill>
              </a:rPr>
              <a:t> S, </a:t>
            </a:r>
            <a:r>
              <a:rPr lang="es-ES_tradnl" sz="1800" dirty="0" err="1">
                <a:solidFill>
                  <a:srgbClr val="142B48"/>
                </a:solidFill>
              </a:rPr>
              <a:t>Watters</a:t>
            </a:r>
            <a:r>
              <a:rPr lang="es-ES_tradnl" sz="1800" dirty="0">
                <a:solidFill>
                  <a:srgbClr val="142B48"/>
                </a:solidFill>
              </a:rPr>
              <a:t> J, </a:t>
            </a:r>
            <a:r>
              <a:rPr lang="es-ES_tradnl" sz="1800" dirty="0" err="1">
                <a:solidFill>
                  <a:srgbClr val="142B48"/>
                </a:solidFill>
              </a:rPr>
              <a:t>Schreiber</a:t>
            </a:r>
            <a:r>
              <a:rPr lang="es-ES_tradnl" sz="1800" dirty="0">
                <a:solidFill>
                  <a:srgbClr val="142B48"/>
                </a:solidFill>
              </a:rPr>
              <a:t> M. </a:t>
            </a:r>
            <a:r>
              <a:rPr lang="es-ES_tradnl" sz="1800" dirty="0" err="1">
                <a:solidFill>
                  <a:srgbClr val="142B48"/>
                </a:solidFill>
              </a:rPr>
              <a:t>Traumatic</a:t>
            </a:r>
            <a:r>
              <a:rPr lang="es-ES_tradnl" sz="1800" dirty="0">
                <a:solidFill>
                  <a:srgbClr val="142B48"/>
                </a:solidFill>
              </a:rPr>
              <a:t> </a:t>
            </a:r>
            <a:r>
              <a:rPr lang="es-ES_tradnl" sz="1800" dirty="0" err="1">
                <a:solidFill>
                  <a:srgbClr val="142B48"/>
                </a:solidFill>
              </a:rPr>
              <a:t>diaphragmatic</a:t>
            </a:r>
            <a:r>
              <a:rPr lang="es-ES_tradnl" sz="1800" dirty="0">
                <a:solidFill>
                  <a:srgbClr val="142B48"/>
                </a:solidFill>
              </a:rPr>
              <a:t> </a:t>
            </a:r>
            <a:r>
              <a:rPr lang="es-ES_tradnl" sz="1800" dirty="0" err="1">
                <a:solidFill>
                  <a:srgbClr val="142B48"/>
                </a:solidFill>
              </a:rPr>
              <a:t>injury</a:t>
            </a:r>
            <a:r>
              <a:rPr lang="es-ES_tradnl" sz="1800" dirty="0">
                <a:solidFill>
                  <a:srgbClr val="142B48"/>
                </a:solidFill>
              </a:rPr>
              <a:t> in </a:t>
            </a:r>
            <a:r>
              <a:rPr lang="es-ES_tradnl" sz="1800" dirty="0" err="1">
                <a:solidFill>
                  <a:srgbClr val="142B48"/>
                </a:solidFill>
              </a:rPr>
              <a:t>the</a:t>
            </a:r>
            <a:r>
              <a:rPr lang="es-ES_tradnl" sz="1800" dirty="0">
                <a:solidFill>
                  <a:srgbClr val="142B48"/>
                </a:solidFill>
              </a:rPr>
              <a:t> American </a:t>
            </a:r>
            <a:r>
              <a:rPr lang="es-ES_tradnl" sz="1800" dirty="0" err="1">
                <a:solidFill>
                  <a:srgbClr val="142B48"/>
                </a:solidFill>
              </a:rPr>
              <a:t>College</a:t>
            </a:r>
            <a:r>
              <a:rPr lang="es-ES_tradnl" sz="1800" dirty="0">
                <a:solidFill>
                  <a:srgbClr val="142B48"/>
                </a:solidFill>
              </a:rPr>
              <a:t> of </a:t>
            </a:r>
            <a:r>
              <a:rPr lang="es-ES_tradnl" sz="1800" dirty="0" err="1">
                <a:solidFill>
                  <a:srgbClr val="142B48"/>
                </a:solidFill>
              </a:rPr>
              <a:t>Surgeons</a:t>
            </a:r>
            <a:r>
              <a:rPr lang="es-ES_tradnl" sz="1800" dirty="0">
                <a:solidFill>
                  <a:srgbClr val="142B48"/>
                </a:solidFill>
              </a:rPr>
              <a:t> </a:t>
            </a:r>
            <a:r>
              <a:rPr lang="es-ES_tradnl" sz="1800" dirty="0" err="1">
                <a:solidFill>
                  <a:srgbClr val="142B48"/>
                </a:solidFill>
              </a:rPr>
              <a:t>National</a:t>
            </a:r>
            <a:r>
              <a:rPr lang="es-ES_tradnl" sz="1800" dirty="0">
                <a:solidFill>
                  <a:srgbClr val="142B48"/>
                </a:solidFill>
              </a:rPr>
              <a:t> Trauma Data Bank. American J </a:t>
            </a:r>
            <a:r>
              <a:rPr lang="es-ES_tradnl" sz="1800" dirty="0" err="1">
                <a:solidFill>
                  <a:srgbClr val="142B48"/>
                </a:solidFill>
              </a:rPr>
              <a:t>Surg</a:t>
            </a:r>
            <a:r>
              <a:rPr lang="es-ES_tradnl" sz="1800" dirty="0">
                <a:solidFill>
                  <a:srgbClr val="142B48"/>
                </a:solidFill>
              </a:rPr>
              <a:t> 2015;209(5):864-9.</a:t>
            </a:r>
            <a:endParaRPr lang="es-CO" sz="1800" dirty="0">
              <a:solidFill>
                <a:srgbClr val="142B48"/>
              </a:solidFill>
            </a:endParaRPr>
          </a:p>
          <a:p>
            <a:pPr marL="457200" indent="-457200" algn="just">
              <a:lnSpc>
                <a:spcPct val="100000"/>
              </a:lnSpc>
              <a:buFont typeface="+mj-lt"/>
              <a:buAutoNum type="arabicPeriod"/>
            </a:pPr>
            <a:endParaRPr lang="es-CO" altLang="ja-JP" sz="1800" dirty="0">
              <a:solidFill>
                <a:srgbClr val="142B48"/>
              </a:solidFill>
            </a:endParaRPr>
          </a:p>
          <a:p>
            <a:pPr marL="457200" indent="-457200" algn="just">
              <a:lnSpc>
                <a:spcPct val="100000"/>
              </a:lnSpc>
              <a:buFont typeface="+mj-lt"/>
              <a:buAutoNum type="arabicPeriod"/>
            </a:pPr>
            <a:endParaRPr lang="es-CO" sz="1800" dirty="0">
              <a:solidFill>
                <a:srgbClr val="142B48"/>
              </a:solidFill>
            </a:endParaRPr>
          </a:p>
        </p:txBody>
      </p:sp>
    </p:spTree>
    <p:extLst>
      <p:ext uri="{BB962C8B-B14F-4D97-AF65-F5344CB8AC3E}">
        <p14:creationId xmlns:p14="http://schemas.microsoft.com/office/powerpoint/2010/main" val="1788224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339A9C9-75C2-564C-8C89-FBDF94CF1A72}"/>
              </a:ext>
            </a:extLst>
          </p:cNvPr>
          <p:cNvPicPr>
            <a:picLocks noChangeAspect="1"/>
          </p:cNvPicPr>
          <p:nvPr/>
        </p:nvPicPr>
        <p:blipFill>
          <a:blip r:embed="rId2"/>
          <a:stretch>
            <a:fillRect/>
          </a:stretch>
        </p:blipFill>
        <p:spPr>
          <a:xfrm>
            <a:off x="4122629" y="720724"/>
            <a:ext cx="8069371" cy="5051426"/>
          </a:xfrm>
          <a:prstGeom prst="rect">
            <a:avLst/>
          </a:prstGeom>
        </p:spPr>
      </p:pic>
    </p:spTree>
    <p:extLst>
      <p:ext uri="{BB962C8B-B14F-4D97-AF65-F5344CB8AC3E}">
        <p14:creationId xmlns:p14="http://schemas.microsoft.com/office/powerpoint/2010/main" val="886633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838200" y="173553"/>
            <a:ext cx="10515600" cy="946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Epidemiología</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1126672" y="1297600"/>
            <a:ext cx="10667997" cy="2577409"/>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20000"/>
              </a:lnSpc>
              <a:buFont typeface="Arial" panose="020B0604020202020204" pitchFamily="34" charset="0"/>
              <a:buChar char="•"/>
            </a:pPr>
            <a:r>
              <a:rPr lang="es-CO" dirty="0"/>
              <a:t>Probabilidad: 20% cuando se afecta el área toracoabdominal.</a:t>
            </a:r>
          </a:p>
          <a:p>
            <a:pPr marL="457200" indent="-457200" algn="l">
              <a:lnSpc>
                <a:spcPct val="120000"/>
              </a:lnSpc>
              <a:buFont typeface="Arial" panose="020B0604020202020204" pitchFamily="34" charset="0"/>
              <a:buChar char="•"/>
            </a:pPr>
            <a:r>
              <a:rPr lang="es-CO" dirty="0"/>
              <a:t>60% no se dx en la valoración inicial.</a:t>
            </a:r>
          </a:p>
          <a:p>
            <a:pPr marL="457200" indent="-457200" algn="l">
              <a:lnSpc>
                <a:spcPct val="120000"/>
              </a:lnSpc>
              <a:buFont typeface="Arial" panose="020B0604020202020204" pitchFamily="34" charset="0"/>
              <a:buChar char="•"/>
            </a:pPr>
            <a:r>
              <a:rPr lang="es-CO" dirty="0"/>
              <a:t>Lesión diafragmática: rara &lt; 1% AL 7% </a:t>
            </a:r>
            <a:r>
              <a:rPr lang="es-CO" dirty="0">
                <a:sym typeface="Wingdings" pitchFamily="2" charset="2"/>
              </a:rPr>
              <a:t></a:t>
            </a:r>
            <a:r>
              <a:rPr lang="es-CO" dirty="0"/>
              <a:t> trauma cerrado.</a:t>
            </a:r>
          </a:p>
          <a:p>
            <a:pPr marL="457200" indent="-457200" algn="l">
              <a:lnSpc>
                <a:spcPct val="120000"/>
              </a:lnSpc>
              <a:buFont typeface="Arial" panose="020B0604020202020204" pitchFamily="34" charset="0"/>
              <a:buChar char="•"/>
            </a:pPr>
            <a:r>
              <a:rPr lang="es-CO" dirty="0"/>
              <a:t>Penetrante </a:t>
            </a:r>
            <a:r>
              <a:rPr lang="es-CO" dirty="0">
                <a:sym typeface="Wingdings" pitchFamily="2" charset="2"/>
              </a:rPr>
              <a:t></a:t>
            </a:r>
            <a:r>
              <a:rPr lang="es-CO" dirty="0"/>
              <a:t> incidencia 24% - 38%.</a:t>
            </a:r>
          </a:p>
          <a:p>
            <a:pPr marL="457200" indent="-457200" algn="l">
              <a:lnSpc>
                <a:spcPct val="120000"/>
              </a:lnSpc>
              <a:buFont typeface="Arial" panose="020B0604020202020204" pitchFamily="34" charset="0"/>
              <a:buChar char="•"/>
            </a:pPr>
            <a:r>
              <a:rPr lang="es-CO" dirty="0"/>
              <a:t>Se detectan en exploración quirúrgica. </a:t>
            </a:r>
          </a:p>
          <a:p>
            <a:pPr marL="457200" indent="-457200" algn="l">
              <a:lnSpc>
                <a:spcPct val="120000"/>
              </a:lnSpc>
              <a:buFont typeface="Arial" panose="020B0604020202020204" pitchFamily="34" charset="0"/>
              <a:buChar char="•"/>
            </a:pPr>
            <a:r>
              <a:rPr lang="es-CO" dirty="0"/>
              <a:t>75% por mecanismos penetrantes.</a:t>
            </a:r>
          </a:p>
        </p:txBody>
      </p:sp>
      <p:sp>
        <p:nvSpPr>
          <p:cNvPr id="6" name="Marcador de contenido 2">
            <a:extLst>
              <a:ext uri="{FF2B5EF4-FFF2-40B4-BE49-F238E27FC236}">
                <a16:creationId xmlns:a16="http://schemas.microsoft.com/office/drawing/2014/main" id="{25DDE0B4-FDEC-1E4B-AFF4-8BB9E2CF21B2}"/>
              </a:ext>
            </a:extLst>
          </p:cNvPr>
          <p:cNvSpPr txBox="1">
            <a:spLocks/>
          </p:cNvSpPr>
          <p:nvPr/>
        </p:nvSpPr>
        <p:spPr>
          <a:xfrm>
            <a:off x="4881926" y="4209932"/>
            <a:ext cx="8278761" cy="209039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00000"/>
              </a:lnSpc>
              <a:buFont typeface="Arial" panose="020B0604020202020204" pitchFamily="34" charset="0"/>
              <a:buChar char="•"/>
            </a:pPr>
            <a:r>
              <a:rPr lang="es-CO" sz="2000" dirty="0"/>
              <a:t>69% - 87%: lado izquierdo.</a:t>
            </a:r>
          </a:p>
          <a:p>
            <a:pPr marL="457200" indent="-457200" algn="l">
              <a:lnSpc>
                <a:spcPct val="100000"/>
              </a:lnSpc>
              <a:buFont typeface="Arial" panose="020B0604020202020204" pitchFamily="34" charset="0"/>
              <a:buChar char="•"/>
            </a:pPr>
            <a:r>
              <a:rPr lang="es-CO" sz="2000" dirty="0"/>
              <a:t>Derecho: 10% - 36%.</a:t>
            </a:r>
          </a:p>
          <a:p>
            <a:pPr marL="457200" indent="-457200" algn="l">
              <a:lnSpc>
                <a:spcPct val="100000"/>
              </a:lnSpc>
              <a:buFont typeface="Arial" panose="020B0604020202020204" pitchFamily="34" charset="0"/>
              <a:buChar char="•"/>
            </a:pPr>
            <a:r>
              <a:rPr lang="es-CO" sz="2000" dirty="0"/>
              <a:t>Bilaterales: 15%.</a:t>
            </a:r>
          </a:p>
          <a:p>
            <a:pPr marL="457200" indent="-457200" algn="l">
              <a:lnSpc>
                <a:spcPct val="100000"/>
              </a:lnSpc>
              <a:buFont typeface="Arial" panose="020B0604020202020204" pitchFamily="34" charset="0"/>
              <a:buChar char="•"/>
            </a:pPr>
            <a:r>
              <a:rPr lang="es-CO" sz="2000" dirty="0"/>
              <a:t>Hemorragia: 2% al 6%.</a:t>
            </a:r>
          </a:p>
          <a:p>
            <a:pPr marL="457200" indent="-457200" algn="l">
              <a:lnSpc>
                <a:spcPct val="100000"/>
              </a:lnSpc>
              <a:buFont typeface="Arial" panose="020B0604020202020204" pitchFamily="34" charset="0"/>
              <a:buChar char="•"/>
            </a:pPr>
            <a:r>
              <a:rPr lang="es-CO" sz="2000" dirty="0"/>
              <a:t>Mortalidad: 20% </a:t>
            </a:r>
            <a:r>
              <a:rPr lang="es-CO" sz="2000" dirty="0">
                <a:sym typeface="Wingdings" pitchFamily="2" charset="2"/>
              </a:rPr>
              <a:t></a:t>
            </a:r>
            <a:r>
              <a:rPr lang="es-CO" sz="2000" dirty="0"/>
              <a:t> traumas de alta energía. </a:t>
            </a:r>
          </a:p>
          <a:p>
            <a:pPr marL="457200" indent="-457200" algn="l">
              <a:lnSpc>
                <a:spcPct val="100000"/>
              </a:lnSpc>
              <a:buFont typeface="Arial" panose="020B0604020202020204" pitchFamily="34" charset="0"/>
              <a:buChar char="•"/>
            </a:pPr>
            <a:endParaRPr lang="es-CO" sz="2000" dirty="0"/>
          </a:p>
        </p:txBody>
      </p:sp>
    </p:spTree>
    <p:extLst>
      <p:ext uri="{BB962C8B-B14F-4D97-AF65-F5344CB8AC3E}">
        <p14:creationId xmlns:p14="http://schemas.microsoft.com/office/powerpoint/2010/main" val="3058430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838198" y="248478"/>
            <a:ext cx="10515600" cy="8549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Desenlaces</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1092204" y="1103451"/>
            <a:ext cx="10667997" cy="2828441"/>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20000"/>
              </a:lnSpc>
              <a:buFont typeface="Arial" panose="020B0604020202020204" pitchFamily="34" charset="0"/>
              <a:buChar char="•"/>
            </a:pPr>
            <a:r>
              <a:rPr lang="es-CO" dirty="0"/>
              <a:t>Mortalidad </a:t>
            </a:r>
            <a:r>
              <a:rPr lang="es-CO" dirty="0">
                <a:sym typeface="Wingdings" pitchFamily="2" charset="2"/>
              </a:rPr>
              <a:t></a:t>
            </a:r>
            <a:r>
              <a:rPr lang="es-CO" dirty="0"/>
              <a:t> depende de la gravedad de lesiones asociadas. </a:t>
            </a:r>
          </a:p>
          <a:p>
            <a:pPr marL="342900" indent="-342900" algn="l">
              <a:lnSpc>
                <a:spcPct val="120000"/>
              </a:lnSpc>
              <a:buFont typeface="Arial" panose="020B0604020202020204" pitchFamily="34" charset="0"/>
              <a:buChar char="•"/>
            </a:pPr>
            <a:r>
              <a:rPr lang="es-CO" dirty="0"/>
              <a:t>10% asintomáticos, obstrucción &gt; 60%.</a:t>
            </a:r>
          </a:p>
          <a:p>
            <a:pPr marL="342900" indent="-342900" algn="l">
              <a:lnSpc>
                <a:spcPct val="120000"/>
              </a:lnSpc>
              <a:buFont typeface="Arial" panose="020B0604020202020204" pitchFamily="34" charset="0"/>
              <a:buChar char="•"/>
            </a:pPr>
            <a:r>
              <a:rPr lang="es-CO" dirty="0"/>
              <a:t>4% - 9% penetrantes, 15% - 24% contusas. </a:t>
            </a:r>
          </a:p>
          <a:p>
            <a:pPr marL="342900" indent="-342900" algn="l">
              <a:lnSpc>
                <a:spcPct val="120000"/>
              </a:lnSpc>
              <a:buFont typeface="Arial" panose="020B0604020202020204" pitchFamily="34" charset="0"/>
              <a:buChar char="•"/>
            </a:pPr>
            <a:r>
              <a:rPr lang="es-CO" dirty="0"/>
              <a:t>Recurrencia de hernias diafragmáticas </a:t>
            </a:r>
            <a:r>
              <a:rPr lang="es-CO" dirty="0">
                <a:sym typeface="Wingdings" pitchFamily="2" charset="2"/>
              </a:rPr>
              <a:t></a:t>
            </a:r>
            <a:r>
              <a:rPr lang="es-CO" dirty="0"/>
              <a:t> difíciles de determinar </a:t>
            </a:r>
            <a:r>
              <a:rPr lang="es-CO" dirty="0">
                <a:sym typeface="Wingdings" pitchFamily="2" charset="2"/>
              </a:rPr>
              <a:t></a:t>
            </a:r>
            <a:r>
              <a:rPr lang="es-CO" dirty="0"/>
              <a:t> sutura absorbible.</a:t>
            </a:r>
          </a:p>
          <a:p>
            <a:pPr marL="342900" indent="-342900" algn="l">
              <a:lnSpc>
                <a:spcPct val="120000"/>
              </a:lnSpc>
              <a:buFont typeface="Arial" panose="020B0604020202020204" pitchFamily="34" charset="0"/>
              <a:buChar char="•"/>
            </a:pPr>
            <a:r>
              <a:rPr lang="es-CO" dirty="0"/>
              <a:t>Morbilidad: dehiscencia, parálisis del hemidiafragma, insuficiencia respiratoria, empiema, absceso subfrénico.</a:t>
            </a:r>
          </a:p>
        </p:txBody>
      </p:sp>
      <p:sp>
        <p:nvSpPr>
          <p:cNvPr id="6" name="Marcador de contenido 2">
            <a:extLst>
              <a:ext uri="{FF2B5EF4-FFF2-40B4-BE49-F238E27FC236}">
                <a16:creationId xmlns:a16="http://schemas.microsoft.com/office/drawing/2014/main" id="{32150180-6341-E24B-A06B-9E0D2AE27715}"/>
              </a:ext>
            </a:extLst>
          </p:cNvPr>
          <p:cNvSpPr txBox="1">
            <a:spLocks/>
          </p:cNvSpPr>
          <p:nvPr/>
        </p:nvSpPr>
        <p:spPr>
          <a:xfrm>
            <a:off x="4669654" y="4160492"/>
            <a:ext cx="7331846" cy="20903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2000" dirty="0"/>
              <a:t>Tasa de complicaciones: 30% - 68%.</a:t>
            </a:r>
          </a:p>
          <a:p>
            <a:pPr marL="342900" indent="-342900" algn="l">
              <a:lnSpc>
                <a:spcPct val="100000"/>
              </a:lnSpc>
              <a:buFont typeface="Arial" panose="020B0604020202020204" pitchFamily="34" charset="0"/>
              <a:buChar char="•"/>
            </a:pPr>
            <a:r>
              <a:rPr lang="es-CO" sz="2000" dirty="0"/>
              <a:t>Atelectasia: 11% - 68%, neumonía y derrames. </a:t>
            </a:r>
          </a:p>
          <a:p>
            <a:pPr marL="342900" indent="-342900" algn="l">
              <a:lnSpc>
                <a:spcPct val="100000"/>
              </a:lnSpc>
              <a:buFont typeface="Arial" panose="020B0604020202020204" pitchFamily="34" charset="0"/>
              <a:buChar char="•"/>
            </a:pPr>
            <a:r>
              <a:rPr lang="es-CO" sz="2000" dirty="0"/>
              <a:t>Sepsis, empiema, absceso hepático: 2% - 10%.</a:t>
            </a:r>
          </a:p>
          <a:p>
            <a:pPr marL="342900" indent="-342900" algn="l">
              <a:lnSpc>
                <a:spcPct val="100000"/>
              </a:lnSpc>
              <a:buFont typeface="Arial" panose="020B0604020202020204" pitchFamily="34" charset="0"/>
              <a:buChar char="•"/>
            </a:pPr>
            <a:r>
              <a:rPr lang="es-CO" sz="2000" dirty="0"/>
              <a:t>Ruptura pericardiodiafragmática: herniación del corazón, hernia pericárdica (transverso, estómago, epiplón, hígado, ID).</a:t>
            </a:r>
          </a:p>
        </p:txBody>
      </p:sp>
    </p:spTree>
    <p:extLst>
      <p:ext uri="{BB962C8B-B14F-4D97-AF65-F5344CB8AC3E}">
        <p14:creationId xmlns:p14="http://schemas.microsoft.com/office/powerpoint/2010/main" val="2659554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838200" y="248478"/>
            <a:ext cx="10515600" cy="694645"/>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Fisiopatalogía</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1099457" y="992110"/>
            <a:ext cx="10667997" cy="2652366"/>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20000"/>
              </a:lnSpc>
              <a:buFont typeface="Arial" panose="020B0604020202020204" pitchFamily="34" charset="0"/>
              <a:buChar char="•"/>
            </a:pPr>
            <a:r>
              <a:rPr lang="es-CO" dirty="0"/>
              <a:t>Área toracoabdominal: zona de transición.</a:t>
            </a:r>
          </a:p>
          <a:p>
            <a:pPr marL="457200" indent="-457200" algn="l">
              <a:lnSpc>
                <a:spcPct val="120000"/>
              </a:lnSpc>
              <a:buFont typeface="Arial" panose="020B0604020202020204" pitchFamily="34" charset="0"/>
              <a:buChar char="•"/>
            </a:pPr>
            <a:r>
              <a:rPr lang="es-CO" dirty="0"/>
              <a:t>Gran porcentaje de lesiones diafragmáticas. </a:t>
            </a:r>
          </a:p>
          <a:p>
            <a:pPr marL="457200" indent="-457200" algn="l">
              <a:lnSpc>
                <a:spcPct val="120000"/>
              </a:lnSpc>
              <a:buFont typeface="Arial" panose="020B0604020202020204" pitchFamily="34" charset="0"/>
              <a:buChar char="•"/>
            </a:pPr>
            <a:r>
              <a:rPr lang="es-CO" dirty="0"/>
              <a:t>Límites: 5 y 7 EIC anterior, 7 y 9 EIC lateral, 9 y 11 EIC posterior.</a:t>
            </a:r>
          </a:p>
          <a:p>
            <a:pPr marL="457200" indent="-457200" algn="l">
              <a:lnSpc>
                <a:spcPct val="120000"/>
              </a:lnSpc>
              <a:buFont typeface="Arial" panose="020B0604020202020204" pitchFamily="34" charset="0"/>
              <a:buChar char="•"/>
            </a:pPr>
            <a:r>
              <a:rPr lang="es-CO" dirty="0"/>
              <a:t>Desafío en el diagnóstico de la lesión.</a:t>
            </a:r>
          </a:p>
          <a:p>
            <a:pPr marL="457200" indent="-457200" algn="l">
              <a:lnSpc>
                <a:spcPct val="120000"/>
              </a:lnSpc>
              <a:buFont typeface="Arial" panose="020B0604020202020204" pitchFamily="34" charset="0"/>
              <a:buChar char="•"/>
            </a:pPr>
            <a:r>
              <a:rPr lang="es-CO" dirty="0"/>
              <a:t>Asintomáticos </a:t>
            </a:r>
            <a:r>
              <a:rPr lang="es-CO" dirty="0">
                <a:sym typeface="Wingdings" pitchFamily="2" charset="2"/>
              </a:rPr>
              <a:t></a:t>
            </a:r>
            <a:r>
              <a:rPr lang="es-CO" dirty="0"/>
              <a:t> hernias. </a:t>
            </a:r>
          </a:p>
          <a:p>
            <a:pPr marL="457200" indent="-457200" algn="l">
              <a:lnSpc>
                <a:spcPct val="120000"/>
              </a:lnSpc>
              <a:buFont typeface="Arial" panose="020B0604020202020204" pitchFamily="34" charset="0"/>
              <a:buChar char="•"/>
            </a:pPr>
            <a:r>
              <a:rPr lang="es-CO" dirty="0"/>
              <a:t>Hígado: protección parcial sobre los dos tercios posteriores.</a:t>
            </a:r>
          </a:p>
        </p:txBody>
      </p:sp>
      <p:pic>
        <p:nvPicPr>
          <p:cNvPr id="2" name="Imagen 1">
            <a:extLst>
              <a:ext uri="{FF2B5EF4-FFF2-40B4-BE49-F238E27FC236}">
                <a16:creationId xmlns:a16="http://schemas.microsoft.com/office/drawing/2014/main" id="{B55BE4B5-6204-8D43-A46B-570A7E187FE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08251" y="3742497"/>
            <a:ext cx="6197946" cy="2867025"/>
          </a:xfrm>
          <a:prstGeom prst="rect">
            <a:avLst/>
          </a:prstGeom>
        </p:spPr>
      </p:pic>
    </p:spTree>
    <p:extLst>
      <p:ext uri="{BB962C8B-B14F-4D97-AF65-F5344CB8AC3E}">
        <p14:creationId xmlns:p14="http://schemas.microsoft.com/office/powerpoint/2010/main" val="43156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685802" y="228496"/>
            <a:ext cx="10515600" cy="9353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Mecanismo de lesión</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800896" y="1570413"/>
            <a:ext cx="6090234" cy="21653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00000"/>
              </a:lnSpc>
              <a:buFont typeface="Arial" panose="020B0604020202020204" pitchFamily="34" charset="0"/>
              <a:buChar char="•"/>
            </a:pPr>
            <a:r>
              <a:rPr lang="es-CO" sz="2000" dirty="0"/>
              <a:t>Trauma cerrados o abiertos.</a:t>
            </a:r>
          </a:p>
          <a:p>
            <a:pPr marL="457200" indent="-457200" algn="l">
              <a:lnSpc>
                <a:spcPct val="100000"/>
              </a:lnSpc>
              <a:buFont typeface="Arial" panose="020B0604020202020204" pitchFamily="34" charset="0"/>
              <a:buChar char="•"/>
            </a:pPr>
            <a:r>
              <a:rPr lang="es-CO" sz="2000" dirty="0"/>
              <a:t>Hipótesis: zona posterolateral izquierda </a:t>
            </a:r>
            <a:r>
              <a:rPr lang="es-CO" sz="2000" dirty="0">
                <a:sym typeface="Wingdings" pitchFamily="2" charset="2"/>
              </a:rPr>
              <a:t></a:t>
            </a:r>
            <a:r>
              <a:rPr lang="es-CO" sz="2000" dirty="0"/>
              <a:t> más débil.</a:t>
            </a:r>
          </a:p>
          <a:p>
            <a:pPr marL="457200" indent="-457200" algn="l">
              <a:lnSpc>
                <a:spcPct val="100000"/>
              </a:lnSpc>
              <a:buFont typeface="Arial" panose="020B0604020202020204" pitchFamily="34" charset="0"/>
              <a:buChar char="•"/>
            </a:pPr>
            <a:r>
              <a:rPr lang="es-CO" sz="2000" dirty="0"/>
              <a:t>Hígado: probable protección </a:t>
            </a:r>
            <a:r>
              <a:rPr lang="es-CO" sz="2000" dirty="0">
                <a:sym typeface="Wingdings" pitchFamily="2" charset="2"/>
              </a:rPr>
              <a:t></a:t>
            </a:r>
            <a:r>
              <a:rPr lang="es-CO" sz="2000" dirty="0"/>
              <a:t> mitiga efectos de contundencia.</a:t>
            </a:r>
          </a:p>
        </p:txBody>
      </p:sp>
      <p:sp>
        <p:nvSpPr>
          <p:cNvPr id="6" name="Marcador de contenido 2">
            <a:extLst>
              <a:ext uri="{FF2B5EF4-FFF2-40B4-BE49-F238E27FC236}">
                <a16:creationId xmlns:a16="http://schemas.microsoft.com/office/drawing/2014/main" id="{021287DA-FDB4-3445-BA05-67244CD97E29}"/>
              </a:ext>
            </a:extLst>
          </p:cNvPr>
          <p:cNvSpPr txBox="1">
            <a:spLocks/>
          </p:cNvSpPr>
          <p:nvPr/>
        </p:nvSpPr>
        <p:spPr>
          <a:xfrm>
            <a:off x="4669654" y="4657827"/>
            <a:ext cx="6992694" cy="209039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00000"/>
              </a:lnSpc>
              <a:buFont typeface="Arial" panose="020B0604020202020204" pitchFamily="34" charset="0"/>
              <a:buChar char="•"/>
            </a:pPr>
            <a:r>
              <a:rPr lang="es-CO" sz="2000" dirty="0"/>
              <a:t>Suelen ser defectos pequeños </a:t>
            </a:r>
            <a:r>
              <a:rPr lang="es-CO" sz="2000" dirty="0">
                <a:sym typeface="Wingdings" pitchFamily="2" charset="2"/>
              </a:rPr>
              <a:t></a:t>
            </a:r>
            <a:r>
              <a:rPr lang="es-CO" sz="2000" dirty="0"/>
              <a:t> agrandarse en el tiempo. </a:t>
            </a:r>
          </a:p>
          <a:p>
            <a:pPr marL="457200" indent="-457200" algn="l">
              <a:lnSpc>
                <a:spcPct val="100000"/>
              </a:lnSpc>
              <a:buFont typeface="Arial" panose="020B0604020202020204" pitchFamily="34" charset="0"/>
              <a:buChar char="•"/>
            </a:pPr>
            <a:r>
              <a:rPr lang="es-CO" sz="2000" dirty="0"/>
              <a:t>Encarcelamiento o estrangulación de las vísceras abdominales </a:t>
            </a:r>
            <a:r>
              <a:rPr lang="es-CO" sz="2000" dirty="0">
                <a:sym typeface="Wingdings" pitchFamily="2" charset="2"/>
              </a:rPr>
              <a:t></a:t>
            </a:r>
            <a:r>
              <a:rPr lang="es-CO" sz="2000" dirty="0"/>
              <a:t> si no es reconocido prontamente.  </a:t>
            </a:r>
          </a:p>
        </p:txBody>
      </p:sp>
      <p:pic>
        <p:nvPicPr>
          <p:cNvPr id="2" name="Imagen 1">
            <a:extLst>
              <a:ext uri="{FF2B5EF4-FFF2-40B4-BE49-F238E27FC236}">
                <a16:creationId xmlns:a16="http://schemas.microsoft.com/office/drawing/2014/main" id="{AAC78AFE-9DBD-F940-A893-92DCE9B4329E}"/>
              </a:ext>
            </a:extLst>
          </p:cNvPr>
          <p:cNvPicPr>
            <a:picLocks noChangeAspect="1"/>
          </p:cNvPicPr>
          <p:nvPr/>
        </p:nvPicPr>
        <p:blipFill>
          <a:blip r:embed="rId2"/>
          <a:stretch>
            <a:fillRect/>
          </a:stretch>
        </p:blipFill>
        <p:spPr>
          <a:xfrm>
            <a:off x="7513983" y="1360714"/>
            <a:ext cx="3877121" cy="2584747"/>
          </a:xfrm>
          <a:prstGeom prst="rect">
            <a:avLst/>
          </a:prstGeom>
        </p:spPr>
      </p:pic>
    </p:spTree>
    <p:extLst>
      <p:ext uri="{BB962C8B-B14F-4D97-AF65-F5344CB8AC3E}">
        <p14:creationId xmlns:p14="http://schemas.microsoft.com/office/powerpoint/2010/main" val="151457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838200" y="148699"/>
            <a:ext cx="10515600" cy="9088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Presentación</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1077373" y="1474296"/>
            <a:ext cx="4669654" cy="23002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s-CO" sz="2000" b="1" dirty="0"/>
              <a:t>Aguda: </a:t>
            </a:r>
          </a:p>
          <a:p>
            <a:pPr marL="342900" indent="-342900" algn="l">
              <a:lnSpc>
                <a:spcPct val="100000"/>
              </a:lnSpc>
              <a:buFont typeface="Arial" panose="020B0604020202020204" pitchFamily="34" charset="0"/>
              <a:buChar char="•"/>
            </a:pPr>
            <a:r>
              <a:rPr lang="es-CO" sz="1800" dirty="0"/>
              <a:t>Período de recuperación.</a:t>
            </a:r>
          </a:p>
          <a:p>
            <a:pPr marL="342900" indent="-342900" algn="l">
              <a:lnSpc>
                <a:spcPct val="100000"/>
              </a:lnSpc>
              <a:buFont typeface="Arial" panose="020B0604020202020204" pitchFamily="34" charset="0"/>
              <a:buChar char="•"/>
            </a:pPr>
            <a:r>
              <a:rPr lang="es-CO" sz="1800" dirty="0"/>
              <a:t>Producto de lesiones asociadas.</a:t>
            </a:r>
          </a:p>
          <a:p>
            <a:pPr marL="342900" indent="-342900" algn="l">
              <a:lnSpc>
                <a:spcPct val="100000"/>
              </a:lnSpc>
              <a:buFont typeface="Arial" panose="020B0604020202020204" pitchFamily="34" charset="0"/>
              <a:buChar char="•"/>
            </a:pPr>
            <a:r>
              <a:rPr lang="es-CO" sz="1800" dirty="0"/>
              <a:t>Mínimos signos vs choque. </a:t>
            </a:r>
          </a:p>
        </p:txBody>
      </p:sp>
      <p:sp>
        <p:nvSpPr>
          <p:cNvPr id="6" name="Marcador de contenido 2">
            <a:extLst>
              <a:ext uri="{FF2B5EF4-FFF2-40B4-BE49-F238E27FC236}">
                <a16:creationId xmlns:a16="http://schemas.microsoft.com/office/drawing/2014/main" id="{2FFA206D-624D-E140-AF01-C5939AB37FC3}"/>
              </a:ext>
            </a:extLst>
          </p:cNvPr>
          <p:cNvSpPr txBox="1">
            <a:spLocks/>
          </p:cNvSpPr>
          <p:nvPr/>
        </p:nvSpPr>
        <p:spPr>
          <a:xfrm>
            <a:off x="4924458" y="4407761"/>
            <a:ext cx="6614872" cy="33450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buFont typeface="Arial" panose="020B0604020202020204" pitchFamily="34" charset="0"/>
              <a:buChar char="•"/>
            </a:pPr>
            <a:r>
              <a:rPr lang="es-CO" sz="1800" dirty="0"/>
              <a:t>Dolor en hombro, epigastrio, emesis, disnea, ausencia de ruidos respiratorios, peristaltismo en tórax.</a:t>
            </a:r>
          </a:p>
          <a:p>
            <a:pPr marL="342900" indent="-342900" algn="just">
              <a:lnSpc>
                <a:spcPct val="100000"/>
              </a:lnSpc>
              <a:buFont typeface="Arial" panose="020B0604020202020204" pitchFamily="34" charset="0"/>
              <a:buChar char="•"/>
            </a:pPr>
            <a:r>
              <a:rPr lang="es-CO" sz="1800" dirty="0"/>
              <a:t>Disminución retorno venoso, reducción precarga, gasto cardíaco, volumen sistólico.</a:t>
            </a:r>
          </a:p>
          <a:p>
            <a:pPr marL="342900" indent="-342900" algn="just">
              <a:lnSpc>
                <a:spcPct val="100000"/>
              </a:lnSpc>
              <a:buFont typeface="Arial" panose="020B0604020202020204" pitchFamily="34" charset="0"/>
              <a:buChar char="•"/>
            </a:pPr>
            <a:r>
              <a:rPr lang="es-CO" sz="1800" dirty="0"/>
              <a:t>Úlceras, hemorragia, isquemia, necrosis, perforación.</a:t>
            </a:r>
          </a:p>
          <a:p>
            <a:pPr marL="342900" indent="-342900" algn="just">
              <a:lnSpc>
                <a:spcPct val="100000"/>
              </a:lnSpc>
              <a:buFont typeface="Arial" panose="020B0604020202020204" pitchFamily="34" charset="0"/>
              <a:buChar char="•"/>
            </a:pPr>
            <a:endParaRPr lang="es-CO" sz="1800" dirty="0"/>
          </a:p>
        </p:txBody>
      </p:sp>
      <p:pic>
        <p:nvPicPr>
          <p:cNvPr id="2" name="Imagen 1">
            <a:extLst>
              <a:ext uri="{FF2B5EF4-FFF2-40B4-BE49-F238E27FC236}">
                <a16:creationId xmlns:a16="http://schemas.microsoft.com/office/drawing/2014/main" id="{A17A90C6-2357-F447-901C-492F5DA3194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12835" y="937117"/>
            <a:ext cx="4278120" cy="3053857"/>
          </a:xfrm>
          <a:prstGeom prst="rect">
            <a:avLst/>
          </a:prstGeom>
        </p:spPr>
      </p:pic>
    </p:spTree>
    <p:extLst>
      <p:ext uri="{BB962C8B-B14F-4D97-AF65-F5344CB8AC3E}">
        <p14:creationId xmlns:p14="http://schemas.microsoft.com/office/powerpoint/2010/main" val="1284487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FB5E83-F85A-AC44-991C-467D6E9875DB}"/>
              </a:ext>
            </a:extLst>
          </p:cNvPr>
          <p:cNvSpPr txBox="1">
            <a:spLocks/>
          </p:cNvSpPr>
          <p:nvPr/>
        </p:nvSpPr>
        <p:spPr>
          <a:xfrm>
            <a:off x="838200" y="248478"/>
            <a:ext cx="10515600" cy="9353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pPr algn="l"/>
            <a:r>
              <a:rPr lang="es-CO" sz="4400" dirty="0"/>
              <a:t>Presentación</a:t>
            </a:r>
          </a:p>
        </p:txBody>
      </p:sp>
      <p:sp>
        <p:nvSpPr>
          <p:cNvPr id="10" name="Marcador de contenido 2">
            <a:extLst>
              <a:ext uri="{FF2B5EF4-FFF2-40B4-BE49-F238E27FC236}">
                <a16:creationId xmlns:a16="http://schemas.microsoft.com/office/drawing/2014/main" id="{C71AAB56-1A2B-7544-BFAC-21267576364D}"/>
              </a:ext>
            </a:extLst>
          </p:cNvPr>
          <p:cNvSpPr txBox="1">
            <a:spLocks/>
          </p:cNvSpPr>
          <p:nvPr/>
        </p:nvSpPr>
        <p:spPr>
          <a:xfrm>
            <a:off x="1179384" y="1592611"/>
            <a:ext cx="4669654" cy="23002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s-CO" sz="2000" b="1" dirty="0"/>
              <a:t>Latente </a:t>
            </a:r>
            <a:r>
              <a:rPr lang="es-CO" sz="2000" b="1" dirty="0">
                <a:sym typeface="Wingdings" pitchFamily="2" charset="2"/>
              </a:rPr>
              <a:t></a:t>
            </a:r>
            <a:r>
              <a:rPr lang="es-CO" sz="2000" b="1" dirty="0"/>
              <a:t> horas a semanas:</a:t>
            </a:r>
          </a:p>
          <a:p>
            <a:pPr marL="342900" indent="-342900" algn="l">
              <a:lnSpc>
                <a:spcPct val="100000"/>
              </a:lnSpc>
              <a:buFont typeface="Arial" panose="020B0604020202020204" pitchFamily="34" charset="0"/>
              <a:buChar char="•"/>
            </a:pPr>
            <a:r>
              <a:rPr lang="es-CO" sz="1800" dirty="0"/>
              <a:t>Período asintomático. </a:t>
            </a:r>
          </a:p>
          <a:p>
            <a:pPr marL="342900" indent="-342900" algn="l">
              <a:lnSpc>
                <a:spcPct val="100000"/>
              </a:lnSpc>
              <a:buFont typeface="Arial" panose="020B0604020202020204" pitchFamily="34" charset="0"/>
              <a:buChar char="•"/>
            </a:pPr>
            <a:r>
              <a:rPr lang="es-CO" sz="1800" dirty="0"/>
              <a:t>Incidental. </a:t>
            </a:r>
          </a:p>
          <a:p>
            <a:pPr marL="342900" indent="-342900" algn="l">
              <a:lnSpc>
                <a:spcPct val="100000"/>
              </a:lnSpc>
              <a:buFont typeface="Arial" panose="020B0604020202020204" pitchFamily="34" charset="0"/>
              <a:buChar char="•"/>
            </a:pPr>
            <a:r>
              <a:rPr lang="es-CO" sz="1800" dirty="0"/>
              <a:t>Matidez, disminución MV.</a:t>
            </a:r>
          </a:p>
        </p:txBody>
      </p:sp>
      <p:sp>
        <p:nvSpPr>
          <p:cNvPr id="6" name="Marcador de contenido 2">
            <a:extLst>
              <a:ext uri="{FF2B5EF4-FFF2-40B4-BE49-F238E27FC236}">
                <a16:creationId xmlns:a16="http://schemas.microsoft.com/office/drawing/2014/main" id="{2FFA206D-624D-E140-AF01-C5939AB37FC3}"/>
              </a:ext>
            </a:extLst>
          </p:cNvPr>
          <p:cNvSpPr txBox="1">
            <a:spLocks/>
          </p:cNvSpPr>
          <p:nvPr/>
        </p:nvSpPr>
        <p:spPr>
          <a:xfrm>
            <a:off x="4858196" y="3592885"/>
            <a:ext cx="7029003" cy="33450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endParaRPr lang="es-CO" sz="1800" dirty="0"/>
          </a:p>
          <a:p>
            <a:pPr algn="l">
              <a:lnSpc>
                <a:spcPct val="100000"/>
              </a:lnSpc>
            </a:pPr>
            <a:r>
              <a:rPr lang="es-CO" sz="2000" b="1" dirty="0"/>
              <a:t>Obstructiva </a:t>
            </a:r>
            <a:r>
              <a:rPr lang="es-CO" sz="2000" b="1" dirty="0">
                <a:sym typeface="Wingdings" pitchFamily="2" charset="2"/>
              </a:rPr>
              <a:t></a:t>
            </a:r>
            <a:r>
              <a:rPr lang="es-CO" sz="2000" b="1" dirty="0"/>
              <a:t> meses a años:</a:t>
            </a:r>
          </a:p>
          <a:p>
            <a:pPr marL="342900" indent="-342900" algn="l">
              <a:lnSpc>
                <a:spcPct val="100000"/>
              </a:lnSpc>
              <a:buFont typeface="Arial" panose="020B0604020202020204" pitchFamily="34" charset="0"/>
              <a:buChar char="•"/>
            </a:pPr>
            <a:r>
              <a:rPr lang="es-CO" sz="1800" dirty="0"/>
              <a:t>3%-15%.</a:t>
            </a:r>
          </a:p>
          <a:p>
            <a:pPr marL="342900" indent="-342900" algn="l">
              <a:lnSpc>
                <a:spcPct val="100000"/>
              </a:lnSpc>
              <a:buFont typeface="Arial" panose="020B0604020202020204" pitchFamily="34" charset="0"/>
              <a:buChar char="•"/>
            </a:pPr>
            <a:r>
              <a:rPr lang="es-CO" sz="1800" dirty="0"/>
              <a:t>Náuseas, saciedad temprana, emesis, disnea, dolor post prandial.</a:t>
            </a:r>
          </a:p>
          <a:p>
            <a:pPr marL="342900" indent="-342900" algn="l">
              <a:lnSpc>
                <a:spcPct val="100000"/>
              </a:lnSpc>
              <a:buFont typeface="Arial" panose="020B0604020202020204" pitchFamily="34" charset="0"/>
              <a:buChar char="•"/>
            </a:pPr>
            <a:r>
              <a:rPr lang="es-CO" sz="1800" dirty="0"/>
              <a:t>Choque séptico, colapso cardiovascular por compresión. </a:t>
            </a:r>
          </a:p>
          <a:p>
            <a:pPr marL="342900" indent="-342900" algn="l">
              <a:lnSpc>
                <a:spcPct val="100000"/>
              </a:lnSpc>
              <a:buFont typeface="Arial" panose="020B0604020202020204" pitchFamily="34" charset="0"/>
              <a:buChar char="•"/>
            </a:pPr>
            <a:r>
              <a:rPr lang="es-CO" sz="1800" dirty="0"/>
              <a:t>Sangrado, obstrucción </a:t>
            </a:r>
            <a:r>
              <a:rPr lang="es-CO" sz="1800" dirty="0">
                <a:sym typeface="Wingdings" pitchFamily="2" charset="2"/>
              </a:rPr>
              <a:t></a:t>
            </a:r>
            <a:r>
              <a:rPr lang="es-CO" sz="1800" dirty="0"/>
              <a:t> estrangulación.</a:t>
            </a:r>
          </a:p>
          <a:p>
            <a:pPr marL="342900" indent="-342900" algn="l">
              <a:lnSpc>
                <a:spcPct val="100000"/>
              </a:lnSpc>
              <a:buFont typeface="Arial" panose="020B0604020202020204" pitchFamily="34" charset="0"/>
              <a:buChar char="•"/>
            </a:pPr>
            <a:r>
              <a:rPr lang="es-CO" sz="1800" dirty="0"/>
              <a:t>Mortalidad: 11%.</a:t>
            </a:r>
          </a:p>
          <a:p>
            <a:pPr marL="342900" indent="-342900" algn="l">
              <a:lnSpc>
                <a:spcPct val="100000"/>
              </a:lnSpc>
              <a:buFont typeface="Arial" panose="020B0604020202020204" pitchFamily="34" charset="0"/>
              <a:buChar char="•"/>
            </a:pPr>
            <a:endParaRPr lang="es-CO" dirty="0"/>
          </a:p>
        </p:txBody>
      </p:sp>
      <p:pic>
        <p:nvPicPr>
          <p:cNvPr id="2" name="Imagen 1">
            <a:extLst>
              <a:ext uri="{FF2B5EF4-FFF2-40B4-BE49-F238E27FC236}">
                <a16:creationId xmlns:a16="http://schemas.microsoft.com/office/drawing/2014/main" id="{4A16C8FF-F449-7D4C-9BD6-22F95E3DCD2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65449" y="351384"/>
            <a:ext cx="4061637" cy="3345008"/>
          </a:xfrm>
          <a:prstGeom prst="rect">
            <a:avLst/>
          </a:prstGeom>
        </p:spPr>
      </p:pic>
    </p:spTree>
    <p:extLst>
      <p:ext uri="{BB962C8B-B14F-4D97-AF65-F5344CB8AC3E}">
        <p14:creationId xmlns:p14="http://schemas.microsoft.com/office/powerpoint/2010/main" val="3313463641"/>
      </p:ext>
    </p:extLst>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3610</TotalTime>
  <Words>3277</Words>
  <Application>Microsoft Office PowerPoint</Application>
  <PresentationFormat>Panorámica</PresentationFormat>
  <Paragraphs>464</Paragraphs>
  <Slides>32</Slides>
  <Notes>25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Arial</vt:lpstr>
      <vt:lpstr>Calibri</vt:lpstr>
      <vt:lpstr>Montserrat</vt:lpstr>
      <vt:lpstr>PlantillaFR2021</vt:lpstr>
      <vt:lpstr>TRAUMA  TORACOABDOMINAL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Andres Guerra</cp:lastModifiedBy>
  <cp:revision>72</cp:revision>
  <dcterms:created xsi:type="dcterms:W3CDTF">2020-11-12T02:46:13Z</dcterms:created>
  <dcterms:modified xsi:type="dcterms:W3CDTF">2021-10-22T23:59:28Z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586614</vt:lpwstr>
  </property>
  <property fmtid="{D5CDD505-2E9C-101B-9397-08002B2CF9AE}" name="NXPowerLiteSettings" pid="3">
    <vt:lpwstr>F7000400038000</vt:lpwstr>
  </property>
  <property fmtid="{D5CDD505-2E9C-101B-9397-08002B2CF9AE}" name="NXPowerLiteVersion" pid="4">
    <vt:lpwstr>S9.1.2</vt:lpwstr>
  </property>
</Properties>
</file>