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00505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6" roundtripDataSignature="AMtx7mgq+sQLNcMfwdiI7E0rdsMGcl0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12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12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Las células memoria combaten mejor los microbios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que los linfocitos vírgenes, porque, como se mencionó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antes, las células memoria representan una reserva expandida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 linfocitos específicos frente al antígeno (más numerosa que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los linfocitos vírgenes específicos frente al antígeno), y 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células memoria responden con mayor rapidez y eficacia contra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el antígeno que las células vírgenes. </a:t>
            </a:r>
            <a:endParaRPr b="1"/>
          </a:p>
        </p:txBody>
      </p:sp>
      <p:sp>
        <p:nvSpPr>
          <p:cNvPr id="893" name="Google Shape;893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7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2" name="Google Shape;82;p12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9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3" name="Google Shape;33;p119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0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1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1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4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4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6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4"/>
          <p:cNvSpPr txBox="1">
            <a:spLocks noGrp="1"/>
          </p:cNvSpPr>
          <p:nvPr>
            <p:ph type="ctrTitle"/>
          </p:nvPr>
        </p:nvSpPr>
        <p:spPr>
          <a:xfrm>
            <a:off x="1267968" y="566896"/>
            <a:ext cx="10198608" cy="286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800"/>
              <a:buFont typeface="Montserrat"/>
              <a:buNone/>
            </a:pPr>
            <a:r>
              <a:rPr lang="es-MX" sz="4800" dirty="0"/>
              <a:t>VACUNACIÓN Y </a:t>
            </a:r>
            <a:br>
              <a:rPr lang="es-MX" sz="4800" dirty="0"/>
            </a:br>
            <a:r>
              <a:rPr lang="es-MX" sz="4800" dirty="0"/>
              <a:t>MEMORIA INMUNITARIA</a:t>
            </a:r>
            <a:endParaRPr dirty="0"/>
          </a:p>
        </p:txBody>
      </p:sp>
      <p:sp>
        <p:nvSpPr>
          <p:cNvPr id="889" name="Google Shape;889;p84"/>
          <p:cNvSpPr txBox="1">
            <a:spLocks noGrp="1"/>
          </p:cNvSpPr>
          <p:nvPr>
            <p:ph type="subTitle" idx="1"/>
          </p:nvPr>
        </p:nvSpPr>
        <p:spPr>
          <a:xfrm>
            <a:off x="3052572" y="36775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Vacunas de antígenos sintéticos</a:t>
            </a:r>
            <a:endParaRPr/>
          </a:p>
        </p:txBody>
      </p:sp>
      <p:grpSp>
        <p:nvGrpSpPr>
          <p:cNvPr id="966" name="Google Shape;966;p93"/>
          <p:cNvGrpSpPr/>
          <p:nvPr/>
        </p:nvGrpSpPr>
        <p:grpSpPr>
          <a:xfrm>
            <a:off x="4509815" y="1915612"/>
            <a:ext cx="7389107" cy="4217401"/>
            <a:chOff x="0" y="224924"/>
            <a:chExt cx="7389107" cy="4217401"/>
          </a:xfrm>
        </p:grpSpPr>
        <p:sp>
          <p:nvSpPr>
            <p:cNvPr id="967" name="Google Shape;967;p93"/>
            <p:cNvSpPr/>
            <p:nvPr/>
          </p:nvSpPr>
          <p:spPr>
            <a:xfrm>
              <a:off x="0" y="2249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3"/>
            <p:cNvSpPr txBox="1"/>
            <p:nvPr/>
          </p:nvSpPr>
          <p:spPr>
            <a:xfrm>
              <a:off x="32555" y="2574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Identificación de antígenos o epítopos microbianos con mayor capacidad inmunógena.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9" name="Google Shape;969;p93"/>
            <p:cNvSpPr/>
            <p:nvPr/>
          </p:nvSpPr>
          <p:spPr>
            <a:xfrm>
              <a:off x="0" y="9350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3"/>
            <p:cNvSpPr txBox="1"/>
            <p:nvPr/>
          </p:nvSpPr>
          <p:spPr>
            <a:xfrm>
              <a:off x="32555" y="9675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Síntesis en laboratorio.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1" name="Google Shape;971;p93"/>
            <p:cNvSpPr/>
            <p:nvPr/>
          </p:nvSpPr>
          <p:spPr>
            <a:xfrm>
              <a:off x="0" y="16451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3"/>
            <p:cNvSpPr txBox="1"/>
            <p:nvPr/>
          </p:nvSpPr>
          <p:spPr>
            <a:xfrm>
              <a:off x="32555" y="16776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Empleo de antígenos sintéticos como vacunas.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3" name="Google Shape;973;p93"/>
            <p:cNvSpPr/>
            <p:nvPr/>
          </p:nvSpPr>
          <p:spPr>
            <a:xfrm>
              <a:off x="0" y="23552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3"/>
            <p:cNvSpPr txBox="1"/>
            <p:nvPr/>
          </p:nvSpPr>
          <p:spPr>
            <a:xfrm>
              <a:off x="32555" y="23877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Secuencias proteínicas de los antígenos microbianos y preparar grandes cantidades de proteínas mediante la tecnología del ADN recombinante.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5" name="Google Shape;975;p93"/>
            <p:cNvSpPr/>
            <p:nvPr/>
          </p:nvSpPr>
          <p:spPr>
            <a:xfrm>
              <a:off x="0" y="30653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3"/>
            <p:cNvSpPr txBox="1"/>
            <p:nvPr/>
          </p:nvSpPr>
          <p:spPr>
            <a:xfrm>
              <a:off x="32555" y="30978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Vacunas realizadas con antígenos derivados de ADN recombinante.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7" name="Google Shape;977;p93"/>
            <p:cNvSpPr/>
            <p:nvPr/>
          </p:nvSpPr>
          <p:spPr>
            <a:xfrm>
              <a:off x="0" y="37754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3"/>
            <p:cNvSpPr txBox="1"/>
            <p:nvPr/>
          </p:nvSpPr>
          <p:spPr>
            <a:xfrm>
              <a:off x="32555" y="38079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Virus de la hepatitis, el virus del herpes simple, el virus del papiloma humano y el rotavirus.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4"/>
          <p:cNvSpPr txBox="1"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Vacunas de antígenos sintéticos</a:t>
            </a:r>
            <a:endParaRPr/>
          </a:p>
        </p:txBody>
      </p:sp>
      <p:grpSp>
        <p:nvGrpSpPr>
          <p:cNvPr id="984" name="Google Shape;984;p94"/>
          <p:cNvGrpSpPr/>
          <p:nvPr/>
        </p:nvGrpSpPr>
        <p:grpSpPr>
          <a:xfrm>
            <a:off x="4591877" y="1524000"/>
            <a:ext cx="7260152" cy="4968874"/>
            <a:chOff x="0" y="0"/>
            <a:chExt cx="7260152" cy="4968874"/>
          </a:xfrm>
        </p:grpSpPr>
        <p:sp>
          <p:nvSpPr>
            <p:cNvPr id="985" name="Google Shape;985;p94"/>
            <p:cNvSpPr/>
            <p:nvPr/>
          </p:nvSpPr>
          <p:spPr>
            <a:xfrm>
              <a:off x="0" y="0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4"/>
            <p:cNvSpPr txBox="1"/>
            <p:nvPr/>
          </p:nvSpPr>
          <p:spPr>
            <a:xfrm>
              <a:off x="32017" y="32017"/>
              <a:ext cx="4536154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Vacuna del papiloma humano más utilizada.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7" name="Google Shape;987;p94"/>
            <p:cNvSpPr/>
            <p:nvPr/>
          </p:nvSpPr>
          <p:spPr>
            <a:xfrm>
              <a:off x="486430" y="1291907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4"/>
            <p:cNvSpPr txBox="1"/>
            <p:nvPr/>
          </p:nvSpPr>
          <p:spPr>
            <a:xfrm>
              <a:off x="518447" y="1323924"/>
              <a:ext cx="454710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Las proteínas víricas recombinantes de las cuatro cepas víricas (VPH 6, 11, 16 y 18) se realizan en levaduras y se combinan con un adyuvante.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9" name="Google Shape;989;p94"/>
            <p:cNvSpPr/>
            <p:nvPr/>
          </p:nvSpPr>
          <p:spPr>
            <a:xfrm>
              <a:off x="965600" y="2583815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4"/>
            <p:cNvSpPr txBox="1"/>
            <p:nvPr/>
          </p:nvSpPr>
          <p:spPr>
            <a:xfrm>
              <a:off x="997617" y="2615832"/>
              <a:ext cx="455436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VPH 6 y 11 son causas frecuentes de verrugas y los VPH 16 y 18 son los VPH más frecuentes ligados al cáncer de cuello uterino.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p94"/>
            <p:cNvSpPr/>
            <p:nvPr/>
          </p:nvSpPr>
          <p:spPr>
            <a:xfrm>
              <a:off x="1452030" y="3875722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4"/>
            <p:cNvSpPr txBox="1"/>
            <p:nvPr/>
          </p:nvSpPr>
          <p:spPr>
            <a:xfrm>
              <a:off x="1484047" y="3907739"/>
              <a:ext cx="454710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 vacuna antivírica es, por tanto, también una vacuna preventiva del cáncer.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p94"/>
            <p:cNvSpPr/>
            <p:nvPr/>
          </p:nvSpPr>
          <p:spPr>
            <a:xfrm>
              <a:off x="5097573" y="837255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4"/>
            <p:cNvSpPr txBox="1"/>
            <p:nvPr/>
          </p:nvSpPr>
          <p:spPr>
            <a:xfrm>
              <a:off x="5257447" y="837255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p94"/>
            <p:cNvSpPr/>
            <p:nvPr/>
          </p:nvSpPr>
          <p:spPr>
            <a:xfrm>
              <a:off x="5584003" y="2129162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4"/>
            <p:cNvSpPr txBox="1"/>
            <p:nvPr/>
          </p:nvSpPr>
          <p:spPr>
            <a:xfrm>
              <a:off x="5743877" y="2129162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p94"/>
            <p:cNvSpPr/>
            <p:nvPr/>
          </p:nvSpPr>
          <p:spPr>
            <a:xfrm>
              <a:off x="6063173" y="3421070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4"/>
            <p:cNvSpPr txBox="1"/>
            <p:nvPr/>
          </p:nvSpPr>
          <p:spPr>
            <a:xfrm>
              <a:off x="6223047" y="3421070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5"/>
          <p:cNvSpPr txBox="1">
            <a:spLocks noGrp="1"/>
          </p:cNvSpPr>
          <p:nvPr>
            <p:ph type="title"/>
          </p:nvPr>
        </p:nvSpPr>
        <p:spPr>
          <a:xfrm>
            <a:off x="647699" y="422275"/>
            <a:ext cx="111728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500"/>
              <a:buFont typeface="Montserrat"/>
              <a:buNone/>
            </a:pPr>
            <a:r>
              <a:rPr lang="es-MX" sz="3500"/>
              <a:t>Vacunas víricas vivas con virus recombinantes</a:t>
            </a:r>
            <a:br>
              <a:rPr lang="es-MX" sz="3500"/>
            </a:br>
            <a:endParaRPr sz="3500"/>
          </a:p>
        </p:txBody>
      </p:sp>
      <p:sp>
        <p:nvSpPr>
          <p:cNvPr id="1004" name="Google Shape;1004;p95"/>
          <p:cNvSpPr txBox="1">
            <a:spLocks noGrp="1"/>
          </p:cNvSpPr>
          <p:nvPr>
            <p:ph type="body" idx="1"/>
          </p:nvPr>
        </p:nvSpPr>
        <p:spPr>
          <a:xfrm>
            <a:off x="4925253" y="1873250"/>
            <a:ext cx="61427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Introducir genes que codifican antígenos microbianos en virus no citopáticos e infectar a los sujetos con este virus.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virus actúa como una fuente de antígenos 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para el sujeto en que se inocula.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gran ventaja de los vectores víricos es como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otros virus vivos desencadenan unas respuestas inmunitarias completas, incluidas respuestas intensas de los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inoculación de estos virus biotecnológicos en muchas especies animales.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Riesgo de infección de células de anfitrión, no patógenos pero pueden causar respuesta de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 LIMITADO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de vectores víricos para la administración de las vacunas.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6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Vacunas de ADN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0" name="Google Shape;1010;p96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40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inoculación de un plásmido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que contiene ADN complementario (ADNc) que codifica un antígeno proteínico da lugar a respuestas inmunitarias humorales y celulares potentes y duraderas.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Plásmidos penetran en las APC, como las células dendríticas, que transcriben y traducen el ADNc a proteínas inmunógenas.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desencadenen respuestas específicas.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espuestas intensas de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Vacunas de ADN no han sido tan eficaces como se esperaba en los ensayos clínicos.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Factores que determinan la eficacia de las vacunas de ADN, especialmente en el ser humano, aún no se han definido.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Adyuvantes e inmunomodulares</a:t>
            </a:r>
            <a:endParaRPr/>
          </a:p>
        </p:txBody>
      </p:sp>
      <p:sp>
        <p:nvSpPr>
          <p:cNvPr id="1016" name="Google Shape;1016;p97"/>
          <p:cNvSpPr txBox="1">
            <a:spLocks noGrp="1"/>
          </p:cNvSpPr>
          <p:nvPr>
            <p:ph type="body" idx="1"/>
          </p:nvPr>
        </p:nvSpPr>
        <p:spPr>
          <a:xfrm>
            <a:off x="4591878" y="2149475"/>
            <a:ext cx="6761922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Inicio de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respuestas inmunitarias dependientes de los linfocitos T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contra los antígenos proteínicos, estos deben administrarse junto con coadyuvantes.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Casi todos los coadyuvantes desencadenan respuestas inmunitarias innatas, con una mayor expresión de coestimuladores.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íntesis de citocinas como la IL-12, que estimulan el crecimiento y la diferenciación de los linfocitos T.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Intensa inflamación local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que provocan estos coadyuvantes impide su uso en el ser humano.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Grandes esfuerzos a la obtención de coadyuvantes seguros y eficaces para su uso en los seres humanos.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Inmunización pasiva</a:t>
            </a:r>
            <a:br>
              <a:rPr lang="es-MX"/>
            </a:br>
            <a:endParaRPr/>
          </a:p>
        </p:txBody>
      </p:sp>
      <p:grpSp>
        <p:nvGrpSpPr>
          <p:cNvPr id="1022" name="Google Shape;1022;p98"/>
          <p:cNvGrpSpPr/>
          <p:nvPr/>
        </p:nvGrpSpPr>
        <p:grpSpPr>
          <a:xfrm>
            <a:off x="4604941" y="1840997"/>
            <a:ext cx="7203882" cy="4050719"/>
            <a:chOff x="0" y="150309"/>
            <a:chExt cx="7203882" cy="4050719"/>
          </a:xfrm>
        </p:grpSpPr>
        <p:sp>
          <p:nvSpPr>
            <p:cNvPr id="1023" name="Google Shape;1023;p98"/>
            <p:cNvSpPr/>
            <p:nvPr/>
          </p:nvSpPr>
          <p:spPr>
            <a:xfrm>
              <a:off x="0" y="1503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8"/>
            <p:cNvSpPr txBox="1"/>
            <p:nvPr/>
          </p:nvSpPr>
          <p:spPr>
            <a:xfrm>
              <a:off x="47748" y="1980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posible conferir inmunidad protectora mediante la </a:t>
              </a:r>
              <a:r>
                <a:rPr lang="es-MX" sz="1600" b="1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inmunización pasiva</a:t>
              </a: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por ejemplo, administrando anticuerpos específicos.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5" name="Google Shape;1025;p98"/>
            <p:cNvSpPr/>
            <p:nvPr/>
          </p:nvSpPr>
          <p:spPr>
            <a:xfrm>
              <a:off x="0" y="11745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8"/>
            <p:cNvSpPr txBox="1"/>
            <p:nvPr/>
          </p:nvSpPr>
          <p:spPr>
            <a:xfrm>
              <a:off x="47748" y="12222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Tratamiento rápido de enfermedades potencialmente mortales producidas por toxinas, como el tétanos, y para la protección frente a la rabia y la hepatitis.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7" name="Google Shape;1027;p98"/>
            <p:cNvSpPr/>
            <p:nvPr/>
          </p:nvSpPr>
          <p:spPr>
            <a:xfrm>
              <a:off x="0" y="21987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8"/>
            <p:cNvSpPr txBox="1"/>
            <p:nvPr/>
          </p:nvSpPr>
          <p:spPr>
            <a:xfrm>
              <a:off x="47748" y="22464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inmunidad pasiva es de corta duración.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9" name="Google Shape;1029;p98"/>
            <p:cNvSpPr/>
            <p:nvPr/>
          </p:nvSpPr>
          <p:spPr>
            <a:xfrm>
              <a:off x="0" y="32229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8"/>
            <p:cNvSpPr txBox="1"/>
            <p:nvPr/>
          </p:nvSpPr>
          <p:spPr>
            <a:xfrm>
              <a:off x="47748" y="32706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induce memoria.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15"/>
          <p:cNvSpPr txBox="1">
            <a:spLocks noGrp="1"/>
          </p:cNvSpPr>
          <p:nvPr>
            <p:ph type="title"/>
          </p:nvPr>
        </p:nvSpPr>
        <p:spPr>
          <a:xfrm>
            <a:off x="838199" y="26303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1141" name="Google Shape;1141;p115"/>
          <p:cNvSpPr txBox="1"/>
          <p:nvPr/>
        </p:nvSpPr>
        <p:spPr>
          <a:xfrm>
            <a:off x="2365022" y="3293108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5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Memoria inmunitaria</a:t>
            </a:r>
            <a:endParaRPr/>
          </a:p>
        </p:txBody>
      </p:sp>
      <p:sp>
        <p:nvSpPr>
          <p:cNvPr id="896" name="Google Shape;896;p85"/>
          <p:cNvSpPr txBox="1">
            <a:spLocks noGrp="1"/>
          </p:cNvSpPr>
          <p:nvPr>
            <p:ph type="body" idx="1"/>
          </p:nvPr>
        </p:nvSpPr>
        <p:spPr>
          <a:xfrm>
            <a:off x="4847910" y="145985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respuesta inmunitaria eficaz 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elimina los microbios que iniciaron la respuesta.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A esto le sigue la fase de contención, en la que los clones expandidos de linfocitos mueren y se restaura la homeostasis.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activación inicial de los linfocitos genera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células memoria longevas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, que pueden sobrevivir durante años después de la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células memoria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combaten mejor que los linfocitos vírgenes.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élulas memoria representan una reserva expandida de linfocitos específicos frente al antígeno (más numerosa que los linfocitos vírgenes específicos frente al antígeno).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Respuesta más rápida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y eficaz contra el antígeno que las células vírgenes.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sp>
        <p:nvSpPr>
          <p:cNvPr id="902" name="Google Shape;902;p86"/>
          <p:cNvSpPr txBox="1">
            <a:spLocks noGrp="1"/>
          </p:cNvSpPr>
          <p:nvPr>
            <p:ph type="body" idx="1"/>
          </p:nvPr>
        </p:nvSpPr>
        <p:spPr>
          <a:xfrm>
            <a:off x="5012502" y="1690688"/>
            <a:ext cx="6761922" cy="468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respuesta inmunitaria humoral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combate los microbios de muchas formas.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se unen a los microbios y evitan que infecten a las células, con lo que 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neutralizan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a los microbios y bloquean su capacidad de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 son los únicos mecanismos de la inmunidad adaptativa que impiden que se establezca una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producción de anticuerpos potentes es un objetivo clave de la vacunación.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 IgG cubren a los microbios y los dirigen hacia la fagocitosis, porque los fagocitos (neutrófilos y macrófagos) expresan receptores para las colas de la IgG.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7"/>
          <p:cNvSpPr txBox="1">
            <a:spLocks noGrp="1"/>
          </p:cNvSpPr>
          <p:nvPr>
            <p:ph type="title"/>
          </p:nvPr>
        </p:nvSpPr>
        <p:spPr>
          <a:xfrm>
            <a:off x="509016" y="480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pic>
        <p:nvPicPr>
          <p:cNvPr id="909" name="Google Shape;909;p87" descr="Interfaz de usuario gráfica, Texto, Aplicación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511" y="1054434"/>
            <a:ext cx="6327745" cy="571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8"/>
          <p:cNvSpPr txBox="1">
            <a:spLocks noGrp="1"/>
          </p:cNvSpPr>
          <p:nvPr>
            <p:ph type="title"/>
          </p:nvPr>
        </p:nvSpPr>
        <p:spPr>
          <a:xfrm>
            <a:off x="637032" y="104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grpSp>
        <p:nvGrpSpPr>
          <p:cNvPr id="916" name="Google Shape;916;p88"/>
          <p:cNvGrpSpPr/>
          <p:nvPr/>
        </p:nvGrpSpPr>
        <p:grpSpPr>
          <a:xfrm>
            <a:off x="3841601" y="1430215"/>
            <a:ext cx="8186274" cy="5228492"/>
            <a:chOff x="0" y="0"/>
            <a:chExt cx="8186274" cy="5228492"/>
          </a:xfrm>
        </p:grpSpPr>
        <p:sp>
          <p:nvSpPr>
            <p:cNvPr id="917" name="Google Shape;917;p88"/>
            <p:cNvSpPr/>
            <p:nvPr/>
          </p:nvSpPr>
          <p:spPr>
            <a:xfrm>
              <a:off x="0" y="0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8"/>
            <p:cNvSpPr txBox="1"/>
            <p:nvPr/>
          </p:nvSpPr>
          <p:spPr>
            <a:xfrm>
              <a:off x="27565" y="27565"/>
              <a:ext cx="517776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Generación de respuestas de memoria es </a:t>
              </a: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</a:t>
              </a: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objetivo importante de la vacunación.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9" name="Google Shape;919;p88"/>
            <p:cNvSpPr/>
            <p:nvPr/>
          </p:nvSpPr>
          <p:spPr>
            <a:xfrm>
              <a:off x="470710" y="1071841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8"/>
            <p:cNvSpPr txBox="1"/>
            <p:nvPr/>
          </p:nvSpPr>
          <p:spPr>
            <a:xfrm>
              <a:off x="498275" y="1099406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Edward Jenner, observó que las ordeñadoras que se recuperaban de la vacuna de la viruela, nunca contraían la forma de viruela más grave (1976).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p88"/>
            <p:cNvSpPr/>
            <p:nvPr/>
          </p:nvSpPr>
          <p:spPr>
            <a:xfrm>
              <a:off x="941421" y="2143682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8"/>
            <p:cNvSpPr txBox="1"/>
            <p:nvPr/>
          </p:nvSpPr>
          <p:spPr>
            <a:xfrm>
              <a:off x="968986" y="2171247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función de esta observación, inyectó material procedente de una pústula de viruela vacuna en el brazo de un niño de 8 años.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p88"/>
            <p:cNvSpPr/>
            <p:nvPr/>
          </p:nvSpPr>
          <p:spPr>
            <a:xfrm>
              <a:off x="1412132" y="3215523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8"/>
            <p:cNvSpPr txBox="1"/>
            <p:nvPr/>
          </p:nvSpPr>
          <p:spPr>
            <a:xfrm>
              <a:off x="1439697" y="3243088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Cuando después a este niño lle dio a viruela de forma intencionada, no surgió la enfermedad.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5" name="Google Shape;925;p88"/>
            <p:cNvSpPr/>
            <p:nvPr/>
          </p:nvSpPr>
          <p:spPr>
            <a:xfrm>
              <a:off x="1882843" y="4287364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8"/>
            <p:cNvSpPr txBox="1"/>
            <p:nvPr/>
          </p:nvSpPr>
          <p:spPr>
            <a:xfrm>
              <a:off x="1910408" y="4314929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tratado de referencia de Jenner sobre la vacunación (en latín vaccinus, de las vacas) se publicó en 1798.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7" name="Google Shape;927;p88"/>
            <p:cNvSpPr/>
            <p:nvPr/>
          </p:nvSpPr>
          <p:spPr>
            <a:xfrm>
              <a:off x="5691698" y="687546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8"/>
            <p:cNvSpPr txBox="1"/>
            <p:nvPr/>
          </p:nvSpPr>
          <p:spPr>
            <a:xfrm>
              <a:off x="5829338" y="687546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p88"/>
            <p:cNvSpPr/>
            <p:nvPr/>
          </p:nvSpPr>
          <p:spPr>
            <a:xfrm>
              <a:off x="6162408" y="1759387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AE8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8"/>
            <p:cNvSpPr txBox="1"/>
            <p:nvPr/>
          </p:nvSpPr>
          <p:spPr>
            <a:xfrm>
              <a:off x="6300048" y="1759387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1" name="Google Shape;931;p88"/>
            <p:cNvSpPr/>
            <p:nvPr/>
          </p:nvSpPr>
          <p:spPr>
            <a:xfrm>
              <a:off x="6633119" y="2815543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6D4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8"/>
            <p:cNvSpPr txBox="1"/>
            <p:nvPr/>
          </p:nvSpPr>
          <p:spPr>
            <a:xfrm>
              <a:off x="6770759" y="2815543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p88"/>
            <p:cNvSpPr/>
            <p:nvPr/>
          </p:nvSpPr>
          <p:spPr>
            <a:xfrm>
              <a:off x="7103830" y="3897841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8"/>
            <p:cNvSpPr txBox="1"/>
            <p:nvPr/>
          </p:nvSpPr>
          <p:spPr>
            <a:xfrm>
              <a:off x="7241470" y="3897841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40" name="Google Shape;940;p89"/>
          <p:cNvSpPr txBox="1">
            <a:spLocks noGrp="1"/>
          </p:cNvSpPr>
          <p:nvPr>
            <p:ph type="body" idx="1"/>
          </p:nvPr>
        </p:nvSpPr>
        <p:spPr>
          <a:xfrm>
            <a:off x="4221979" y="1804987"/>
            <a:ext cx="7313610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El principio fundamental de la vacunación es administrar una </a:t>
            </a:r>
            <a:r>
              <a:rPr lang="es-MX" sz="1800" b="1"/>
              <a:t>forma muerta o atenuada de un microorganismo </a:t>
            </a:r>
            <a:r>
              <a:rPr lang="es-MX" sz="1800"/>
              <a:t>infeccioso o un componente de un microbio.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Que no cause enfermedad pero desencadene una respuesta inmunitaria, que proporcione protección contra la infección por el microbio patógeno vivo.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El éxito de la vacunación en la erradicación de las enfermedades infecciosas depende de varias propiedades de los microbios.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Las vacunas son eficaces si el microorganismo infeccioso no establece una latencia.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Si no sufre mucha o ninguna variación antigénica, y si no interfiere con la respuesta inmunitaria del anfitrión.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46" name="Google Shape;946;p90"/>
          <p:cNvSpPr txBox="1">
            <a:spLocks noGrp="1"/>
          </p:cNvSpPr>
          <p:nvPr>
            <p:ph type="body" idx="1"/>
          </p:nvPr>
        </p:nvSpPr>
        <p:spPr>
          <a:xfrm>
            <a:off x="4336279" y="1690688"/>
            <a:ext cx="7313610" cy="45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Las vacunas compuestas por m.o no patógenos intactos se elaboran modificándolo de forma que deje de provocar la enfermedad (es decir</a:t>
            </a:r>
            <a:r>
              <a:rPr lang="es-MX" sz="2200" b="1"/>
              <a:t>, atenuando su virulencia</a:t>
            </a:r>
            <a:r>
              <a:rPr lang="es-MX" sz="2200"/>
              <a:t>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Destruyendo al m.o, pero manteniendo, al mismo tiempo, su capacidad inmunógena.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La gran ventaja de las vacunas microbianas atenuadas es que desencadenan todas las </a:t>
            </a:r>
            <a:r>
              <a:rPr lang="es-MX" sz="2200" b="1"/>
              <a:t>respuestas inmunitarias innatas y adaptativas (humoral y celular) </a:t>
            </a:r>
            <a:r>
              <a:rPr lang="es-MX" sz="2200"/>
              <a:t>de la misma forma que lo haría el microorganismo patógeno.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Constituyen el medio ideal de inducir una inmunidad protectora.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1"/>
          <p:cNvSpPr txBox="1">
            <a:spLocks noGrp="1"/>
          </p:cNvSpPr>
          <p:nvPr>
            <p:ph type="title"/>
          </p:nvPr>
        </p:nvSpPr>
        <p:spPr>
          <a:xfrm>
            <a:off x="629478" y="120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53" name="Google Shape;953;p91"/>
          <p:cNvSpPr txBox="1">
            <a:spLocks noGrp="1"/>
          </p:cNvSpPr>
          <p:nvPr>
            <p:ph type="body" idx="1"/>
          </p:nvPr>
        </p:nvSpPr>
        <p:spPr>
          <a:xfrm>
            <a:off x="629478" y="1253331"/>
            <a:ext cx="111845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El éxito de la vacunación en la erradicación de las enfermedades infecciosas depende de varias propiedades de los microbios.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La mayoría de las vacunas que se utilizan en la actualidad, actúan induciendo la inmunidad humoral.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954" name="Google Shape;954;p91" descr="Interfaz de usuario gráfica, Texto, Correo electrónic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316" y="2813508"/>
            <a:ext cx="5861320" cy="3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92"/>
          <p:cNvSpPr txBox="1">
            <a:spLocks noGrp="1"/>
          </p:cNvSpPr>
          <p:nvPr>
            <p:ph type="body" idx="1"/>
          </p:nvPr>
        </p:nvSpPr>
        <p:spPr>
          <a:xfrm>
            <a:off x="4505772" y="1938402"/>
            <a:ext cx="7057578" cy="52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Las vacunas de subunidades están compuestas por </a:t>
            </a:r>
            <a:r>
              <a:rPr lang="es-MX" sz="1500" b="1"/>
              <a:t>antígenos purificados </a:t>
            </a:r>
            <a:r>
              <a:rPr lang="es-MX" sz="1500"/>
              <a:t>procedentes de microorganismos o por toxinas inactivadas, y suelen administrarse con un adyuvante.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Un uso eficaz de los antígenos purificados como vacunas, es la prevención de las enfermedades causadas por las toxinas bacterianas.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Es posible eliminar la peligrosidad de las toxinas sin que pierdan su capacidad inmunógena, y estos «toxoides» estimulan unas respuestas intensas de anticuerpos.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 </a:t>
            </a:r>
            <a:r>
              <a:rPr lang="es-MX" sz="1500" b="1"/>
              <a:t>difteria y el tétano </a:t>
            </a:r>
            <a:r>
              <a:rPr lang="es-MX" sz="1500"/>
              <a:t>son dos enfermedades cuyas consecuencias posiblemente mortales se han controlado en gran medida.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 vacunación de los niños con preparados de toxoides: las vacunas de antígenos polisacáridos bacterianos se utilizan contra los neumococos y H. influenzae.</a:t>
            </a:r>
            <a:endParaRPr sz="1500"/>
          </a:p>
        </p:txBody>
      </p:sp>
      <p:sp>
        <p:nvSpPr>
          <p:cNvPr id="960" name="Google Shape;960;p92"/>
          <p:cNvSpPr txBox="1"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MX" sz="4000"/>
              <a:t>Vacunas de antígenos </a:t>
            </a:r>
            <a:br>
              <a:rPr lang="es-MX" sz="4000"/>
            </a:br>
            <a:r>
              <a:rPr lang="es-MX" sz="4000"/>
              <a:t>(subunidades) purificadas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1290</Words>
  <Application>Microsoft Office PowerPoint</Application>
  <PresentationFormat>Panorámica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Montserrat</vt:lpstr>
      <vt:lpstr>Arial</vt:lpstr>
      <vt:lpstr>Tema de Office</vt:lpstr>
      <vt:lpstr>VACUNACIÓN Y  MEMORIA INMUNITARIA</vt:lpstr>
      <vt:lpstr>Memoria inmunitaria</vt:lpstr>
      <vt:lpstr>Respuesta inmunitaria</vt:lpstr>
      <vt:lpstr>Respuesta inmunitaria</vt:lpstr>
      <vt:lpstr>Vacunación</vt:lpstr>
      <vt:lpstr>Vacunación</vt:lpstr>
      <vt:lpstr>Vacunación</vt:lpstr>
      <vt:lpstr>Vacunación</vt:lpstr>
      <vt:lpstr>Vacunas de antígenos  (subunidades) purificadas</vt:lpstr>
      <vt:lpstr>Vacunas de antígenos sintéticos</vt:lpstr>
      <vt:lpstr>Vacunas de antígenos sintéticos</vt:lpstr>
      <vt:lpstr>Vacunas víricas vivas con virus recombinantes </vt:lpstr>
      <vt:lpstr>Vacunas de ADN </vt:lpstr>
      <vt:lpstr>Adyuvantes e inmunomodulares</vt:lpstr>
      <vt:lpstr>Inmunización pasiva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LOCALIZACIÓN Y RECIRCULACIÓN  DE LINFOCITOS</dc:title>
  <dc:creator>SNEIDER ALEXANDER TORRES SOTO</dc:creator>
  <cp:lastModifiedBy>Andres Guerra</cp:lastModifiedBy>
  <cp:revision>2</cp:revision>
  <dcterms:created xsi:type="dcterms:W3CDTF">2021-07-27T20:48:36Z</dcterms:created>
  <dcterms:modified xsi:type="dcterms:W3CDTF">2021-10-25T15:55:20Z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2347396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