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5" r:id="rId6"/>
    <p:sldId id="266" r:id="rId7"/>
    <p:sldId id="267" r:id="rId8"/>
    <p:sldId id="268" r:id="rId9"/>
    <p:sldId id="262" r:id="rId10"/>
    <p:sldId id="269" r:id="rId11"/>
    <p:sldId id="263" r:id="rId12"/>
    <p:sldId id="270" r:id="rId13"/>
    <p:sldId id="264" r:id="rId14"/>
    <p:sldId id="271" r:id="rId15"/>
    <p:sldId id="272" r:id="rId16"/>
    <p:sldId id="273" r:id="rId17"/>
    <p:sldId id="275" r:id="rId18"/>
    <p:sldId id="274" r:id="rId1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0" autoAdjust="0"/>
    <p:restoredTop sz="86388"/>
  </p:normalViewPr>
  <p:slideViewPr>
    <p:cSldViewPr snapToGrid="0" showGuides="1">
      <p:cViewPr varScale="1">
        <p:scale>
          <a:sx n="57" d="100"/>
          <a:sy n="57" d="100"/>
        </p:scale>
        <p:origin x="804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5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bccampus.ca/" TargetMode="External"/><Relationship Id="rId2" Type="http://schemas.openxmlformats.org/officeDocument/2006/relationships/hyperlink" Target="https://opentextbc.ca/abealfreader1/chapter/vals-garde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028C-6784-4ACF-BF2C-6344CE1C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7390"/>
            <a:ext cx="9144000" cy="2387600"/>
          </a:xfrm>
        </p:spPr>
        <p:txBody>
          <a:bodyPr/>
          <a:lstStyle/>
          <a:p>
            <a:r>
              <a:rPr lang="es-CO" dirty="0"/>
              <a:t>CLASE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3C9C0-AE97-406A-8289-8F06853E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7766" y="3191392"/>
            <a:ext cx="5296468" cy="1655762"/>
          </a:xfrm>
        </p:spPr>
        <p:txBody>
          <a:bodyPr>
            <a:normAutofit/>
          </a:bodyPr>
          <a:lstStyle/>
          <a:p>
            <a:r>
              <a:rPr lang="es-CO" sz="2800" b="1" dirty="0"/>
              <a:t>Por favor, antes de iniciar, descargar el Texto 1.</a:t>
            </a:r>
          </a:p>
        </p:txBody>
      </p:sp>
    </p:spTree>
    <p:extLst>
      <p:ext uri="{BB962C8B-B14F-4D97-AF65-F5344CB8AC3E}">
        <p14:creationId xmlns:p14="http://schemas.microsoft.com/office/powerpoint/2010/main" val="202017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793E-CC5F-43B7-AB03-593294B52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151"/>
            <a:ext cx="10515600" cy="1325563"/>
          </a:xfrm>
        </p:spPr>
        <p:txBody>
          <a:bodyPr/>
          <a:lstStyle/>
          <a:p>
            <a:r>
              <a:rPr lang="es-ES" dirty="0" err="1"/>
              <a:t>Answer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7D6F4-5442-4157-990F-703B927D1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770" y="1514714"/>
            <a:ext cx="10667997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/>
              <a:t>B.</a:t>
            </a:r>
          </a:p>
          <a:p>
            <a:pPr algn="just">
              <a:lnSpc>
                <a:spcPct val="100000"/>
              </a:lnSpc>
            </a:pPr>
            <a:endParaRPr lang="es-ES" dirty="0"/>
          </a:p>
          <a:p>
            <a:pPr algn="just">
              <a:lnSpc>
                <a:spcPct val="100000"/>
              </a:lnSpc>
            </a:pPr>
            <a:r>
              <a:rPr lang="es-ES" dirty="0"/>
              <a:t>En el texto está escrita la parte de la pregunta, y se hace la referencia directa a que “llegaron personas para llevarse cajas de su casa”.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19807-8ECE-4B4C-9685-18BB917A12B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38622" y="3932059"/>
            <a:ext cx="6684145" cy="241334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b="0" i="1" dirty="0">
                <a:effectLst/>
                <a:latin typeface="Montserrat" pitchFamily="2" charset="77"/>
              </a:rPr>
              <a:t>One day, I stop seeing Val in the garden. I see people </a:t>
            </a:r>
            <a:r>
              <a:rPr lang="en-US" b="0" i="1" dirty="0">
                <a:effectLst/>
                <a:highlight>
                  <a:srgbClr val="FFFF00"/>
                </a:highlight>
                <a:latin typeface="Montserrat" pitchFamily="2" charset="77"/>
              </a:rPr>
              <a:t>taking many boxes from her home</a:t>
            </a:r>
            <a:r>
              <a:rPr lang="en-US" b="0" i="1" dirty="0">
                <a:effectLst/>
                <a:latin typeface="Montserrat" pitchFamily="2" charset="77"/>
              </a:rPr>
              <a:t>. Weeds grow in her garden. The dirt is dry. The plants look sad. Val must have passed on.</a:t>
            </a:r>
            <a:endParaRPr lang="en-US" i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98932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211AE-7748-496C-BCF2-5608F6BFE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Question</a:t>
            </a:r>
            <a:r>
              <a:rPr lang="es-ES" dirty="0"/>
              <a:t> #4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A9172-386D-453E-B55C-D57011E1F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316" y="1896787"/>
            <a:ext cx="10667997" cy="2090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 dirty="0">
                <a:effectLst/>
                <a:latin typeface="Montserrat" pitchFamily="2" charset="77"/>
              </a:rPr>
              <a:t>Why was the new family lucky?</a:t>
            </a:r>
            <a:endParaRPr lang="en-US" sz="2400" b="1" dirty="0">
              <a:latin typeface="Montserrat" pitchFamily="2" charset="7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2F690-62D7-4F9D-97FF-CF9F8541AF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97991" y="3861957"/>
            <a:ext cx="7133322" cy="2413346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They</a:t>
            </a:r>
            <a:r>
              <a:rPr lang="es-ES" dirty="0"/>
              <a:t> moved </a:t>
            </a:r>
            <a:r>
              <a:rPr lang="es-ES" dirty="0" err="1"/>
              <a:t>into</a:t>
            </a:r>
            <a:r>
              <a:rPr lang="es-ES" dirty="0"/>
              <a:t> a </a:t>
            </a:r>
            <a:r>
              <a:rPr lang="es-ES" dirty="0" err="1"/>
              <a:t>good</a:t>
            </a:r>
            <a:r>
              <a:rPr lang="es-ES" dirty="0"/>
              <a:t> </a:t>
            </a:r>
            <a:r>
              <a:rPr lang="es-ES" dirty="0" err="1"/>
              <a:t>neighborhood</a:t>
            </a:r>
            <a:r>
              <a:rPr lang="es-ES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had</a:t>
            </a:r>
            <a:r>
              <a:rPr lang="es-ES" dirty="0"/>
              <a:t> </a:t>
            </a:r>
            <a:r>
              <a:rPr lang="es-ES" dirty="0" err="1"/>
              <a:t>lots</a:t>
            </a:r>
            <a:r>
              <a:rPr lang="es-ES" dirty="0"/>
              <a:t> of </a:t>
            </a:r>
            <a:r>
              <a:rPr lang="es-ES" dirty="0" err="1"/>
              <a:t>friends</a:t>
            </a:r>
            <a:r>
              <a:rPr lang="es-ES" dirty="0"/>
              <a:t> in </a:t>
            </a:r>
            <a:r>
              <a:rPr lang="es-ES" dirty="0" err="1"/>
              <a:t>town</a:t>
            </a:r>
            <a:r>
              <a:rPr lang="es-ES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were</a:t>
            </a:r>
            <a:r>
              <a:rPr lang="es-ES" dirty="0"/>
              <a:t> </a:t>
            </a:r>
            <a:r>
              <a:rPr lang="es-ES" dirty="0" err="1"/>
              <a:t>lucky</a:t>
            </a:r>
            <a:r>
              <a:rPr lang="es-ES" dirty="0"/>
              <a:t> </a:t>
            </a:r>
            <a:r>
              <a:rPr lang="es-ES" dirty="0" err="1"/>
              <a:t>because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writer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story</a:t>
            </a:r>
            <a:r>
              <a:rPr lang="es-ES" dirty="0"/>
              <a:t> </a:t>
            </a:r>
            <a:r>
              <a:rPr lang="es-ES" dirty="0" err="1"/>
              <a:t>took</a:t>
            </a:r>
            <a:r>
              <a:rPr lang="es-ES" dirty="0"/>
              <a:t> care of </a:t>
            </a:r>
            <a:r>
              <a:rPr lang="es-ES" dirty="0" err="1"/>
              <a:t>Val’s</a:t>
            </a:r>
            <a:r>
              <a:rPr lang="es-ES" dirty="0"/>
              <a:t> </a:t>
            </a:r>
            <a:r>
              <a:rPr lang="es-ES" dirty="0" err="1"/>
              <a:t>garden</a:t>
            </a:r>
            <a:r>
              <a:rPr lang="es-ES" dirty="0"/>
              <a:t> after </a:t>
            </a:r>
            <a:r>
              <a:rPr lang="es-ES" dirty="0" err="1"/>
              <a:t>she</a:t>
            </a:r>
            <a:r>
              <a:rPr lang="es-ES" dirty="0"/>
              <a:t> </a:t>
            </a:r>
            <a:r>
              <a:rPr lang="es-ES" dirty="0" err="1"/>
              <a:t>died</a:t>
            </a:r>
            <a:r>
              <a:rPr lang="es-ES" dirty="0"/>
              <a:t>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had</a:t>
            </a:r>
            <a:r>
              <a:rPr lang="es-ES" dirty="0"/>
              <a:t> </a:t>
            </a:r>
            <a:r>
              <a:rPr lang="es-ES" dirty="0" err="1"/>
              <a:t>good</a:t>
            </a:r>
            <a:r>
              <a:rPr lang="es-ES" dirty="0"/>
              <a:t> Jobs.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7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F452D-ECC2-4516-9156-D56321A49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89151"/>
            <a:ext cx="10515600" cy="1325563"/>
          </a:xfrm>
        </p:spPr>
        <p:txBody>
          <a:bodyPr/>
          <a:lstStyle/>
          <a:p>
            <a:r>
              <a:rPr lang="es-ES" dirty="0" err="1"/>
              <a:t>Answer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1AD41-2C10-4AB4-BA65-FB8FA33BD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727" y="1404209"/>
            <a:ext cx="10667997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/>
              <a:t>C.</a:t>
            </a:r>
          </a:p>
          <a:p>
            <a:pPr algn="just">
              <a:lnSpc>
                <a:spcPct val="100000"/>
              </a:lnSpc>
            </a:pPr>
            <a:endParaRPr lang="es-ES" dirty="0"/>
          </a:p>
          <a:p>
            <a:pPr algn="just">
              <a:lnSpc>
                <a:spcPct val="100000"/>
              </a:lnSpc>
            </a:pPr>
            <a:r>
              <a:rPr lang="es-ES" dirty="0"/>
              <a:t>En el texto, se hace referencia a que el autor cuidaba el jardín, y cuando llegaron los nuevos vecinos, les regaló verduras, como Val hacía cuando recién él llegó a la ciudad.  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738CA-8D98-4BAB-AEF5-BF80CE4796B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03578" y="3932059"/>
            <a:ext cx="5950220" cy="241334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0" i="1" dirty="0">
                <a:effectLst/>
                <a:highlight>
                  <a:srgbClr val="FFFF00"/>
                </a:highlight>
                <a:latin typeface="Montserrat" pitchFamily="2" charset="77"/>
              </a:rPr>
              <a:t>So I pulled the weeds. I water the garden. I even talk to the plants.</a:t>
            </a:r>
            <a:br>
              <a:rPr lang="en-US" i="1" dirty="0">
                <a:latin typeface="Montserrat" pitchFamily="2" charset="77"/>
              </a:rPr>
            </a:br>
            <a:br>
              <a:rPr lang="en-US" i="1" dirty="0">
                <a:latin typeface="Montserrat" pitchFamily="2" charset="77"/>
              </a:rPr>
            </a:br>
            <a:r>
              <a:rPr lang="en-US" b="0" i="1" dirty="0">
                <a:effectLst/>
                <a:latin typeface="Montserrat" pitchFamily="2" charset="77"/>
              </a:rPr>
              <a:t>Then a family moves next door. They are new to the city. They do not know anyone. And I give them a big box of vegetables from Val’s garden.</a:t>
            </a:r>
            <a:endParaRPr lang="en-US" i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6168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5207-2A5F-4521-A6B8-87D077821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Question</a:t>
            </a:r>
            <a:r>
              <a:rPr lang="es-ES" dirty="0"/>
              <a:t> #5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E1D90-FDF6-43BB-83D4-8F15108E7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527" y="1825625"/>
            <a:ext cx="10667997" cy="2090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 dirty="0">
                <a:effectLst/>
                <a:latin typeface="Montserrat" pitchFamily="2" charset="77"/>
              </a:rPr>
              <a:t>What is something that the writer of the story did </a:t>
            </a:r>
            <a:r>
              <a:rPr lang="en-US" sz="2400" b="1" u="sng" dirty="0">
                <a:latin typeface="Montserrat" pitchFamily="2" charset="77"/>
              </a:rPr>
              <a:t>not</a:t>
            </a:r>
            <a:r>
              <a:rPr lang="en-US" sz="2400" b="1" i="0" dirty="0">
                <a:effectLst/>
                <a:latin typeface="Montserrat" pitchFamily="2" charset="77"/>
              </a:rPr>
              <a:t> do after Val died?</a:t>
            </a:r>
            <a:endParaRPr lang="en-US" sz="2400" b="1" dirty="0">
              <a:latin typeface="Montserrat" pitchFamily="2" charset="7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57DEB-4235-454B-ADE0-4733BCB519D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99044" y="4050954"/>
            <a:ext cx="6684145" cy="2413346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Pull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weeds</a:t>
            </a:r>
            <a:r>
              <a:rPr lang="es-ES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Water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garden</a:t>
            </a:r>
            <a:r>
              <a:rPr lang="es-ES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Talk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plants</a:t>
            </a:r>
            <a:r>
              <a:rPr lang="es-ES" dirty="0"/>
              <a:t>..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Learn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Val’s</a:t>
            </a:r>
            <a:r>
              <a:rPr lang="es-ES" dirty="0"/>
              <a:t> </a:t>
            </a:r>
            <a:r>
              <a:rPr lang="es-ES" dirty="0" err="1"/>
              <a:t>family</a:t>
            </a:r>
            <a:r>
              <a:rPr lang="es-ES" dirty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17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FDC9-A633-4283-9F16-1E08922DF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Answer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5B38C-56EA-41D0-A480-DD6E0820B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811" y="1686653"/>
            <a:ext cx="10667997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/>
              <a:t>D.</a:t>
            </a:r>
          </a:p>
          <a:p>
            <a:pPr algn="just">
              <a:lnSpc>
                <a:spcPct val="100000"/>
              </a:lnSpc>
            </a:pPr>
            <a:endParaRPr lang="es-ES" dirty="0"/>
          </a:p>
          <a:p>
            <a:pPr algn="just">
              <a:lnSpc>
                <a:spcPct val="100000"/>
              </a:lnSpc>
            </a:pPr>
            <a:r>
              <a:rPr lang="es-ES" dirty="0"/>
              <a:t>Nuevamente la respuesta está directamente escrita en el texto, lo que realizó, y no se menciona la familia de Val en ninguna parte.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84B9A-ED1E-457E-9563-6EF82ABD15F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54663" y="3964674"/>
            <a:ext cx="6684145" cy="241334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0" i="1" dirty="0">
                <a:effectLst/>
                <a:latin typeface="Montserrat" pitchFamily="2" charset="77"/>
              </a:rPr>
              <a:t>So I </a:t>
            </a:r>
            <a:r>
              <a:rPr lang="en-US" b="0" i="1" dirty="0">
                <a:effectLst/>
                <a:highlight>
                  <a:srgbClr val="FFFF00"/>
                </a:highlight>
                <a:latin typeface="Montserrat" pitchFamily="2" charset="77"/>
              </a:rPr>
              <a:t>pulled the weeds. I watered the garden. I even talked to the plants.</a:t>
            </a:r>
            <a:endParaRPr lang="en-US" i="1" dirty="0">
              <a:highlight>
                <a:srgbClr val="FFFF00"/>
              </a:highlight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52756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C2C60-BA1A-4400-85BD-284B25FCD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Question</a:t>
            </a:r>
            <a:r>
              <a:rPr lang="es-ES" dirty="0"/>
              <a:t> #6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ED24D-8191-4F4A-8A64-9CF6FAD50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654" y="1825625"/>
            <a:ext cx="10667997" cy="2090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 err="1"/>
              <a:t>What</a:t>
            </a:r>
            <a:r>
              <a:rPr lang="es-ES" sz="2400" b="1" dirty="0"/>
              <a:t> </a:t>
            </a:r>
            <a:r>
              <a:rPr lang="es-ES" sz="2400" b="1" dirty="0" err="1"/>
              <a:t>is</a:t>
            </a:r>
            <a:r>
              <a:rPr lang="es-ES" sz="2400" b="1" dirty="0"/>
              <a:t> </a:t>
            </a:r>
            <a:r>
              <a:rPr lang="es-ES" sz="2400" b="1" dirty="0" err="1"/>
              <a:t>the</a:t>
            </a:r>
            <a:r>
              <a:rPr lang="es-ES" sz="2400" b="1" dirty="0"/>
              <a:t> </a:t>
            </a:r>
            <a:r>
              <a:rPr lang="es-ES" sz="2400" b="1" dirty="0" err="1"/>
              <a:t>author</a:t>
            </a:r>
            <a:r>
              <a:rPr lang="es-ES" sz="2400" b="1" dirty="0"/>
              <a:t> </a:t>
            </a:r>
            <a:r>
              <a:rPr lang="es-ES" sz="2400" b="1" dirty="0" err="1"/>
              <a:t>most</a:t>
            </a:r>
            <a:r>
              <a:rPr lang="es-ES" sz="2400" b="1" dirty="0"/>
              <a:t> </a:t>
            </a:r>
            <a:r>
              <a:rPr lang="es-ES" sz="2400" b="1" dirty="0" err="1"/>
              <a:t>likely</a:t>
            </a:r>
            <a:r>
              <a:rPr lang="es-ES" sz="2400" b="1" dirty="0"/>
              <a:t> to do?</a:t>
            </a:r>
            <a:endParaRPr lang="en-US" sz="24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9CBED-37C5-4769-91D8-5FF889C8562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34875" y="3933802"/>
            <a:ext cx="6684145" cy="2413346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Grow</a:t>
            </a:r>
            <a:r>
              <a:rPr lang="es-ES" dirty="0"/>
              <a:t> </a:t>
            </a:r>
            <a:r>
              <a:rPr lang="es-ES" dirty="0" err="1"/>
              <a:t>her</a:t>
            </a:r>
            <a:r>
              <a:rPr lang="es-ES" dirty="0"/>
              <a:t> </a:t>
            </a:r>
            <a:r>
              <a:rPr lang="es-ES" dirty="0" err="1"/>
              <a:t>own</a:t>
            </a:r>
            <a:r>
              <a:rPr lang="es-ES" dirty="0"/>
              <a:t> </a:t>
            </a:r>
            <a:r>
              <a:rPr lang="es-ES" dirty="0" err="1"/>
              <a:t>garden</a:t>
            </a:r>
            <a:r>
              <a:rPr lang="es-ES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talk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nieghbors</a:t>
            </a:r>
            <a:r>
              <a:rPr lang="es-ES" dirty="0"/>
              <a:t> </a:t>
            </a:r>
            <a:r>
              <a:rPr lang="es-ES" dirty="0" err="1"/>
              <a:t>again</a:t>
            </a:r>
            <a:r>
              <a:rPr lang="es-ES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Leave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city</a:t>
            </a:r>
            <a:r>
              <a:rPr lang="es-ES" dirty="0"/>
              <a:t> 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Buy</a:t>
            </a:r>
            <a:r>
              <a:rPr lang="es-ES" dirty="0"/>
              <a:t> </a:t>
            </a:r>
            <a:r>
              <a:rPr lang="es-ES" dirty="0" err="1"/>
              <a:t>her</a:t>
            </a:r>
            <a:r>
              <a:rPr lang="es-ES" dirty="0"/>
              <a:t> vegetables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store.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86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D62C3-282F-48C3-9BC2-275121147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Answer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3753D-79AE-4F30-908C-4F31D6DDE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317" y="1488740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/>
              <a:t>A.</a:t>
            </a:r>
          </a:p>
          <a:p>
            <a:pPr>
              <a:lnSpc>
                <a:spcPct val="100000"/>
              </a:lnSpc>
            </a:pPr>
            <a:endParaRPr lang="es-ES" dirty="0"/>
          </a:p>
          <a:p>
            <a:pPr>
              <a:lnSpc>
                <a:spcPct val="100000"/>
              </a:lnSpc>
            </a:pPr>
            <a:r>
              <a:rPr lang="es-ES" dirty="0"/>
              <a:t>Durante la historia deberíamos recordar los personajes, qué personalidad tiene cada uno y qué papel tienen.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666C4-DA32-409C-9326-A511E8171E3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910287" y="3773009"/>
            <a:ext cx="6684145" cy="271986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1800" b="0" i="1" dirty="0">
                <a:effectLst/>
                <a:latin typeface="Montserrat" pitchFamily="2" charset="77"/>
              </a:rPr>
              <a:t>Val lives alone too. But she seems happy in her garden. She loves plants. Sometimes</a:t>
            </a:r>
            <a:r>
              <a:rPr lang="en-US" sz="1800" b="0" i="1" dirty="0">
                <a:effectLst/>
                <a:highlight>
                  <a:srgbClr val="FFFF00"/>
                </a:highlight>
                <a:latin typeface="Montserrat" pitchFamily="2" charset="77"/>
              </a:rPr>
              <a:t>, I can hear her talking to them</a:t>
            </a:r>
            <a:r>
              <a:rPr lang="en-US" sz="1800" b="0" i="1" dirty="0">
                <a:effectLst/>
                <a:latin typeface="Montserrat" pitchFamily="2" charset="77"/>
              </a:rPr>
              <a:t>. Maybe that is why they grow so big.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800" b="0" i="1" dirty="0">
                <a:effectLst/>
                <a:latin typeface="Montserrat" pitchFamily="2" charset="77"/>
              </a:rPr>
              <a:t>So I pull the weeds. I water the garden</a:t>
            </a:r>
            <a:r>
              <a:rPr lang="en-US" sz="1800" b="0" i="1" dirty="0">
                <a:effectLst/>
                <a:highlight>
                  <a:srgbClr val="FFFF00"/>
                </a:highlight>
                <a:latin typeface="Montserrat" pitchFamily="2" charset="77"/>
              </a:rPr>
              <a:t>. I even talk to the plants.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800" b="0" i="1" dirty="0">
                <a:effectLst/>
                <a:latin typeface="Montserrat" pitchFamily="2" charset="77"/>
              </a:rPr>
              <a:t>Then a family moves next door. They are new to the city. They do not know anyone. And I give them a big box of vegetables from Val’s garden.</a:t>
            </a:r>
            <a:endParaRPr lang="en-US" sz="1800" i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59732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FFFD2-5E67-410D-92D7-FAA1F1C2B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21" y="204703"/>
            <a:ext cx="10515600" cy="1325563"/>
          </a:xfrm>
        </p:spPr>
        <p:txBody>
          <a:bodyPr/>
          <a:lstStyle/>
          <a:p>
            <a:r>
              <a:rPr lang="es-ES" dirty="0" err="1"/>
              <a:t>Almost</a:t>
            </a:r>
            <a:r>
              <a:rPr lang="es-ES" dirty="0"/>
              <a:t> </a:t>
            </a:r>
            <a:r>
              <a:rPr lang="es-ES" dirty="0" err="1"/>
              <a:t>forgot</a:t>
            </a:r>
            <a:r>
              <a:rPr lang="es-ES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EA897-07E1-4FC7-B9E6-2A87D119C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1233" y="1530266"/>
            <a:ext cx="10667997" cy="25484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S" dirty="0"/>
              <a:t>Who </a:t>
            </a:r>
            <a:r>
              <a:rPr lang="es-ES" dirty="0" err="1"/>
              <a:t>wrote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?</a:t>
            </a:r>
          </a:p>
          <a:p>
            <a:pPr>
              <a:lnSpc>
                <a:spcPct val="110000"/>
              </a:lnSpc>
            </a:pPr>
            <a:r>
              <a:rPr lang="es-ES" dirty="0" err="1"/>
              <a:t>Why</a:t>
            </a:r>
            <a:r>
              <a:rPr lang="es-ES" dirty="0"/>
              <a:t> </a:t>
            </a:r>
            <a:r>
              <a:rPr lang="es-ES" dirty="0" err="1"/>
              <a:t>did</a:t>
            </a:r>
            <a:r>
              <a:rPr lang="es-ES" dirty="0"/>
              <a:t> </a:t>
            </a: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write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?</a:t>
            </a:r>
          </a:p>
          <a:p>
            <a:pPr>
              <a:lnSpc>
                <a:spcPct val="110000"/>
              </a:lnSpc>
            </a:pPr>
            <a:r>
              <a:rPr lang="es-ES" dirty="0"/>
              <a:t>Who </a:t>
            </a:r>
            <a:r>
              <a:rPr lang="es-ES" dirty="0" err="1"/>
              <a:t>is</a:t>
            </a:r>
            <a:r>
              <a:rPr lang="es-ES" dirty="0"/>
              <a:t> Val?</a:t>
            </a:r>
          </a:p>
          <a:p>
            <a:pPr>
              <a:lnSpc>
                <a:spcPct val="110000"/>
              </a:lnSpc>
            </a:pP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did</a:t>
            </a:r>
            <a:r>
              <a:rPr lang="es-ES" dirty="0"/>
              <a:t> </a:t>
            </a:r>
            <a:r>
              <a:rPr lang="es-ES" dirty="0" err="1"/>
              <a:t>she</a:t>
            </a:r>
            <a:r>
              <a:rPr lang="es-ES" dirty="0"/>
              <a:t> do?</a:t>
            </a:r>
          </a:p>
          <a:p>
            <a:pPr>
              <a:lnSpc>
                <a:spcPct val="110000"/>
              </a:lnSpc>
            </a:pP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did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writer</a:t>
            </a:r>
            <a:r>
              <a:rPr lang="es-ES" dirty="0"/>
              <a:t> do?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56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79254-3380-4B7A-84CC-6734CE77C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5377"/>
            <a:ext cx="10515600" cy="1325563"/>
          </a:xfrm>
        </p:spPr>
        <p:txBody>
          <a:bodyPr>
            <a:normAutofit/>
          </a:bodyPr>
          <a:lstStyle/>
          <a:p>
            <a:r>
              <a:rPr lang="es-ES" sz="5400" dirty="0"/>
              <a:t>¡Gracias!</a:t>
            </a:r>
            <a:endParaRPr lang="en-US" sz="5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9F82C-1E1F-4347-9454-4281439968F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5" y="4913073"/>
            <a:ext cx="6832534" cy="804863"/>
          </a:xfrm>
        </p:spPr>
        <p:txBody>
          <a:bodyPr>
            <a:noAutofit/>
          </a:bodyPr>
          <a:lstStyle/>
          <a:p>
            <a:pPr algn="just"/>
            <a:r>
              <a:rPr lang="en-US" sz="1600" b="1" i="0" dirty="0" err="1">
                <a:effectLst/>
                <a:latin typeface="Montserrat" pitchFamily="2" charset="77"/>
              </a:rPr>
              <a:t>Texto</a:t>
            </a:r>
            <a:r>
              <a:rPr lang="en-US" sz="1600" b="1" i="0" dirty="0">
                <a:effectLst/>
                <a:latin typeface="Montserrat" pitchFamily="2" charset="77"/>
              </a:rPr>
              <a:t>: Val’s Garden.</a:t>
            </a:r>
          </a:p>
          <a:p>
            <a:pPr algn="just"/>
            <a:r>
              <a:rPr lang="en-US" sz="1600" b="1" i="0" dirty="0">
                <a:effectLst/>
                <a:latin typeface="Montserrat" pitchFamily="2" charset="77"/>
              </a:rPr>
              <a:t>Credits:</a:t>
            </a:r>
            <a:r>
              <a:rPr lang="en-US" sz="1600" b="1" dirty="0">
                <a:latin typeface="Montserrat" pitchFamily="2" charset="77"/>
              </a:rPr>
              <a:t> </a:t>
            </a:r>
            <a:r>
              <a:rPr lang="en-US" sz="1600" b="0" i="0" dirty="0">
                <a:effectLst/>
                <a:latin typeface="Montserrat" pitchFamily="2" charset="77"/>
              </a:rPr>
              <a:t>Story by </a:t>
            </a:r>
            <a:r>
              <a:rPr lang="en-US" sz="1600" b="0" i="0" u="none" strike="noStrike" dirty="0">
                <a:effectLst/>
                <a:latin typeface="Montserra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Shantel Ivits</a:t>
            </a:r>
            <a:r>
              <a:rPr lang="en-US" sz="1600" b="0" i="0" dirty="0">
                <a:effectLst/>
                <a:latin typeface="Montserrat" pitchFamily="2" charset="77"/>
              </a:rPr>
              <a:t> at </a:t>
            </a:r>
            <a:r>
              <a:rPr lang="en-US" sz="1600" b="0" i="0" u="none" strike="noStrike" dirty="0">
                <a:effectLst/>
                <a:latin typeface="Montserrat" pitchFamily="2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 Open Textbooks</a:t>
            </a:r>
            <a:r>
              <a:rPr lang="en-US" sz="1600" b="0" i="0" u="none" strike="noStrike" dirty="0">
                <a:effectLst/>
                <a:latin typeface="Montserrat" pitchFamily="2" charset="77"/>
              </a:rPr>
              <a:t>.</a:t>
            </a:r>
            <a:br>
              <a:rPr lang="en-US" sz="1600" dirty="0">
                <a:latin typeface="Montserrat" pitchFamily="2" charset="77"/>
              </a:rPr>
            </a:br>
            <a:endParaRPr lang="en-US" sz="16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6080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1C8CD-5096-4042-9B76-7328FE3D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89151"/>
            <a:ext cx="10515600" cy="1325563"/>
          </a:xfrm>
        </p:spPr>
        <p:txBody>
          <a:bodyPr/>
          <a:lstStyle/>
          <a:p>
            <a:r>
              <a:rPr lang="es-ES" dirty="0" err="1"/>
              <a:t>Let’s</a:t>
            </a:r>
            <a:r>
              <a:rPr lang="es-ES" dirty="0"/>
              <a:t> </a:t>
            </a:r>
            <a:r>
              <a:rPr lang="es-ES" dirty="0" err="1"/>
              <a:t>start</a:t>
            </a:r>
            <a:r>
              <a:rPr lang="es-ES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926B1-ECDC-4A8C-A6C1-09C01D573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882" y="1372458"/>
            <a:ext cx="10667997" cy="241334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s-ES" sz="1800" dirty="0"/>
              <a:t>Who </a:t>
            </a:r>
            <a:r>
              <a:rPr lang="es-ES" sz="1800" dirty="0" err="1"/>
              <a:t>wrote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text</a:t>
            </a:r>
            <a:r>
              <a:rPr lang="es-ES" sz="1800" dirty="0"/>
              <a:t>?</a:t>
            </a:r>
          </a:p>
          <a:p>
            <a:pPr>
              <a:lnSpc>
                <a:spcPct val="120000"/>
              </a:lnSpc>
            </a:pPr>
            <a:r>
              <a:rPr lang="es-ES" sz="1800" dirty="0" err="1"/>
              <a:t>Why</a:t>
            </a:r>
            <a:r>
              <a:rPr lang="es-ES" sz="1800" dirty="0"/>
              <a:t> </a:t>
            </a:r>
            <a:r>
              <a:rPr lang="es-ES" sz="1800" dirty="0" err="1"/>
              <a:t>did</a:t>
            </a:r>
            <a:r>
              <a:rPr lang="es-ES" sz="1800" dirty="0"/>
              <a:t> </a:t>
            </a:r>
            <a:r>
              <a:rPr lang="es-ES" sz="1800" dirty="0" err="1"/>
              <a:t>they</a:t>
            </a:r>
            <a:r>
              <a:rPr lang="es-ES" sz="1800" dirty="0"/>
              <a:t> </a:t>
            </a:r>
            <a:r>
              <a:rPr lang="es-ES" sz="1800" dirty="0" err="1"/>
              <a:t>write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text</a:t>
            </a:r>
            <a:r>
              <a:rPr lang="es-ES" sz="1800" dirty="0"/>
              <a:t>?</a:t>
            </a:r>
          </a:p>
          <a:p>
            <a:pPr>
              <a:lnSpc>
                <a:spcPct val="120000"/>
              </a:lnSpc>
            </a:pPr>
            <a:r>
              <a:rPr lang="es-ES" sz="1800" dirty="0"/>
              <a:t>Who </a:t>
            </a:r>
            <a:r>
              <a:rPr lang="es-ES" sz="1800" dirty="0" err="1"/>
              <a:t>is</a:t>
            </a:r>
            <a:r>
              <a:rPr lang="es-ES" sz="1800" dirty="0"/>
              <a:t> Val?</a:t>
            </a:r>
          </a:p>
          <a:p>
            <a:pPr>
              <a:lnSpc>
                <a:spcPct val="120000"/>
              </a:lnSpc>
            </a:pPr>
            <a:r>
              <a:rPr lang="es-ES" sz="1800" dirty="0" err="1"/>
              <a:t>What</a:t>
            </a:r>
            <a:r>
              <a:rPr lang="es-ES" sz="1800" dirty="0"/>
              <a:t> </a:t>
            </a:r>
            <a:r>
              <a:rPr lang="es-ES" sz="1800" dirty="0" err="1"/>
              <a:t>did</a:t>
            </a:r>
            <a:r>
              <a:rPr lang="es-ES" sz="1800" dirty="0"/>
              <a:t> </a:t>
            </a:r>
            <a:r>
              <a:rPr lang="es-ES" sz="1800" dirty="0" err="1"/>
              <a:t>she</a:t>
            </a:r>
            <a:r>
              <a:rPr lang="es-ES" sz="1800" dirty="0"/>
              <a:t> do?</a:t>
            </a:r>
          </a:p>
          <a:p>
            <a:pPr>
              <a:lnSpc>
                <a:spcPct val="120000"/>
              </a:lnSpc>
            </a:pPr>
            <a:r>
              <a:rPr lang="es-ES" sz="1800" dirty="0" err="1"/>
              <a:t>What</a:t>
            </a:r>
            <a:r>
              <a:rPr lang="es-ES" sz="1800" dirty="0"/>
              <a:t> </a:t>
            </a:r>
            <a:r>
              <a:rPr lang="es-ES" sz="1800" dirty="0" err="1"/>
              <a:t>did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writer</a:t>
            </a:r>
            <a:r>
              <a:rPr lang="es-ES" sz="1800" dirty="0"/>
              <a:t> do?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ES" sz="1800" dirty="0"/>
              <a:t> </a:t>
            </a:r>
          </a:p>
          <a:p>
            <a:pPr>
              <a:lnSpc>
                <a:spcPct val="120000"/>
              </a:lnSpc>
            </a:pPr>
            <a:endParaRPr lang="es-ES" sz="1800" dirty="0"/>
          </a:p>
          <a:p>
            <a:pPr>
              <a:lnSpc>
                <a:spcPct val="120000"/>
              </a:lnSpc>
            </a:pP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FB5D91-388E-4333-BC61-0CF6C9A1E0F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507855" y="3785803"/>
            <a:ext cx="6684145" cy="24133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b="1" dirty="0"/>
              <a:t>El inglés no es difícil. ¡Ánimo!</a:t>
            </a:r>
          </a:p>
        </p:txBody>
      </p:sp>
    </p:spTree>
    <p:extLst>
      <p:ext uri="{BB962C8B-B14F-4D97-AF65-F5344CB8AC3E}">
        <p14:creationId xmlns:p14="http://schemas.microsoft.com/office/powerpoint/2010/main" val="39046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D944A-5F28-4BB9-8C9E-D591BBE43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722" y="121603"/>
            <a:ext cx="10515600" cy="1325563"/>
          </a:xfrm>
        </p:spPr>
        <p:txBody>
          <a:bodyPr/>
          <a:lstStyle/>
          <a:p>
            <a:r>
              <a:rPr lang="es-ES" dirty="0"/>
              <a:t>Espera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998C1-98C6-4F5B-A067-E3B4D411D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702" y="1568770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400" dirty="0"/>
              <a:t>¿Había alguna palabra que no entendiste en el texto?</a:t>
            </a:r>
          </a:p>
          <a:p>
            <a:pPr>
              <a:lnSpc>
                <a:spcPct val="100000"/>
              </a:lnSpc>
            </a:pPr>
            <a:r>
              <a:rPr lang="es-ES" sz="2400" dirty="0"/>
              <a:t>Vamos a escribirla y mirarla en el diccionario.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0E513-FF90-4EDE-B759-2B49C366798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70155" y="3902369"/>
            <a:ext cx="6684145" cy="24133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sz="2400" dirty="0"/>
              <a:t>Palabras y frases para aprender:</a:t>
            </a:r>
            <a:endParaRPr lang="en-US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200" dirty="0"/>
              <a:t>Weeds.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200" dirty="0"/>
              <a:t>Garden.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200" dirty="0"/>
              <a:t>Sidewalk.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200" dirty="0"/>
              <a:t>Passed on.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119157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40156-5C65-4B7B-8564-9D236F196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7648"/>
            <a:ext cx="10515600" cy="1325563"/>
          </a:xfrm>
        </p:spPr>
        <p:txBody>
          <a:bodyPr/>
          <a:lstStyle/>
          <a:p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could</a:t>
            </a:r>
            <a:r>
              <a:rPr lang="es-ES" dirty="0"/>
              <a:t> be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750C4-E976-48CC-97E7-517742018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869" y="1491411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200" dirty="0"/>
              <a:t>“</a:t>
            </a:r>
            <a:r>
              <a:rPr lang="es-ES" sz="2200" dirty="0" err="1"/>
              <a:t>My</a:t>
            </a:r>
            <a:r>
              <a:rPr lang="es-ES" sz="2200" dirty="0"/>
              <a:t> </a:t>
            </a:r>
            <a:r>
              <a:rPr lang="es-ES" sz="2200" dirty="0" err="1"/>
              <a:t>experience</a:t>
            </a:r>
            <a:r>
              <a:rPr lang="es-ES" sz="2200" dirty="0"/>
              <a:t> in </a:t>
            </a:r>
            <a:r>
              <a:rPr lang="es-ES" sz="2200" dirty="0" err="1"/>
              <a:t>the</a:t>
            </a:r>
            <a:r>
              <a:rPr lang="es-ES" sz="2200" dirty="0"/>
              <a:t> City”</a:t>
            </a:r>
          </a:p>
          <a:p>
            <a:pPr>
              <a:lnSpc>
                <a:spcPct val="100000"/>
              </a:lnSpc>
            </a:pPr>
            <a:r>
              <a:rPr lang="es-ES" sz="2200" dirty="0"/>
              <a:t>“</a:t>
            </a:r>
            <a:r>
              <a:rPr lang="es-ES" sz="2200" dirty="0" err="1"/>
              <a:t>My</a:t>
            </a:r>
            <a:r>
              <a:rPr lang="es-ES" sz="2200" dirty="0"/>
              <a:t> </a:t>
            </a:r>
            <a:r>
              <a:rPr lang="es-ES" sz="2200" dirty="0" err="1"/>
              <a:t>adventure</a:t>
            </a:r>
            <a:r>
              <a:rPr lang="es-ES" sz="2200" dirty="0"/>
              <a:t> </a:t>
            </a:r>
            <a:r>
              <a:rPr lang="es-ES" sz="2200" dirty="0" err="1"/>
              <a:t>gardening</a:t>
            </a:r>
            <a:r>
              <a:rPr lang="es-ES" sz="2200" dirty="0"/>
              <a:t>"</a:t>
            </a:r>
          </a:p>
          <a:p>
            <a:pPr>
              <a:lnSpc>
                <a:spcPct val="100000"/>
              </a:lnSpc>
            </a:pPr>
            <a:r>
              <a:rPr lang="es-ES" sz="2200" dirty="0"/>
              <a:t>“</a:t>
            </a:r>
            <a:r>
              <a:rPr lang="es-ES" sz="2200" dirty="0" err="1"/>
              <a:t>Everyone</a:t>
            </a:r>
            <a:r>
              <a:rPr lang="es-ES" sz="2200" dirty="0"/>
              <a:t> </a:t>
            </a:r>
            <a:r>
              <a:rPr lang="es-ES" sz="2200" dirty="0" err="1"/>
              <a:t>should</a:t>
            </a:r>
            <a:r>
              <a:rPr lang="es-ES" sz="2200" dirty="0"/>
              <a:t> </a:t>
            </a:r>
            <a:r>
              <a:rPr lang="es-ES" sz="2200" dirty="0" err="1"/>
              <a:t>garden</a:t>
            </a:r>
            <a:r>
              <a:rPr lang="es-ES" sz="2200" dirty="0"/>
              <a:t>”</a:t>
            </a:r>
          </a:p>
          <a:p>
            <a:pPr>
              <a:lnSpc>
                <a:spcPct val="100000"/>
              </a:lnSpc>
            </a:pPr>
            <a:r>
              <a:rPr lang="es-ES" sz="2200" dirty="0"/>
              <a:t>“</a:t>
            </a:r>
            <a:r>
              <a:rPr lang="es-ES" sz="2200" dirty="0" err="1"/>
              <a:t>Val’s</a:t>
            </a:r>
            <a:r>
              <a:rPr lang="es-ES" sz="2200" dirty="0"/>
              <a:t> </a:t>
            </a:r>
            <a:r>
              <a:rPr lang="es-ES" sz="2200" dirty="0" err="1"/>
              <a:t>garden</a:t>
            </a:r>
            <a:r>
              <a:rPr lang="es-ES" sz="2200" dirty="0"/>
              <a:t>”</a:t>
            </a:r>
          </a:p>
          <a:p>
            <a:pPr marL="0" indent="0">
              <a:lnSpc>
                <a:spcPct val="100000"/>
              </a:lnSpc>
              <a:buNone/>
            </a:pPr>
            <a:endParaRPr lang="es-ES" sz="2200" dirty="0"/>
          </a:p>
          <a:p>
            <a:pPr marL="0" indent="0">
              <a:lnSpc>
                <a:spcPct val="100000"/>
              </a:lnSpc>
              <a:buNone/>
            </a:pPr>
            <a:endParaRPr lang="es-ES" sz="2200" dirty="0"/>
          </a:p>
          <a:p>
            <a:pPr marL="0" indent="0">
              <a:lnSpc>
                <a:spcPct val="100000"/>
              </a:lnSpc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2407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E29F5-E8C0-46B3-929B-54797BB38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Question</a:t>
            </a:r>
            <a:r>
              <a:rPr lang="es-ES" dirty="0"/>
              <a:t> #1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A020C-919C-40B8-BDFB-723186D6C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3" y="1758156"/>
            <a:ext cx="10667997" cy="2090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 dirty="0">
                <a:effectLst/>
                <a:latin typeface="Montserrat" pitchFamily="2" charset="77"/>
              </a:rPr>
              <a:t>How long has the writer of the story lived in the city?</a:t>
            </a:r>
            <a:endParaRPr lang="en-US" sz="2400" b="1" dirty="0">
              <a:latin typeface="Montserrat" pitchFamily="2" charset="7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A765A-9220-499C-B335-E080D94261A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88269" y="3916017"/>
            <a:ext cx="6684145" cy="241334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s-ES" sz="2200" dirty="0"/>
              <a:t>A </a:t>
            </a:r>
            <a:r>
              <a:rPr lang="es-ES" sz="2200" dirty="0" err="1"/>
              <a:t>very</a:t>
            </a:r>
            <a:r>
              <a:rPr lang="es-ES" sz="2200" dirty="0"/>
              <a:t> </a:t>
            </a:r>
            <a:r>
              <a:rPr lang="es-ES" sz="2200" dirty="0" err="1"/>
              <a:t>long</a:t>
            </a:r>
            <a:r>
              <a:rPr lang="es-ES" sz="2200" dirty="0"/>
              <a:t> time.</a:t>
            </a:r>
          </a:p>
          <a:p>
            <a:pPr marL="457200" indent="-457200">
              <a:buFont typeface="+mj-lt"/>
              <a:buAutoNum type="alphaUcPeriod"/>
            </a:pPr>
            <a:r>
              <a:rPr lang="es-ES" sz="2200" dirty="0" err="1"/>
              <a:t>Not</a:t>
            </a:r>
            <a:r>
              <a:rPr lang="es-ES" sz="2200" dirty="0"/>
              <a:t> </a:t>
            </a:r>
            <a:r>
              <a:rPr lang="es-ES" sz="2200" dirty="0" err="1"/>
              <a:t>very</a:t>
            </a:r>
            <a:r>
              <a:rPr lang="es-ES" sz="2200" dirty="0"/>
              <a:t> </a:t>
            </a:r>
            <a:r>
              <a:rPr lang="es-ES" sz="2200" dirty="0" err="1"/>
              <a:t>long</a:t>
            </a:r>
            <a:r>
              <a:rPr lang="es-ES" sz="2200" dirty="0"/>
              <a:t>.</a:t>
            </a:r>
          </a:p>
          <a:p>
            <a:pPr marL="457200" indent="-457200">
              <a:buFont typeface="+mj-lt"/>
              <a:buAutoNum type="alphaUcPeriod"/>
            </a:pPr>
            <a:r>
              <a:rPr lang="es-ES" sz="2200" dirty="0"/>
              <a:t>Ten </a:t>
            </a:r>
            <a:r>
              <a:rPr lang="es-ES" sz="2200" dirty="0" err="1"/>
              <a:t>years</a:t>
            </a:r>
            <a:r>
              <a:rPr lang="es-ES" sz="2200" dirty="0"/>
              <a:t>.</a:t>
            </a:r>
          </a:p>
          <a:p>
            <a:pPr marL="457200" indent="-457200">
              <a:buFont typeface="+mj-lt"/>
              <a:buAutoNum type="alphaUcPeriod"/>
            </a:pPr>
            <a:r>
              <a:rPr lang="es-ES" sz="2200" dirty="0" err="1"/>
              <a:t>She</a:t>
            </a:r>
            <a:r>
              <a:rPr lang="es-ES" sz="2200" dirty="0"/>
              <a:t> </a:t>
            </a:r>
            <a:r>
              <a:rPr lang="es-ES" sz="2200" dirty="0" err="1"/>
              <a:t>was</a:t>
            </a:r>
            <a:r>
              <a:rPr lang="es-ES" sz="2200" dirty="0"/>
              <a:t> </a:t>
            </a:r>
            <a:r>
              <a:rPr lang="es-ES" sz="2200" dirty="0" err="1"/>
              <a:t>born</a:t>
            </a:r>
            <a:r>
              <a:rPr lang="es-ES" sz="2200" dirty="0"/>
              <a:t> in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city</a:t>
            </a:r>
            <a:r>
              <a:rPr lang="es-ES" sz="2200" dirty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578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C8B5A-844F-430E-9E2B-C7E33DAB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Answer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A0816-CBE2-46B6-B209-D8054757E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079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/>
              <a:t>B.</a:t>
            </a:r>
          </a:p>
          <a:p>
            <a:pPr>
              <a:lnSpc>
                <a:spcPct val="100000"/>
              </a:lnSpc>
            </a:pPr>
            <a:endParaRPr lang="es-ES" dirty="0"/>
          </a:p>
          <a:p>
            <a:pPr>
              <a:lnSpc>
                <a:spcPct val="100000"/>
              </a:lnSpc>
            </a:pPr>
            <a:r>
              <a:rPr lang="es-ES" dirty="0"/>
              <a:t>La respuesta esta definida en el primer párrafo del texto: “soy nuevo en la ciudad. No conozco a nadie.”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10C3B-FF0C-49DE-AAC5-ADD1F48E10C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22052" y="3888722"/>
            <a:ext cx="6684145" cy="241334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i="1" dirty="0">
                <a:effectLst/>
                <a:latin typeface="Montserrat" pitchFamily="2" charset="77"/>
              </a:rPr>
              <a:t>I am </a:t>
            </a:r>
            <a:r>
              <a:rPr lang="en-US" i="1" dirty="0">
                <a:effectLst/>
                <a:highlight>
                  <a:srgbClr val="FFFF00"/>
                </a:highlight>
                <a:latin typeface="Montserrat" pitchFamily="2" charset="77"/>
              </a:rPr>
              <a:t>new to the city</a:t>
            </a:r>
            <a:r>
              <a:rPr lang="en-US" i="1" dirty="0">
                <a:effectLst/>
                <a:latin typeface="Montserrat" pitchFamily="2" charset="77"/>
              </a:rPr>
              <a:t>. I do not know anyone. But an old woman lives next door. Her name is Val. She gives me a big box of vegetables.</a:t>
            </a:r>
            <a:endParaRPr lang="en-US" i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3253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F8F6F-F28B-4D59-81EF-408D8EF00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Question</a:t>
            </a:r>
            <a:r>
              <a:rPr lang="es-ES" dirty="0"/>
              <a:t> #2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D9B69-C978-4D45-B8ED-769AB3B03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3" y="1758156"/>
            <a:ext cx="10667997" cy="209039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1" i="0" dirty="0">
                <a:effectLst/>
                <a:latin typeface="Montserrat" pitchFamily="2" charset="77"/>
              </a:rPr>
              <a:t>What kind of vegetable did Val </a:t>
            </a:r>
            <a:r>
              <a:rPr lang="en-US" sz="2400" b="1" u="sng" dirty="0"/>
              <a:t>not</a:t>
            </a:r>
            <a:r>
              <a:rPr lang="en-US" sz="2400" b="1" i="0" dirty="0">
                <a:effectLst/>
                <a:latin typeface="Montserrat" pitchFamily="2" charset="77"/>
              </a:rPr>
              <a:t> grow?</a:t>
            </a:r>
          </a:p>
          <a:p>
            <a:pPr marL="0" indent="0">
              <a:buNone/>
            </a:pPr>
            <a:endParaRPr lang="en-US" sz="2400" b="1" dirty="0">
              <a:latin typeface="Montserrat" pitchFamily="2" charset="7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18D26-155C-4CDC-B76E-39134F377B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88754" y="3848548"/>
            <a:ext cx="6684145" cy="2413346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Tomatoes</a:t>
            </a:r>
            <a:r>
              <a:rPr lang="es-ES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Carrots</a:t>
            </a:r>
            <a:r>
              <a:rPr lang="es-ES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Corn</a:t>
            </a:r>
            <a:r>
              <a:rPr lang="es-ES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Beans</a:t>
            </a:r>
            <a:r>
              <a:rPr lang="es-ES" dirty="0"/>
              <a:t> and peas.</a:t>
            </a:r>
          </a:p>
        </p:txBody>
      </p:sp>
    </p:spTree>
    <p:extLst>
      <p:ext uri="{BB962C8B-B14F-4D97-AF65-F5344CB8AC3E}">
        <p14:creationId xmlns:p14="http://schemas.microsoft.com/office/powerpoint/2010/main" val="210924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A7919-6B2E-4B84-B6B8-7574F9E49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Answer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8CFA-A75B-4C9E-AD67-692C60BED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318" y="1669543"/>
            <a:ext cx="10667997" cy="2090392"/>
          </a:xfrm>
        </p:spPr>
        <p:txBody>
          <a:bodyPr/>
          <a:lstStyle/>
          <a:p>
            <a:pPr algn="just"/>
            <a:r>
              <a:rPr lang="es-ES" dirty="0"/>
              <a:t>C.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La respuesta se encuentra directamente en el texto: en el texto se habla de zanahorias, tomates, fríjoles y arvejas, pero no se menciona maíz en ningún momento en el texto. </a:t>
            </a:r>
          </a:p>
          <a:p>
            <a:pPr algn="just"/>
            <a:endParaRPr lang="es-ES" dirty="0"/>
          </a:p>
          <a:p>
            <a:pPr algn="just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DCDFA2-F886-442F-8F0A-8BDA8FCF14A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94244" y="4079529"/>
            <a:ext cx="6684145" cy="241334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b="0" i="1" dirty="0">
                <a:effectLst/>
                <a:latin typeface="Montserrat" pitchFamily="2" charset="77"/>
              </a:rPr>
              <a:t>She grows them in a garden by the sidewalk. There are </a:t>
            </a:r>
            <a:r>
              <a:rPr lang="en-US" b="0" i="1" dirty="0">
                <a:effectLst/>
                <a:highlight>
                  <a:srgbClr val="FFFF00"/>
                </a:highlight>
                <a:latin typeface="Montserrat" pitchFamily="2" charset="77"/>
              </a:rPr>
              <a:t>carrots, tomatoes, beans, and peas</a:t>
            </a:r>
            <a:r>
              <a:rPr lang="en-US" b="0" i="1" dirty="0">
                <a:effectLst/>
                <a:latin typeface="Montserrat" pitchFamily="2" charset="77"/>
              </a:rPr>
              <a:t>. They are the best vegetables I ever ate. Val lives alone, too. But she seems happy in her garden. She loves plants. Sometimes, I can hear her talking to them. Maybe that is why they grow so big.ºº</a:t>
            </a:r>
            <a:endParaRPr lang="en-US" i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08985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E70C3-3CB4-425E-ADEF-B99F94E61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Question</a:t>
            </a:r>
            <a:r>
              <a:rPr lang="es-ES" dirty="0"/>
              <a:t> #3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FADBE-BD24-4004-A3AC-76144382B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3" y="1896787"/>
            <a:ext cx="10667997" cy="2090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i="0" dirty="0">
                <a:effectLst/>
                <a:latin typeface="Montserrat" pitchFamily="2" charset="77"/>
              </a:rPr>
              <a:t>What happened after the writer of the story stopped seeing Val in her garden?</a:t>
            </a:r>
          </a:p>
          <a:p>
            <a:pPr marL="0" indent="0" algn="just">
              <a:buNone/>
            </a:pPr>
            <a:endParaRPr lang="en-US" sz="2400" b="1" dirty="0">
              <a:latin typeface="Montserrat" pitchFamily="2" charset="7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88463-9485-46BA-B008-D2CD7B2B55E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01454" y="3987179"/>
            <a:ext cx="7090546" cy="2413346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/>
              <a:t>No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watered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garden</a:t>
            </a:r>
            <a:r>
              <a:rPr lang="es-ES" dirty="0"/>
              <a:t> 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/>
              <a:t>People </a:t>
            </a:r>
            <a:r>
              <a:rPr lang="es-ES" dirty="0" err="1"/>
              <a:t>took</a:t>
            </a:r>
            <a:r>
              <a:rPr lang="es-ES" dirty="0"/>
              <a:t> </a:t>
            </a:r>
            <a:r>
              <a:rPr lang="es-ES" dirty="0" err="1"/>
              <a:t>many</a:t>
            </a:r>
            <a:r>
              <a:rPr lang="es-ES" dirty="0"/>
              <a:t> boxes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Val’s</a:t>
            </a:r>
            <a:r>
              <a:rPr lang="es-ES" dirty="0"/>
              <a:t> </a:t>
            </a:r>
            <a:r>
              <a:rPr lang="es-ES" dirty="0" err="1"/>
              <a:t>house</a:t>
            </a:r>
            <a:r>
              <a:rPr lang="es-ES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neighbors</a:t>
            </a:r>
            <a:r>
              <a:rPr lang="es-ES" dirty="0"/>
              <a:t> </a:t>
            </a:r>
            <a:r>
              <a:rPr lang="es-ES" dirty="0" err="1"/>
              <a:t>took</a:t>
            </a:r>
            <a:r>
              <a:rPr lang="es-ES" dirty="0"/>
              <a:t> care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garden</a:t>
            </a:r>
            <a:r>
              <a:rPr lang="es-ES" dirty="0"/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dirty="0" err="1"/>
              <a:t>Val’s</a:t>
            </a:r>
            <a:r>
              <a:rPr lang="es-ES" dirty="0"/>
              <a:t> </a:t>
            </a:r>
            <a:r>
              <a:rPr lang="es-ES" dirty="0" err="1"/>
              <a:t>house</a:t>
            </a:r>
            <a:r>
              <a:rPr lang="es-ES" dirty="0"/>
              <a:t> </a:t>
            </a:r>
            <a:r>
              <a:rPr lang="es-ES" dirty="0" err="1"/>
              <a:t>stayed</a:t>
            </a:r>
            <a:r>
              <a:rPr lang="es-ES" dirty="0"/>
              <a:t> </a:t>
            </a:r>
            <a:r>
              <a:rPr lang="es-ES" dirty="0" err="1"/>
              <a:t>empty</a:t>
            </a:r>
            <a:r>
              <a:rPr lang="es-E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76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3476</TotalTime>
  <Words>881</Words>
  <Application>Microsoft Office PowerPoint</Application>
  <PresentationFormat>Widescreen</PresentationFormat>
  <Paragraphs>101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Montserrat</vt:lpstr>
      <vt:lpstr>Wingdings</vt:lpstr>
      <vt:lpstr>Tema de Office</vt:lpstr>
      <vt:lpstr>CLASE 1</vt:lpstr>
      <vt:lpstr>Let’s start </vt:lpstr>
      <vt:lpstr>Espera</vt:lpstr>
      <vt:lpstr>What could be the title of the text?</vt:lpstr>
      <vt:lpstr>Question #1</vt:lpstr>
      <vt:lpstr>Answer</vt:lpstr>
      <vt:lpstr>Question #2</vt:lpstr>
      <vt:lpstr>Answer</vt:lpstr>
      <vt:lpstr>Question #3</vt:lpstr>
      <vt:lpstr>Answer</vt:lpstr>
      <vt:lpstr>Question #4 </vt:lpstr>
      <vt:lpstr>Answer</vt:lpstr>
      <vt:lpstr>Question #5</vt:lpstr>
      <vt:lpstr>Answer</vt:lpstr>
      <vt:lpstr>Question #6</vt:lpstr>
      <vt:lpstr>Answer</vt:lpstr>
      <vt:lpstr>Almost forgot?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ana.cardonaga@outlook.es</cp:lastModifiedBy>
  <cp:revision>20</cp:revision>
  <dcterms:created xsi:type="dcterms:W3CDTF">2020-11-12T02:46:13Z</dcterms:created>
  <dcterms:modified xsi:type="dcterms:W3CDTF">2021-11-16T22:37:55Z</dcterms:modified>
</cp:coreProperties>
</file>