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docProps/core.xml" Type="http://schemas.openxmlformats.org/package/2006/relationships/metadata/core-properties"/><Relationship Id="rId2" Target="ppt/presentation.xml" Type="http://schemas.openxmlformats.org/officeDocument/2006/relationships/officeDocument"/><Relationship Id="rId3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12192000"/>
  <p:notesSz cx="6858000" cy="9144000"/>
  <p:embeddedFontLst>
    <p:embeddedFont>
      <p:font typeface="Montserrat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8" roundtripDataSignature="AMtx7mgCjlUJOWOiK6yf6MIw8NCykjw0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Montserrat-bold.fntdata"/><Relationship Id="rId12" Type="http://schemas.openxmlformats.org/officeDocument/2006/relationships/slide" Target="slides/slide7.xml"/><Relationship Id="rId34" Type="http://schemas.openxmlformats.org/officeDocument/2006/relationships/font" Target="fonts/Montserrat-regular.fntdata"/><Relationship Id="rId15" Type="http://schemas.openxmlformats.org/officeDocument/2006/relationships/slide" Target="slides/slide10.xml"/><Relationship Id="rId37" Type="http://schemas.openxmlformats.org/officeDocument/2006/relationships/font" Target="fonts/Montserrat-boldItalic.fntdata"/><Relationship Id="rId14" Type="http://schemas.openxmlformats.org/officeDocument/2006/relationships/slide" Target="slides/slide9.xml"/><Relationship Id="rId36" Type="http://schemas.openxmlformats.org/officeDocument/2006/relationships/font" Target="fonts/Montserrat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customschemas.google.com/relationships/presentationmetadata" Target="meta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O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Indicaciones de tratamiento en prediabetes: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Menores de 60 años con IMC &gt; 35.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Antecedente de diabetes gestacional.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CO"/>
              <a:t>La segunda prueba puede ser la que se hizo inicialmente u otra diferente. </a:t>
            </a:r>
            <a:endParaRPr/>
          </a:p>
        </p:txBody>
      </p:sp>
      <p:sp>
        <p:nvSpPr>
          <p:cNvPr id="182" name="Google Shape;18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Evaluar para neuropatía al momento del diagnóstico en diabetes tipo 2 y luego cada año.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En diabetes tipo 1 evaluar para neuropatía a los 5 años del diagnóstico.</a:t>
            </a:r>
            <a:endParaRPr/>
          </a:p>
        </p:txBody>
      </p:sp>
      <p:sp>
        <p:nvSpPr>
          <p:cNvPr id="231" name="Google Shape;231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B12 si viene usando metformina. Ionograma si tiene tratamiento con IECA/ARA2/diuréticos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Oftalmo al momento del diagnóstico en diabetes tipo 2 y en los primeros 5 años del diagnóstico en diabetes tipo 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Vacunación: tetanos/difteria/pertusis, influenza, neumococo, covid-19, hepatitis B (en &lt;60 a), zoster (&gt;50 a).</a:t>
            </a:r>
            <a:endParaRPr/>
          </a:p>
        </p:txBody>
      </p:sp>
      <p:sp>
        <p:nvSpPr>
          <p:cNvPr id="257" name="Google Shape;257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7" name="Google Shape;277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Para tratar la diabetes tipo 2 disponemos en Colombia de medicamentos orales e inyectables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Biguanidas, iSGLT2, iDPP4, SU y TZD.</a:t>
            </a:r>
            <a:endParaRPr/>
          </a:p>
        </p:txBody>
      </p:sp>
      <p:sp>
        <p:nvSpPr>
          <p:cNvPr id="278" name="Google Shape;278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0" name="Google Shape;320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Bloquean cotransportador sodio-glucosa en el túbulo proximal. Mecanismo independiente de insulina.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Reducción de muerte CV: empa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Reducción de hospitalizaciones por falla cardíaca: empa, dapa y cana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Reducción de progresión de nefropatía: empa, dapa y cana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0" name="Google Shape;340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Incretinas: hormonas que se producen en el intestino en respuesta  a la ingesta de alimentos (grasas  y carbohidratos), aumentan la secreción de insulina por el páncreas. Son 2:  -GIP (polipéptido inhibidor gástrico): se produce en las células K del duodeno y primera parte del yeyuno. -GLP-1 (Péptido similar al glucagón tipo 1): células L del ileón y colon. Inhibe la secreción de glucagon y retrasa el vacimiento gástrico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CO"/>
              <a:t>Se pegan a receptores específicos y se degradan por la DPP4 (dipeptidil peptidasa IV).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Los iDPP4 aumentan la concentración de incretinas posprandiales --&gt; aumenta insulina posprandial, disminuye glucagón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8" name="Google Shape;378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-GLP-1 (Péptido similar al glucagón tipo 1): inhibe la secreción de glucagón y retrasa el vacimiento gástrico.</a:t>
            </a:r>
            <a:endParaRPr/>
          </a:p>
        </p:txBody>
      </p:sp>
      <p:sp>
        <p:nvSpPr>
          <p:cNvPr id="379" name="Google Shape;379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8" name="Google Shape;398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50% de los Hispanos con DM, NO están diagnosticadas</a:t>
            </a:r>
            <a:endParaRPr/>
          </a:p>
        </p:txBody>
      </p:sp>
      <p:sp>
        <p:nvSpPr>
          <p:cNvPr id="103" name="Google Shape;10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O"/>
              <a:t>La diabetes tipo 2 representa el 90 -95% de todos los casos de diabetes</a:t>
            </a:r>
            <a:endParaRPr b="0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s-CO" sz="1200"/>
              <a:t>Sin dx previo de DM</a:t>
            </a:r>
            <a:endParaRPr sz="1200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s-CO" sz="1200"/>
              <a:t>Sem 24-28 de embarazo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s-CO"/>
              <a:t>Síndromes monogénicos (diabetes neonatal y MODY)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s-CO"/>
              <a:t>Enfermedades del páncreas exocrino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s-CO"/>
              <a:t>DM asociada a medicamentos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Tamizar a las mujeres con diabetes gestaciones 4-12 semanas posparto con una PTOG (75 gr) para evaluar si quedó o no con diabetes. Utilizar los criterios diagnósticos del adulto no embarazado. </a:t>
            </a:r>
            <a:endParaRPr/>
          </a:p>
        </p:txBody>
      </p:sp>
      <p:sp>
        <p:nvSpPr>
          <p:cNvPr id="166" name="Google Shape;16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Glucemia en ayunas: La prueba más utilizada para la tamización de diabetes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Barata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Ampliamente disponible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Sensibilidad 84% y especificidad 100%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PTOG: Es la prueba más sensible para el diagnóstico de diabetes (S 90%)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Desventajas: </a:t>
            </a:r>
            <a:endParaRPr/>
          </a:p>
          <a:p>
            <a:pPr indent="0" lvl="1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Engorrosa para el paciente</a:t>
            </a:r>
            <a:endParaRPr/>
          </a:p>
          <a:p>
            <a:pPr indent="0" lvl="1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Contraindicada si marcada hiperglucemia en ayunas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Es el método de elección en diabetes gestacional, en el seguimiento posparto de DG, y en otros tipos de diabetes (ej. NODAT o la asociada a FQ)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A1c: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Ventajas: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Mide el promedio de glucosa de los últimos 3 meses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Mayor estabilidad preanalítica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Menor variación día-día por estrés, dieta o enfermedad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Punto de partida para seguimiento de meta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No requiere ayuno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Desventajas: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Menor sensibilidad para el diagnóstico de diabetes (S 52%)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Condiciones que interfieren con la prueba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No disponible en todos los centros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Mayor cost</a:t>
            </a:r>
            <a:endParaRPr/>
          </a:p>
        </p:txBody>
      </p:sp>
      <p:sp>
        <p:nvSpPr>
          <p:cNvPr id="174" name="Google Shape;174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6000"/>
              <a:buFont typeface="Montserrat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0"/>
          <p:cNvSpPr txBox="1"/>
          <p:nvPr>
            <p:ph idx="1" type="subTitle"/>
          </p:nvPr>
        </p:nvSpPr>
        <p:spPr>
          <a:xfrm>
            <a:off x="4038600" y="3602038"/>
            <a:ext cx="66294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9"/>
          <p:cNvSpPr txBox="1"/>
          <p:nvPr>
            <p:ph type="title"/>
          </p:nvPr>
        </p:nvSpPr>
        <p:spPr>
          <a:xfrm>
            <a:off x="839788" y="457199"/>
            <a:ext cx="3932237" cy="1938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39"/>
          <p:cNvSpPr txBox="1"/>
          <p:nvPr>
            <p:ph idx="1" type="body"/>
          </p:nvPr>
        </p:nvSpPr>
        <p:spPr>
          <a:xfrm>
            <a:off x="836612" y="2395328"/>
            <a:ext cx="3932237" cy="1938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0"/>
          <p:cNvSpPr txBox="1"/>
          <p:nvPr>
            <p:ph idx="1" type="body"/>
          </p:nvPr>
        </p:nvSpPr>
        <p:spPr>
          <a:xfrm rot="5400000">
            <a:off x="5515321" y="574193"/>
            <a:ext cx="4530725" cy="70335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>
  <p:cSld name="Título vertical y texto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1"/>
          <p:cNvSpPr txBox="1"/>
          <p:nvPr>
            <p:ph idx="1" type="body"/>
          </p:nvPr>
        </p:nvSpPr>
        <p:spPr>
          <a:xfrm rot="5400000">
            <a:off x="3609180" y="1213643"/>
            <a:ext cx="5811838" cy="411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sp>
        <p:nvSpPr>
          <p:cNvPr id="88" name="Google Shape;88;p41"/>
          <p:cNvSpPr txBox="1"/>
          <p:nvPr>
            <p:ph idx="2" type="body"/>
          </p:nvPr>
        </p:nvSpPr>
        <p:spPr>
          <a:xfrm rot="5400000">
            <a:off x="545339" y="162683"/>
            <a:ext cx="3709918" cy="411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1"/>
          <p:cNvSpPr txBox="1"/>
          <p:nvPr>
            <p:ph idx="1" type="body"/>
          </p:nvPr>
        </p:nvSpPr>
        <p:spPr>
          <a:xfrm>
            <a:off x="685801" y="1825625"/>
            <a:ext cx="10667997" cy="2090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sp>
        <p:nvSpPr>
          <p:cNvPr id="27" name="Google Shape;27;p31"/>
          <p:cNvSpPr txBox="1"/>
          <p:nvPr>
            <p:ph idx="2" type="body"/>
          </p:nvPr>
        </p:nvSpPr>
        <p:spPr>
          <a:xfrm>
            <a:off x="4669654" y="3916017"/>
            <a:ext cx="6684145" cy="2413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contenido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2"/>
          <p:cNvSpPr txBox="1"/>
          <p:nvPr>
            <p:ph idx="1" type="body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3"/>
          <p:cNvSpPr txBox="1"/>
          <p:nvPr>
            <p:ph type="title"/>
          </p:nvPr>
        </p:nvSpPr>
        <p:spPr>
          <a:xfrm>
            <a:off x="831850" y="1709738"/>
            <a:ext cx="10515600" cy="1957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6000"/>
              <a:buFont typeface="Montserrat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3"/>
          <p:cNvSpPr txBox="1"/>
          <p:nvPr>
            <p:ph idx="1" type="body"/>
          </p:nvPr>
        </p:nvSpPr>
        <p:spPr>
          <a:xfrm>
            <a:off x="4313582" y="3675063"/>
            <a:ext cx="7040217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  <a:defRPr sz="2400">
                <a:solidFill>
                  <a:srgbClr val="152B4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>
  <p:cSld name="Dos objeto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4"/>
          <p:cNvSpPr txBox="1"/>
          <p:nvPr>
            <p:ph idx="1" type="body"/>
          </p:nvPr>
        </p:nvSpPr>
        <p:spPr>
          <a:xfrm>
            <a:off x="4591878" y="1825625"/>
            <a:ext cx="676192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>
  <p:cSld name="Comparació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5"/>
          <p:cNvSpPr txBox="1"/>
          <p:nvPr>
            <p:ph idx="1" type="body"/>
          </p:nvPr>
        </p:nvSpPr>
        <p:spPr>
          <a:xfrm>
            <a:off x="4562061" y="1681163"/>
            <a:ext cx="679332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800"/>
              <a:buNone/>
              <a:defRPr b="1" sz="28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5"/>
          <p:cNvSpPr txBox="1"/>
          <p:nvPr>
            <p:ph idx="2" type="body"/>
          </p:nvPr>
        </p:nvSpPr>
        <p:spPr>
          <a:xfrm>
            <a:off x="4562061" y="2505075"/>
            <a:ext cx="679332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8"/>
          <p:cNvSpPr txBox="1"/>
          <p:nvPr>
            <p:ph type="title"/>
          </p:nvPr>
        </p:nvSpPr>
        <p:spPr>
          <a:xfrm>
            <a:off x="839788" y="457200"/>
            <a:ext cx="3932237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" type="body"/>
          </p:nvPr>
        </p:nvSpPr>
        <p:spPr>
          <a:xfrm>
            <a:off x="4985336" y="1097722"/>
            <a:ext cx="6336127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38"/>
          <p:cNvSpPr txBox="1"/>
          <p:nvPr>
            <p:ph idx="2" type="body"/>
          </p:nvPr>
        </p:nvSpPr>
        <p:spPr>
          <a:xfrm>
            <a:off x="838200" y="2263775"/>
            <a:ext cx="3932237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AA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9"/>
          <p:cNvSpPr txBox="1"/>
          <p:nvPr>
            <p:ph idx="1" type="body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152B4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152B4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152B4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152B4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152B4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7.jpeg" Type="http://schemas.openxmlformats.org/officeDocument/2006/relationships/image"/><Relationship Id="rId4" Target="../media/image19.png" Type="http://schemas.openxmlformats.org/officeDocument/2006/relationships/image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4.jpg"/><Relationship Id="rId4" Type="http://schemas.openxmlformats.org/officeDocument/2006/relationships/image" Target="../media/image25.jpg"/></Relationships>
</file>

<file path=ppt/slides/_rels/slide2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6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6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6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6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3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3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18.jpg"/><Relationship Id="rId5" Type="http://schemas.openxmlformats.org/officeDocument/2006/relationships/image" Target="../media/image11.jpg"/><Relationship Id="rId6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9.jpg" Type="http://schemas.openxmlformats.org/officeDocument/2006/relationships/image"/><Relationship Id="rId4" Target="../media/image13.jpeg" Type="http://schemas.openxmlformats.org/officeDocument/2006/relationships/image"/><Relationship Id="rId5" Target="../media/image6.jpg" Type="http://schemas.openxmlformats.org/officeDocument/2006/relationships/image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14.jpg"/><Relationship Id="rId5" Type="http://schemas.openxmlformats.org/officeDocument/2006/relationships/image" Target="../media/image2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6000"/>
              <a:buFont typeface="Montserrat"/>
              <a:buNone/>
            </a:pPr>
            <a:r>
              <a:rPr lang="es-CO"/>
              <a:t>Diabetes: conceptos y recomendaciones</a:t>
            </a:r>
            <a:endParaRPr/>
          </a:p>
        </p:txBody>
      </p:sp>
      <p:sp>
        <p:nvSpPr>
          <p:cNvPr id="94" name="Google Shape;94;p1"/>
          <p:cNvSpPr txBox="1"/>
          <p:nvPr>
            <p:ph idx="1" type="subTitle"/>
          </p:nvPr>
        </p:nvSpPr>
        <p:spPr>
          <a:xfrm>
            <a:off x="4940474" y="4240865"/>
            <a:ext cx="66294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</a:pPr>
            <a:r>
              <a:rPr lang="es-CO"/>
              <a:t>E. Cristina Sierra Vargas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</a:pPr>
            <a:r>
              <a:rPr lang="es-CO"/>
              <a:t>Médica internista UdeA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"/>
          <p:cNvSpPr txBox="1"/>
          <p:nvPr>
            <p:ph type="title"/>
          </p:nvPr>
        </p:nvSpPr>
        <p:spPr>
          <a:xfrm>
            <a:off x="838200" y="24163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¿Qué puede resultar?</a:t>
            </a:r>
            <a:endParaRPr/>
          </a:p>
        </p:txBody>
      </p:sp>
      <p:grpSp>
        <p:nvGrpSpPr>
          <p:cNvPr id="185" name="Google Shape;185;p10"/>
          <p:cNvGrpSpPr/>
          <p:nvPr/>
        </p:nvGrpSpPr>
        <p:grpSpPr>
          <a:xfrm>
            <a:off x="4725947" y="1255941"/>
            <a:ext cx="7037572" cy="5261188"/>
            <a:chOff x="3637" y="351524"/>
            <a:chExt cx="7037572" cy="5261188"/>
          </a:xfrm>
        </p:grpSpPr>
        <p:sp>
          <p:nvSpPr>
            <p:cNvPr id="186" name="Google Shape;186;p10"/>
            <p:cNvSpPr/>
            <p:nvPr/>
          </p:nvSpPr>
          <p:spPr>
            <a:xfrm>
              <a:off x="2177820" y="351524"/>
              <a:ext cx="4179634" cy="95054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0"/>
            <p:cNvSpPr txBox="1"/>
            <p:nvPr/>
          </p:nvSpPr>
          <p:spPr>
            <a:xfrm>
              <a:off x="2205661" y="379365"/>
              <a:ext cx="4123952" cy="894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ontserrat"/>
                <a:buNone/>
              </a:pPr>
              <a:r>
                <a:rPr lang="es-CO" sz="18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Prueba de laboratorio para tamización</a:t>
              </a:r>
              <a:endParaRPr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2530420" y="1302074"/>
              <a:ext cx="1737217" cy="380219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89" name="Google Shape;189;p10"/>
            <p:cNvSpPr/>
            <p:nvPr/>
          </p:nvSpPr>
          <p:spPr>
            <a:xfrm>
              <a:off x="1817507" y="1682294"/>
              <a:ext cx="1425824" cy="95054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0"/>
            <p:cNvSpPr txBox="1"/>
            <p:nvPr/>
          </p:nvSpPr>
          <p:spPr>
            <a:xfrm>
              <a:off x="1845348" y="1710135"/>
              <a:ext cx="1370142" cy="894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Montserrat"/>
                <a:buNone/>
              </a:pPr>
              <a:r>
                <a:rPr lang="es-CO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Alterada</a:t>
              </a:r>
              <a:endParaRPr/>
            </a:p>
          </p:txBody>
        </p:sp>
        <p:sp>
          <p:nvSpPr>
            <p:cNvPr id="191" name="Google Shape;191;p10"/>
            <p:cNvSpPr/>
            <p:nvPr/>
          </p:nvSpPr>
          <p:spPr>
            <a:xfrm>
              <a:off x="1232998" y="2632844"/>
              <a:ext cx="1297422" cy="380219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92" name="Google Shape;192;p10"/>
            <p:cNvSpPr/>
            <p:nvPr/>
          </p:nvSpPr>
          <p:spPr>
            <a:xfrm>
              <a:off x="520085" y="3013064"/>
              <a:ext cx="1425824" cy="95054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0"/>
            <p:cNvSpPr txBox="1"/>
            <p:nvPr/>
          </p:nvSpPr>
          <p:spPr>
            <a:xfrm>
              <a:off x="547926" y="3040905"/>
              <a:ext cx="1370142" cy="894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Montserrat"/>
                <a:buNone/>
              </a:pPr>
              <a:r>
                <a:rPr lang="es-CO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En rango de prediabetes</a:t>
              </a:r>
              <a:endParaRPr/>
            </a:p>
          </p:txBody>
        </p:sp>
        <p:sp>
          <p:nvSpPr>
            <p:cNvPr id="194" name="Google Shape;194;p10"/>
            <p:cNvSpPr/>
            <p:nvPr/>
          </p:nvSpPr>
          <p:spPr>
            <a:xfrm>
              <a:off x="1187278" y="3963613"/>
              <a:ext cx="91440" cy="380219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95" name="Google Shape;195;p10"/>
            <p:cNvSpPr/>
            <p:nvPr/>
          </p:nvSpPr>
          <p:spPr>
            <a:xfrm>
              <a:off x="3637" y="4343833"/>
              <a:ext cx="2458720" cy="126887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0"/>
            <p:cNvSpPr txBox="1"/>
            <p:nvPr/>
          </p:nvSpPr>
          <p:spPr>
            <a:xfrm>
              <a:off x="40801" y="4380997"/>
              <a:ext cx="2384392" cy="11945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es-CO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*Evaluar necesidad de PTOG</a:t>
              </a:r>
              <a:endParaRPr/>
            </a:p>
            <a:p>
              <a:pPr indent="0" lvl="0" marL="0" marR="0" rtl="0" algn="just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es-CO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*Estilos de vida saludable</a:t>
              </a:r>
              <a:endParaRPr/>
            </a:p>
            <a:p>
              <a:pPr indent="0" lvl="0" marL="0" marR="0" rtl="0" algn="just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es-CO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*Indicaciones de tratamiento farmacológico</a:t>
              </a:r>
              <a:endParaRPr/>
            </a:p>
          </p:txBody>
        </p:sp>
        <p:sp>
          <p:nvSpPr>
            <p:cNvPr id="197" name="Google Shape;197;p10"/>
            <p:cNvSpPr/>
            <p:nvPr/>
          </p:nvSpPr>
          <p:spPr>
            <a:xfrm>
              <a:off x="2530420" y="2632844"/>
              <a:ext cx="1297422" cy="380219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98" name="Google Shape;198;p10"/>
            <p:cNvSpPr/>
            <p:nvPr/>
          </p:nvSpPr>
          <p:spPr>
            <a:xfrm>
              <a:off x="3114929" y="3013064"/>
              <a:ext cx="1425824" cy="95054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0"/>
            <p:cNvSpPr txBox="1"/>
            <p:nvPr/>
          </p:nvSpPr>
          <p:spPr>
            <a:xfrm>
              <a:off x="3142770" y="3040905"/>
              <a:ext cx="1370142" cy="894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Montserrat"/>
                <a:buNone/>
              </a:pPr>
              <a:r>
                <a:rPr lang="es-CO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En rango de diabetes</a:t>
              </a:r>
              <a:endParaRPr/>
            </a:p>
          </p:txBody>
        </p:sp>
        <p:sp>
          <p:nvSpPr>
            <p:cNvPr id="200" name="Google Shape;200;p10"/>
            <p:cNvSpPr/>
            <p:nvPr/>
          </p:nvSpPr>
          <p:spPr>
            <a:xfrm>
              <a:off x="3782122" y="3963613"/>
              <a:ext cx="91440" cy="380219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01" name="Google Shape;201;p10"/>
            <p:cNvSpPr/>
            <p:nvPr/>
          </p:nvSpPr>
          <p:spPr>
            <a:xfrm>
              <a:off x="2890105" y="4343833"/>
              <a:ext cx="1875472" cy="95054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0"/>
            <p:cNvSpPr txBox="1"/>
            <p:nvPr/>
          </p:nvSpPr>
          <p:spPr>
            <a:xfrm>
              <a:off x="2917946" y="4371674"/>
              <a:ext cx="1819790" cy="894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Montserrat"/>
                <a:buNone/>
              </a:pPr>
              <a:r>
                <a:rPr lang="es-CO" sz="12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Confirmar el diagnóstico con una segunda prueba</a:t>
              </a:r>
              <a:endParaRPr/>
            </a:p>
          </p:txBody>
        </p:sp>
        <p:sp>
          <p:nvSpPr>
            <p:cNvPr id="203" name="Google Shape;203;p10"/>
            <p:cNvSpPr/>
            <p:nvPr/>
          </p:nvSpPr>
          <p:spPr>
            <a:xfrm>
              <a:off x="4267637" y="1302074"/>
              <a:ext cx="1737217" cy="380219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04" name="Google Shape;204;p10"/>
            <p:cNvSpPr/>
            <p:nvPr/>
          </p:nvSpPr>
          <p:spPr>
            <a:xfrm>
              <a:off x="5291943" y="1682294"/>
              <a:ext cx="1425824" cy="95054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0"/>
            <p:cNvSpPr txBox="1"/>
            <p:nvPr/>
          </p:nvSpPr>
          <p:spPr>
            <a:xfrm>
              <a:off x="5319784" y="1710135"/>
              <a:ext cx="1370142" cy="894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Montserrat"/>
                <a:buNone/>
              </a:pPr>
              <a:r>
                <a:rPr lang="es-CO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Normal</a:t>
              </a:r>
              <a:endParaRPr/>
            </a:p>
          </p:txBody>
        </p:sp>
        <p:sp>
          <p:nvSpPr>
            <p:cNvPr id="206" name="Google Shape;206;p10"/>
            <p:cNvSpPr/>
            <p:nvPr/>
          </p:nvSpPr>
          <p:spPr>
            <a:xfrm>
              <a:off x="5959135" y="2632844"/>
              <a:ext cx="91440" cy="380219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07" name="Google Shape;207;p10"/>
            <p:cNvSpPr/>
            <p:nvPr/>
          </p:nvSpPr>
          <p:spPr>
            <a:xfrm>
              <a:off x="4968502" y="3013064"/>
              <a:ext cx="2072707" cy="95054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0"/>
            <p:cNvSpPr txBox="1"/>
            <p:nvPr/>
          </p:nvSpPr>
          <p:spPr>
            <a:xfrm>
              <a:off x="4996343" y="3040905"/>
              <a:ext cx="2017025" cy="894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Montserrat"/>
                <a:buNone/>
              </a:pPr>
              <a:r>
                <a:rPr lang="es-CO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Tamizar c/3 años</a:t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Si el resultado es discordante…</a:t>
            </a:r>
            <a:endParaRPr/>
          </a:p>
        </p:txBody>
      </p:sp>
      <p:pic>
        <p:nvPicPr>
          <p:cNvPr id="214" name="Google Shape;21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58821" y="1820361"/>
            <a:ext cx="4594978" cy="4509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Criterios para el diagnóstico</a:t>
            </a:r>
            <a:endParaRPr/>
          </a:p>
        </p:txBody>
      </p:sp>
      <p:sp>
        <p:nvSpPr>
          <p:cNvPr id="221" name="Google Shape;221;p12"/>
          <p:cNvSpPr txBox="1"/>
          <p:nvPr>
            <p:ph idx="1" type="body"/>
          </p:nvPr>
        </p:nvSpPr>
        <p:spPr>
          <a:xfrm>
            <a:off x="685803" y="1690688"/>
            <a:ext cx="10667997" cy="2090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</a:pPr>
            <a:r>
              <a:rPr b="1" lang="es-CO"/>
              <a:t>Diabetes: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Glucemia en ayunas ≥ 126 mg/dl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PTOG ≥ 200 mg/dl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HbA1c ≥ 6.5%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Glucemia al alzar ≥ 200 mg/dl Y síntomas de glucotoxicidad</a:t>
            </a:r>
            <a:endParaRPr/>
          </a:p>
        </p:txBody>
      </p:sp>
      <p:sp>
        <p:nvSpPr>
          <p:cNvPr id="222" name="Google Shape;222;p12"/>
          <p:cNvSpPr txBox="1"/>
          <p:nvPr>
            <p:ph idx="2" type="body"/>
          </p:nvPr>
        </p:nvSpPr>
        <p:spPr>
          <a:xfrm>
            <a:off x="5263420" y="3916017"/>
            <a:ext cx="6684145" cy="2413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</a:pPr>
            <a:r>
              <a:rPr b="1" lang="es-CO"/>
              <a:t>Prediabetes: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Glucemia en ayunas 100 a 125 mg/dl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PTOG 140 a 199 mg/dl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HbA1c 5.7 a 6.4%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3"/>
          <p:cNvSpPr txBox="1"/>
          <p:nvPr>
            <p:ph type="title"/>
          </p:nvPr>
        </p:nvSpPr>
        <p:spPr>
          <a:xfrm>
            <a:off x="838200" y="267740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8000"/>
              <a:buFont typeface="Montserrat"/>
              <a:buNone/>
            </a:pPr>
            <a:r>
              <a:rPr lang="es-CO" sz="8000"/>
              <a:t>PAUSA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000"/>
              <a:buFont typeface="Montserrat"/>
              <a:buNone/>
            </a:pPr>
            <a:r>
              <a:rPr lang="es-CO" sz="4000"/>
              <a:t>Evaluación integral en diabetes</a:t>
            </a:r>
            <a:endParaRPr/>
          </a:p>
        </p:txBody>
      </p:sp>
      <p:pic>
        <p:nvPicPr>
          <p:cNvPr id="234" name="Google Shape;23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3590" y="1825625"/>
            <a:ext cx="5666892" cy="4456579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14"/>
          <p:cNvSpPr/>
          <p:nvPr/>
        </p:nvSpPr>
        <p:spPr>
          <a:xfrm>
            <a:off x="5393590" y="5336088"/>
            <a:ext cx="243122" cy="21294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4"/>
          <p:cNvSpPr/>
          <p:nvPr/>
        </p:nvSpPr>
        <p:spPr>
          <a:xfrm>
            <a:off x="5393590" y="5778875"/>
            <a:ext cx="243122" cy="21294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4"/>
          <p:cNvSpPr/>
          <p:nvPr/>
        </p:nvSpPr>
        <p:spPr>
          <a:xfrm>
            <a:off x="5393590" y="4832759"/>
            <a:ext cx="243122" cy="21294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000"/>
              <a:buFont typeface="Montserrat"/>
              <a:buNone/>
            </a:pPr>
            <a:r>
              <a:rPr lang="es-CO" sz="4000"/>
              <a:t>Evaluación integral en diabetes</a:t>
            </a:r>
            <a:endParaRPr/>
          </a:p>
        </p:txBody>
      </p:sp>
      <p:grpSp>
        <p:nvGrpSpPr>
          <p:cNvPr id="243" name="Google Shape;243;p15"/>
          <p:cNvGrpSpPr/>
          <p:nvPr/>
        </p:nvGrpSpPr>
        <p:grpSpPr>
          <a:xfrm>
            <a:off x="4669653" y="1825625"/>
            <a:ext cx="6682740" cy="2758901"/>
            <a:chOff x="0" y="0"/>
            <a:chExt cx="6682740" cy="2758901"/>
          </a:xfrm>
        </p:grpSpPr>
        <p:sp>
          <p:nvSpPr>
            <p:cNvPr id="244" name="Google Shape;244;p15"/>
            <p:cNvSpPr/>
            <p:nvPr/>
          </p:nvSpPr>
          <p:spPr>
            <a:xfrm>
              <a:off x="0" y="0"/>
              <a:ext cx="2183443" cy="2758901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5"/>
            <p:cNvSpPr txBox="1"/>
            <p:nvPr/>
          </p:nvSpPr>
          <p:spPr>
            <a:xfrm>
              <a:off x="0" y="1103560"/>
              <a:ext cx="2183443" cy="11035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5125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Montserrat"/>
                <a:buNone/>
              </a:pPr>
              <a:r>
                <a:rPr b="1" lang="es-CO" sz="19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Paraclínicos y remisiones</a:t>
              </a:r>
              <a:endParaRPr b="1" i="0" sz="19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46" name="Google Shape;246;p15"/>
            <p:cNvSpPr/>
            <p:nvPr/>
          </p:nvSpPr>
          <p:spPr>
            <a:xfrm>
              <a:off x="633768" y="165534"/>
              <a:ext cx="918714" cy="918714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0" l="-16997" r="-16998" t="0"/>
              </a:stretch>
            </a:blipFill>
            <a:ln cap="flat" cmpd="sng" w="1905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5"/>
            <p:cNvSpPr/>
            <p:nvPr/>
          </p:nvSpPr>
          <p:spPr>
            <a:xfrm>
              <a:off x="2250350" y="0"/>
              <a:ext cx="2183443" cy="2758901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5"/>
            <p:cNvSpPr txBox="1"/>
            <p:nvPr/>
          </p:nvSpPr>
          <p:spPr>
            <a:xfrm>
              <a:off x="2250350" y="1103560"/>
              <a:ext cx="2183443" cy="11035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5125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Montserrat"/>
                <a:buNone/>
              </a:pPr>
              <a:r>
                <a:rPr b="1" i="0" lang="es-CO" sz="19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Estilos de vida saludable</a:t>
              </a:r>
              <a:endParaRPr/>
            </a:p>
          </p:txBody>
        </p:sp>
        <p:sp>
          <p:nvSpPr>
            <p:cNvPr id="249" name="Google Shape;249;p15"/>
            <p:cNvSpPr/>
            <p:nvPr/>
          </p:nvSpPr>
          <p:spPr>
            <a:xfrm>
              <a:off x="2882715" y="165534"/>
              <a:ext cx="918714" cy="918714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 b="0" l="-24998" r="-24998" t="0"/>
              </a:stretch>
            </a:blipFill>
            <a:ln cap="flat" cmpd="sng" w="1905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5"/>
            <p:cNvSpPr/>
            <p:nvPr/>
          </p:nvSpPr>
          <p:spPr>
            <a:xfrm>
              <a:off x="4499297" y="0"/>
              <a:ext cx="2183443" cy="2758901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905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5"/>
            <p:cNvSpPr txBox="1"/>
            <p:nvPr/>
          </p:nvSpPr>
          <p:spPr>
            <a:xfrm>
              <a:off x="4499297" y="1103560"/>
              <a:ext cx="2183443" cy="11035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5125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Montserrat"/>
                <a:buNone/>
              </a:pPr>
              <a:r>
                <a:rPr b="1" i="0" lang="es-CO" sz="19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Terapia farmacológica</a:t>
              </a:r>
              <a:endParaRPr sz="19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52" name="Google Shape;252;p15"/>
            <p:cNvSpPr/>
            <p:nvPr/>
          </p:nvSpPr>
          <p:spPr>
            <a:xfrm>
              <a:off x="5131662" y="165534"/>
              <a:ext cx="918714" cy="918714"/>
            </a:xfrm>
            <a:prstGeom prst="ellipse">
              <a:avLst/>
            </a:prstGeom>
            <a:blipFill rotWithShape="1">
              <a:blip r:embed="rId5">
                <a:alphaModFix/>
              </a:blip>
              <a:stretch>
                <a:fillRect b="0" l="-38998" r="-38997" t="0"/>
              </a:stretch>
            </a:blipFill>
            <a:ln cap="flat" cmpd="sng" w="1905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5"/>
            <p:cNvSpPr/>
            <p:nvPr/>
          </p:nvSpPr>
          <p:spPr>
            <a:xfrm>
              <a:off x="267365" y="2207120"/>
              <a:ext cx="6149413" cy="413835"/>
            </a:xfrm>
            <a:prstGeom prst="leftRightArrow">
              <a:avLst>
                <a:gd fmla="val 50000" name="adj1"/>
                <a:gd fmla="val 50000" name="adj2"/>
              </a:avLst>
            </a:prstGeom>
            <a:solidFill>
              <a:srgbClr val="AEB2B8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6"/>
          <p:cNvSpPr txBox="1"/>
          <p:nvPr>
            <p:ph type="title"/>
          </p:nvPr>
        </p:nvSpPr>
        <p:spPr>
          <a:xfrm>
            <a:off x="838200" y="2506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Paraclínicos y remisiones</a:t>
            </a:r>
            <a:endParaRPr/>
          </a:p>
        </p:txBody>
      </p:sp>
      <p:sp>
        <p:nvSpPr>
          <p:cNvPr id="260" name="Google Shape;260;p16"/>
          <p:cNvSpPr txBox="1"/>
          <p:nvPr>
            <p:ph idx="1" type="body"/>
          </p:nvPr>
        </p:nvSpPr>
        <p:spPr>
          <a:xfrm>
            <a:off x="838200" y="1576243"/>
            <a:ext cx="10667997" cy="2090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ct val="100000"/>
              <a:buChar char="•"/>
            </a:pPr>
            <a:r>
              <a:rPr lang="es-CO" sz="2400"/>
              <a:t>A1c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ct val="100000"/>
              <a:buChar char="•"/>
            </a:pPr>
            <a:r>
              <a:rPr lang="es-CO" sz="2400"/>
              <a:t>Creatinina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ct val="100000"/>
              <a:buChar char="•"/>
            </a:pPr>
            <a:r>
              <a:rPr lang="es-CO" sz="2400"/>
              <a:t>Relación albuminuria/creatinuria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ct val="100000"/>
              <a:buChar char="•"/>
            </a:pPr>
            <a:r>
              <a:rPr lang="es-CO" sz="2400"/>
              <a:t>Perfil lipídico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ct val="100000"/>
              <a:buChar char="•"/>
            </a:pPr>
            <a:r>
              <a:rPr lang="es-CO" sz="2400"/>
              <a:t>TSH (diabetes tipo 1)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ct val="100000"/>
              <a:buChar char="•"/>
            </a:pPr>
            <a:r>
              <a:rPr lang="es-CO" sz="2400"/>
              <a:t>Otros según indicación</a:t>
            </a:r>
            <a:endParaRPr/>
          </a:p>
        </p:txBody>
      </p:sp>
      <p:sp>
        <p:nvSpPr>
          <p:cNvPr id="261" name="Google Shape;261;p16"/>
          <p:cNvSpPr txBox="1"/>
          <p:nvPr>
            <p:ph idx="2" type="body"/>
          </p:nvPr>
        </p:nvSpPr>
        <p:spPr>
          <a:xfrm>
            <a:off x="5156542" y="3916017"/>
            <a:ext cx="6684145" cy="2413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Oftalmología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Educación en diabetes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Nutrición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CO">
                <a:solidFill>
                  <a:schemeClr val="dk1"/>
                </a:solidFill>
              </a:rPr>
              <a:t>Odontología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CO">
                <a:solidFill>
                  <a:schemeClr val="dk1"/>
                </a:solidFill>
              </a:rPr>
              <a:t>Vacunación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Otras remisiones si está indicado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200"/>
              <a:buFont typeface="Montserrat"/>
              <a:buNone/>
            </a:pPr>
            <a:r>
              <a:rPr lang="es-CO" sz="4200"/>
              <a:t>Elección de la terapia farmacológica</a:t>
            </a:r>
            <a:endParaRPr/>
          </a:p>
        </p:txBody>
      </p:sp>
      <p:sp>
        <p:nvSpPr>
          <p:cNvPr id="267" name="Google Shape;267;p17"/>
          <p:cNvSpPr txBox="1"/>
          <p:nvPr>
            <p:ph idx="2" type="body"/>
          </p:nvPr>
        </p:nvSpPr>
        <p:spPr>
          <a:xfrm>
            <a:off x="4669655" y="1989137"/>
            <a:ext cx="6684145" cy="4503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800"/>
              <a:buChar char="•"/>
            </a:pPr>
            <a:r>
              <a:rPr lang="es-CO" sz="2800"/>
              <a:t>Eficacia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800"/>
              <a:buChar char="•"/>
            </a:pPr>
            <a:r>
              <a:rPr lang="es-CO" sz="2800"/>
              <a:t>Efectos CV y renales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800"/>
              <a:buChar char="•"/>
            </a:pPr>
            <a:r>
              <a:rPr lang="es-CO" sz="2800"/>
              <a:t>Riesgo de hipoglucemia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800"/>
              <a:buChar char="•"/>
            </a:pPr>
            <a:r>
              <a:rPr lang="es-CO" sz="2800"/>
              <a:t>Impacto en el peso corporal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800"/>
              <a:buChar char="•"/>
            </a:pPr>
            <a:r>
              <a:rPr lang="es-CO" sz="2800"/>
              <a:t>Efectos secundarios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800"/>
              <a:buChar char="•"/>
            </a:pPr>
            <a:r>
              <a:rPr lang="es-CO" sz="2800"/>
              <a:t>Costos y acceso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800"/>
              <a:buChar char="•"/>
            </a:pPr>
            <a:r>
              <a:rPr lang="es-CO" sz="2800"/>
              <a:t>Preferencias del paciente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Metas de control glucémico</a:t>
            </a:r>
            <a:endParaRPr/>
          </a:p>
        </p:txBody>
      </p:sp>
      <p:pic>
        <p:nvPicPr>
          <p:cNvPr id="273" name="Google Shape;273;p18"/>
          <p:cNvPicPr preferRelativeResize="0"/>
          <p:nvPr/>
        </p:nvPicPr>
        <p:blipFill rotWithShape="1">
          <a:blip r:embed="rId3">
            <a:alphaModFix/>
          </a:blip>
          <a:srcRect b="33" r="9"/>
          <a:stretch/>
        </p:blipFill>
        <p:spPr>
          <a:xfrm>
            <a:off x="5732361" y="1673609"/>
            <a:ext cx="5859431" cy="4994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799" y="1802239"/>
            <a:ext cx="5046562" cy="994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Medicamentos en diabetes tipo 2</a:t>
            </a:r>
            <a:endParaRPr/>
          </a:p>
        </p:txBody>
      </p:sp>
      <p:grpSp>
        <p:nvGrpSpPr>
          <p:cNvPr id="281" name="Google Shape;281;p19"/>
          <p:cNvGrpSpPr/>
          <p:nvPr/>
        </p:nvGrpSpPr>
        <p:grpSpPr>
          <a:xfrm>
            <a:off x="823182" y="1925876"/>
            <a:ext cx="4922906" cy="1272455"/>
            <a:chOff x="2040219" y="0"/>
            <a:chExt cx="4922906" cy="1272455"/>
          </a:xfrm>
        </p:grpSpPr>
        <p:sp>
          <p:nvSpPr>
            <p:cNvPr id="282" name="Google Shape;282;p19"/>
            <p:cNvSpPr/>
            <p:nvPr/>
          </p:nvSpPr>
          <p:spPr>
            <a:xfrm rot="10800000">
              <a:off x="3315470" y="0"/>
              <a:ext cx="3647655" cy="1272455"/>
            </a:xfrm>
            <a:prstGeom prst="homePlate">
              <a:avLst>
                <a:gd fmla="val 50000" name="adj"/>
              </a:avLst>
            </a:prstGeom>
            <a:solidFill>
              <a:srgbClr val="D0CE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9"/>
            <p:cNvSpPr txBox="1"/>
            <p:nvPr/>
          </p:nvSpPr>
          <p:spPr>
            <a:xfrm>
              <a:off x="3633584" y="0"/>
              <a:ext cx="3329541" cy="12724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561100" spcFirstLastPara="1" rIns="220450" wrap="square" tIns="11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Montserrat"/>
                <a:buNone/>
              </a:pPr>
              <a:r>
                <a:rPr lang="es-CO" sz="3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Orales</a:t>
              </a:r>
              <a:endParaRPr/>
            </a:p>
          </p:txBody>
        </p:sp>
        <p:sp>
          <p:nvSpPr>
            <p:cNvPr id="284" name="Google Shape;284;p19"/>
            <p:cNvSpPr/>
            <p:nvPr/>
          </p:nvSpPr>
          <p:spPr>
            <a:xfrm>
              <a:off x="2040219" y="0"/>
              <a:ext cx="1272455" cy="1272455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-2999" l="0" r="0" t="-2999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5" name="Google Shape;285;p19"/>
          <p:cNvGrpSpPr/>
          <p:nvPr/>
        </p:nvGrpSpPr>
        <p:grpSpPr>
          <a:xfrm>
            <a:off x="6304244" y="1925875"/>
            <a:ext cx="4922906" cy="1272455"/>
            <a:chOff x="2040219" y="0"/>
            <a:chExt cx="4922906" cy="1272455"/>
          </a:xfrm>
        </p:grpSpPr>
        <p:sp>
          <p:nvSpPr>
            <p:cNvPr id="286" name="Google Shape;286;p19"/>
            <p:cNvSpPr/>
            <p:nvPr/>
          </p:nvSpPr>
          <p:spPr>
            <a:xfrm rot="10800000">
              <a:off x="3315470" y="0"/>
              <a:ext cx="3647655" cy="1272455"/>
            </a:xfrm>
            <a:prstGeom prst="homePlate">
              <a:avLst>
                <a:gd fmla="val 50000" name="adj"/>
              </a:avLst>
            </a:prstGeom>
            <a:solidFill>
              <a:srgbClr val="D0CE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9"/>
            <p:cNvSpPr txBox="1"/>
            <p:nvPr/>
          </p:nvSpPr>
          <p:spPr>
            <a:xfrm>
              <a:off x="3633584" y="0"/>
              <a:ext cx="3329541" cy="12724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561100" spcFirstLastPara="1" rIns="220450" wrap="square" tIns="11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Montserrat"/>
                <a:buNone/>
              </a:pPr>
              <a:r>
                <a:rPr lang="es-CO" sz="3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Inyectables</a:t>
              </a:r>
              <a:endParaRPr/>
            </a:p>
          </p:txBody>
        </p:sp>
        <p:sp>
          <p:nvSpPr>
            <p:cNvPr id="288" name="Google Shape;288;p19"/>
            <p:cNvSpPr/>
            <p:nvPr/>
          </p:nvSpPr>
          <p:spPr>
            <a:xfrm>
              <a:off x="2040219" y="0"/>
              <a:ext cx="1272455" cy="1272455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 b="4" r="51"/>
          <a:stretch/>
        </p:blipFill>
        <p:spPr>
          <a:xfrm>
            <a:off x="5006535" y="1001822"/>
            <a:ext cx="6010382" cy="527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¿Con qué iniciar?</a:t>
            </a:r>
            <a:endParaRPr/>
          </a:p>
        </p:txBody>
      </p:sp>
      <p:sp>
        <p:nvSpPr>
          <p:cNvPr id="294" name="Google Shape;294;p20"/>
          <p:cNvSpPr txBox="1"/>
          <p:nvPr>
            <p:ph idx="1" type="body"/>
          </p:nvPr>
        </p:nvSpPr>
        <p:spPr>
          <a:xfrm>
            <a:off x="4263888" y="1825625"/>
            <a:ext cx="7089912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Metformina es el tratamiento de primera línea en la mayoría de los casos a menos que exista contraindicación o no sea bien tolerada.</a:t>
            </a:r>
            <a:endParaRPr/>
          </a:p>
          <a:p>
            <a:pPr indent="-101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La terapia con iSGLT2 o aGLP1 con beneficio CV demostrado se recomienda en: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Pacientes de alto riesgo CV.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Pacientes con enfermedad CV establecida, falla cardíaca o ERC.</a:t>
            </a:r>
            <a:endParaRPr/>
          </a:p>
          <a:p>
            <a:pPr indent="-101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Se sugiere iniciar tratamiento con insulina en pacientes con: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A1c &gt; 10%.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Síntomas de glucotoxicidad y/o glucemia &gt; 300 mg/dl.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1"/>
          <p:cNvSpPr txBox="1"/>
          <p:nvPr>
            <p:ph type="title"/>
          </p:nvPr>
        </p:nvSpPr>
        <p:spPr>
          <a:xfrm>
            <a:off x="838200" y="267740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8000"/>
              <a:buFont typeface="Montserrat"/>
              <a:buNone/>
            </a:pPr>
            <a:r>
              <a:rPr lang="es-CO" sz="8000"/>
              <a:t>PAUSA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Google Shape;304;p22"/>
          <p:cNvGrpSpPr/>
          <p:nvPr/>
        </p:nvGrpSpPr>
        <p:grpSpPr>
          <a:xfrm>
            <a:off x="4186920" y="1668048"/>
            <a:ext cx="7319278" cy="3949392"/>
            <a:chOff x="0" y="432631"/>
            <a:chExt cx="7319278" cy="3949392"/>
          </a:xfrm>
        </p:grpSpPr>
        <p:sp>
          <p:nvSpPr>
            <p:cNvPr id="305" name="Google Shape;305;p22"/>
            <p:cNvSpPr/>
            <p:nvPr/>
          </p:nvSpPr>
          <p:spPr>
            <a:xfrm>
              <a:off x="658735" y="1091197"/>
              <a:ext cx="6367772" cy="3290826"/>
            </a:xfrm>
            <a:prstGeom prst="rect">
              <a:avLst/>
            </a:prstGeom>
            <a:solidFill>
              <a:srgbClr val="BFC8E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2"/>
            <p:cNvSpPr/>
            <p:nvPr/>
          </p:nvSpPr>
          <p:spPr>
            <a:xfrm>
              <a:off x="849036" y="1476063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2"/>
            <p:cNvSpPr txBox="1"/>
            <p:nvPr/>
          </p:nvSpPr>
          <p:spPr>
            <a:xfrm>
              <a:off x="849036" y="1476063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800"/>
                <a:buFont typeface="Calibri"/>
                <a:buNone/>
              </a:pPr>
              <a:r>
                <a:t/>
              </a:r>
              <a:endParaRPr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22"/>
            <p:cNvSpPr/>
            <p:nvPr/>
          </p:nvSpPr>
          <p:spPr>
            <a:xfrm>
              <a:off x="3871898" y="1476063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2"/>
            <p:cNvSpPr/>
            <p:nvPr/>
          </p:nvSpPr>
          <p:spPr>
            <a:xfrm>
              <a:off x="0" y="432631"/>
              <a:ext cx="1244277" cy="1244277"/>
            </a:xfrm>
            <a:prstGeom prst="plus">
              <a:avLst>
                <a:gd fmla="val 32810" name="adj"/>
              </a:avLst>
            </a:prstGeom>
            <a:solidFill>
              <a:srgbClr val="2E538F"/>
            </a:solidFill>
            <a:ln cap="flat" cmpd="sng" w="12700">
              <a:solidFill>
                <a:srgbClr val="2E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2"/>
            <p:cNvSpPr/>
            <p:nvPr/>
          </p:nvSpPr>
          <p:spPr>
            <a:xfrm>
              <a:off x="6148194" y="880103"/>
              <a:ext cx="1171084" cy="401320"/>
            </a:xfrm>
            <a:prstGeom prst="rect">
              <a:avLst/>
            </a:prstGeom>
            <a:solidFill>
              <a:srgbClr val="002060"/>
            </a:solidFill>
            <a:ln cap="flat" cmpd="sng" w="12700">
              <a:solidFill>
                <a:srgbClr val="B8C2E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11" name="Google Shape;311;p22"/>
            <p:cNvCxnSpPr/>
            <p:nvPr/>
          </p:nvCxnSpPr>
          <p:spPr>
            <a:xfrm>
              <a:off x="3842621" y="1482083"/>
              <a:ext cx="731" cy="2688845"/>
            </a:xfrm>
            <a:prstGeom prst="straightConnector1">
              <a:avLst/>
            </a:pr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12" name="Google Shape;312;p22"/>
          <p:cNvSpPr txBox="1"/>
          <p:nvPr/>
        </p:nvSpPr>
        <p:spPr>
          <a:xfrm>
            <a:off x="4960307" y="2870821"/>
            <a:ext cx="3018772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Eficacia alta </a:t>
            </a:r>
            <a:r>
              <a:rPr lang="es-CO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(A1C ↓ 1-2%)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 hipoglucemia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 aumenta de peso (o ↓)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Potencial beneficio CV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Bajo costo </a:t>
            </a:r>
            <a:endParaRPr/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3" name="Google Shape;313;p22"/>
          <p:cNvSpPr txBox="1"/>
          <p:nvPr/>
        </p:nvSpPr>
        <p:spPr>
          <a:xfrm>
            <a:off x="8133165" y="2870821"/>
            <a:ext cx="3018773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Efectos adversos GI (30-40%)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Contraindicada si TFG &lt; 30 ml/min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Deficiencia de vit B12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MALA: suspender si estado/riesgo de hipoperfusión</a:t>
            </a:r>
            <a:endParaRPr/>
          </a:p>
        </p:txBody>
      </p:sp>
      <p:grpSp>
        <p:nvGrpSpPr>
          <p:cNvPr id="314" name="Google Shape;314;p22"/>
          <p:cNvGrpSpPr/>
          <p:nvPr/>
        </p:nvGrpSpPr>
        <p:grpSpPr>
          <a:xfrm>
            <a:off x="5821067" y="423840"/>
            <a:ext cx="4922906" cy="1272455"/>
            <a:chOff x="2040219" y="0"/>
            <a:chExt cx="4922906" cy="1272455"/>
          </a:xfrm>
        </p:grpSpPr>
        <p:sp>
          <p:nvSpPr>
            <p:cNvPr id="315" name="Google Shape;315;p22"/>
            <p:cNvSpPr/>
            <p:nvPr/>
          </p:nvSpPr>
          <p:spPr>
            <a:xfrm rot="10800000">
              <a:off x="3315470" y="0"/>
              <a:ext cx="3647655" cy="1272455"/>
            </a:xfrm>
            <a:prstGeom prst="homePlate">
              <a:avLst>
                <a:gd fmla="val 50000" name="adj"/>
              </a:avLst>
            </a:prstGeom>
            <a:solidFill>
              <a:srgbClr val="D0CE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2"/>
            <p:cNvSpPr txBox="1"/>
            <p:nvPr/>
          </p:nvSpPr>
          <p:spPr>
            <a:xfrm>
              <a:off x="3633584" y="0"/>
              <a:ext cx="3329541" cy="12724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561100" spcFirstLastPara="1" rIns="220450" wrap="square" tIns="11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Montserrat"/>
                <a:buNone/>
              </a:pPr>
              <a:r>
                <a:rPr lang="es-CO" sz="3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Metformina</a:t>
              </a:r>
              <a:endParaRPr/>
            </a:p>
          </p:txBody>
        </p:sp>
        <p:sp>
          <p:nvSpPr>
            <p:cNvPr id="317" name="Google Shape;317;p22"/>
            <p:cNvSpPr/>
            <p:nvPr/>
          </p:nvSpPr>
          <p:spPr>
            <a:xfrm>
              <a:off x="2040219" y="0"/>
              <a:ext cx="1272455" cy="1272455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-2999" l="0" r="0" t="-2999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" name="Google Shape;323;p23"/>
          <p:cNvGrpSpPr/>
          <p:nvPr/>
        </p:nvGrpSpPr>
        <p:grpSpPr>
          <a:xfrm>
            <a:off x="5821067" y="423840"/>
            <a:ext cx="4922906" cy="1272455"/>
            <a:chOff x="2040219" y="0"/>
            <a:chExt cx="4922906" cy="1272455"/>
          </a:xfrm>
        </p:grpSpPr>
        <p:sp>
          <p:nvSpPr>
            <p:cNvPr id="324" name="Google Shape;324;p23"/>
            <p:cNvSpPr/>
            <p:nvPr/>
          </p:nvSpPr>
          <p:spPr>
            <a:xfrm rot="10800000">
              <a:off x="3315470" y="0"/>
              <a:ext cx="3647655" cy="1272455"/>
            </a:xfrm>
            <a:prstGeom prst="homePlate">
              <a:avLst>
                <a:gd fmla="val 50000" name="adj"/>
              </a:avLst>
            </a:prstGeom>
            <a:solidFill>
              <a:srgbClr val="D0CE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3"/>
            <p:cNvSpPr txBox="1"/>
            <p:nvPr/>
          </p:nvSpPr>
          <p:spPr>
            <a:xfrm>
              <a:off x="3633584" y="0"/>
              <a:ext cx="3329541" cy="12724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561100" spcFirstLastPara="1" rIns="220450" wrap="square" tIns="11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Montserrat"/>
                <a:buNone/>
              </a:pPr>
              <a:r>
                <a:rPr lang="es-CO" sz="3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iSGLT2</a:t>
              </a:r>
              <a:endParaRPr/>
            </a:p>
          </p:txBody>
        </p:sp>
        <p:sp>
          <p:nvSpPr>
            <p:cNvPr id="326" name="Google Shape;326;p23"/>
            <p:cNvSpPr/>
            <p:nvPr/>
          </p:nvSpPr>
          <p:spPr>
            <a:xfrm>
              <a:off x="2040219" y="0"/>
              <a:ext cx="1272455" cy="1272455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-2999" l="0" r="0" t="-2999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7" name="Google Shape;327;p23"/>
          <p:cNvSpPr/>
          <p:nvPr/>
        </p:nvSpPr>
        <p:spPr>
          <a:xfrm>
            <a:off x="838200" y="365125"/>
            <a:ext cx="3136310" cy="1564291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CO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Empaglifozina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CO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Dapaglifozina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CO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Canaglifozina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328" name="Google Shape;328;p23"/>
          <p:cNvGrpSpPr/>
          <p:nvPr/>
        </p:nvGrpSpPr>
        <p:grpSpPr>
          <a:xfrm>
            <a:off x="4186920" y="1807693"/>
            <a:ext cx="7319278" cy="3949393"/>
            <a:chOff x="0" y="572276"/>
            <a:chExt cx="7319278" cy="3949393"/>
          </a:xfrm>
        </p:grpSpPr>
        <p:sp>
          <p:nvSpPr>
            <p:cNvPr id="329" name="Google Shape;329;p23"/>
            <p:cNvSpPr/>
            <p:nvPr/>
          </p:nvSpPr>
          <p:spPr>
            <a:xfrm>
              <a:off x="658735" y="1230843"/>
              <a:ext cx="6367772" cy="3290826"/>
            </a:xfrm>
            <a:prstGeom prst="rect">
              <a:avLst/>
            </a:prstGeom>
            <a:solidFill>
              <a:srgbClr val="BFC8E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23"/>
            <p:cNvSpPr/>
            <p:nvPr/>
          </p:nvSpPr>
          <p:spPr>
            <a:xfrm>
              <a:off x="849036" y="1615709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23"/>
            <p:cNvSpPr txBox="1"/>
            <p:nvPr/>
          </p:nvSpPr>
          <p:spPr>
            <a:xfrm>
              <a:off x="849036" y="1615709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3825" lIns="123825" spcFirstLastPara="1" rIns="123825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r>
                <a:t/>
              </a:r>
              <a:endPara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3871898" y="1615709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3"/>
            <p:cNvSpPr/>
            <p:nvPr/>
          </p:nvSpPr>
          <p:spPr>
            <a:xfrm>
              <a:off x="0" y="572276"/>
              <a:ext cx="1244277" cy="1244277"/>
            </a:xfrm>
            <a:prstGeom prst="plus">
              <a:avLst>
                <a:gd fmla="val 32810" name="adj"/>
              </a:avLst>
            </a:prstGeom>
            <a:solidFill>
              <a:srgbClr val="2E538F"/>
            </a:solidFill>
            <a:ln cap="flat" cmpd="sng" w="12700">
              <a:solidFill>
                <a:srgbClr val="2E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3"/>
            <p:cNvSpPr/>
            <p:nvPr/>
          </p:nvSpPr>
          <p:spPr>
            <a:xfrm>
              <a:off x="6148194" y="1019748"/>
              <a:ext cx="1171084" cy="401320"/>
            </a:xfrm>
            <a:prstGeom prst="rect">
              <a:avLst/>
            </a:prstGeom>
            <a:solidFill>
              <a:srgbClr val="002060"/>
            </a:solidFill>
            <a:ln cap="flat" cmpd="sng" w="12700">
              <a:solidFill>
                <a:srgbClr val="B8C2E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35" name="Google Shape;335;p23"/>
            <p:cNvCxnSpPr/>
            <p:nvPr/>
          </p:nvCxnSpPr>
          <p:spPr>
            <a:xfrm>
              <a:off x="3842621" y="1621729"/>
              <a:ext cx="731" cy="2688845"/>
            </a:xfrm>
            <a:prstGeom prst="straightConnector1">
              <a:avLst/>
            </a:pr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36" name="Google Shape;336;p23"/>
          <p:cNvSpPr txBox="1"/>
          <p:nvPr/>
        </p:nvSpPr>
        <p:spPr>
          <a:xfrm>
            <a:off x="5116752" y="2758653"/>
            <a:ext cx="2775736" cy="2723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Eficacia intermedia      </a:t>
            </a:r>
            <a:r>
              <a:rPr lang="es-CO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(A1c ↓ 0.5-1%)</a:t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 hipoglucemia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Disminuyen de peso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Reducen la PA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Monopíldora con metformina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Beneficio en desenlaces CV,  renales y falla cardíaca</a:t>
            </a:r>
            <a:endParaRPr/>
          </a:p>
        </p:txBody>
      </p:sp>
      <p:sp>
        <p:nvSpPr>
          <p:cNvPr id="337" name="Google Shape;337;p23"/>
          <p:cNvSpPr txBox="1"/>
          <p:nvPr/>
        </p:nvSpPr>
        <p:spPr>
          <a:xfrm>
            <a:off x="8280211" y="2773455"/>
            <a:ext cx="3018773" cy="236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Costo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Infecciones GU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 usar si TFG &lt; 25-30 ml/min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Riesgo de CAD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Riesgo de fracturas óseas con canaglifozina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Riesgo de gangrena de Fournier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24"/>
          <p:cNvGrpSpPr/>
          <p:nvPr/>
        </p:nvGrpSpPr>
        <p:grpSpPr>
          <a:xfrm>
            <a:off x="4186920" y="1668048"/>
            <a:ext cx="7319278" cy="3949392"/>
            <a:chOff x="0" y="432631"/>
            <a:chExt cx="7319278" cy="3949392"/>
          </a:xfrm>
        </p:grpSpPr>
        <p:sp>
          <p:nvSpPr>
            <p:cNvPr id="344" name="Google Shape;344;p24"/>
            <p:cNvSpPr/>
            <p:nvPr/>
          </p:nvSpPr>
          <p:spPr>
            <a:xfrm>
              <a:off x="658735" y="1091197"/>
              <a:ext cx="6367772" cy="3290826"/>
            </a:xfrm>
            <a:prstGeom prst="rect">
              <a:avLst/>
            </a:prstGeom>
            <a:solidFill>
              <a:srgbClr val="BFC8E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24"/>
            <p:cNvSpPr/>
            <p:nvPr/>
          </p:nvSpPr>
          <p:spPr>
            <a:xfrm>
              <a:off x="849036" y="1476063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24"/>
            <p:cNvSpPr txBox="1"/>
            <p:nvPr/>
          </p:nvSpPr>
          <p:spPr>
            <a:xfrm>
              <a:off x="849036" y="1476063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3825" lIns="123825" spcFirstLastPara="1" rIns="123825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r>
                <a:t/>
              </a:r>
              <a:endPara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24"/>
            <p:cNvSpPr/>
            <p:nvPr/>
          </p:nvSpPr>
          <p:spPr>
            <a:xfrm>
              <a:off x="3871898" y="1476063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24"/>
            <p:cNvSpPr/>
            <p:nvPr/>
          </p:nvSpPr>
          <p:spPr>
            <a:xfrm>
              <a:off x="0" y="432631"/>
              <a:ext cx="1244277" cy="1244277"/>
            </a:xfrm>
            <a:prstGeom prst="plus">
              <a:avLst>
                <a:gd fmla="val 32810" name="adj"/>
              </a:avLst>
            </a:prstGeom>
            <a:solidFill>
              <a:srgbClr val="2E538F"/>
            </a:solidFill>
            <a:ln cap="flat" cmpd="sng" w="12700">
              <a:solidFill>
                <a:srgbClr val="2E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24"/>
            <p:cNvSpPr/>
            <p:nvPr/>
          </p:nvSpPr>
          <p:spPr>
            <a:xfrm>
              <a:off x="6148194" y="880103"/>
              <a:ext cx="1171084" cy="401320"/>
            </a:xfrm>
            <a:prstGeom prst="rect">
              <a:avLst/>
            </a:prstGeom>
            <a:solidFill>
              <a:srgbClr val="002060"/>
            </a:solidFill>
            <a:ln cap="flat" cmpd="sng" w="12700">
              <a:solidFill>
                <a:srgbClr val="B8C2E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50" name="Google Shape;350;p24"/>
            <p:cNvCxnSpPr/>
            <p:nvPr/>
          </p:nvCxnSpPr>
          <p:spPr>
            <a:xfrm>
              <a:off x="3842621" y="1482083"/>
              <a:ext cx="731" cy="2688845"/>
            </a:xfrm>
            <a:prstGeom prst="straightConnector1">
              <a:avLst/>
            </a:pr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51" name="Google Shape;351;p24"/>
          <p:cNvSpPr txBox="1"/>
          <p:nvPr/>
        </p:nvSpPr>
        <p:spPr>
          <a:xfrm>
            <a:off x="4960307" y="2870821"/>
            <a:ext cx="3018772" cy="2492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Eficacia intermedia    </a:t>
            </a:r>
            <a:r>
              <a:rPr lang="es-CO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(A1c ↓ 0.5-1%)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 hipoglucemia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 aumentan de peso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Pueden usarse en ERC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Monopíldora con metformina</a:t>
            </a:r>
            <a:endParaRPr/>
          </a:p>
        </p:txBody>
      </p:sp>
      <p:sp>
        <p:nvSpPr>
          <p:cNvPr id="352" name="Google Shape;352;p24"/>
          <p:cNvSpPr txBox="1"/>
          <p:nvPr/>
        </p:nvSpPr>
        <p:spPr>
          <a:xfrm>
            <a:off x="8133165" y="2870821"/>
            <a:ext cx="3018773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Costo (vildagliptina la más económica)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Riesgo de falla cardíaca con saxagliptina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Riesgo de pancreatitis aguda?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Sin beneficio CV demostrado</a:t>
            </a:r>
            <a:endParaRPr/>
          </a:p>
        </p:txBody>
      </p:sp>
      <p:grpSp>
        <p:nvGrpSpPr>
          <p:cNvPr id="353" name="Google Shape;353;p24"/>
          <p:cNvGrpSpPr/>
          <p:nvPr/>
        </p:nvGrpSpPr>
        <p:grpSpPr>
          <a:xfrm>
            <a:off x="5821067" y="423840"/>
            <a:ext cx="4922906" cy="1272455"/>
            <a:chOff x="2040219" y="0"/>
            <a:chExt cx="4922906" cy="1272455"/>
          </a:xfrm>
        </p:grpSpPr>
        <p:sp>
          <p:nvSpPr>
            <p:cNvPr id="354" name="Google Shape;354;p24"/>
            <p:cNvSpPr/>
            <p:nvPr/>
          </p:nvSpPr>
          <p:spPr>
            <a:xfrm rot="10800000">
              <a:off x="3315470" y="0"/>
              <a:ext cx="3647655" cy="1272455"/>
            </a:xfrm>
            <a:prstGeom prst="homePlate">
              <a:avLst>
                <a:gd fmla="val 50000" name="adj"/>
              </a:avLst>
            </a:prstGeom>
            <a:solidFill>
              <a:srgbClr val="D0CE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4"/>
            <p:cNvSpPr txBox="1"/>
            <p:nvPr/>
          </p:nvSpPr>
          <p:spPr>
            <a:xfrm>
              <a:off x="3633584" y="0"/>
              <a:ext cx="3329541" cy="12724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561100" spcFirstLastPara="1" rIns="220450" wrap="square" tIns="11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Calibri"/>
                <a:buNone/>
              </a:pPr>
              <a:r>
                <a:rPr lang="es-CO" sz="3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iDPP4</a:t>
              </a:r>
              <a:endParaRPr/>
            </a:p>
          </p:txBody>
        </p:sp>
        <p:sp>
          <p:nvSpPr>
            <p:cNvPr id="356" name="Google Shape;356;p24"/>
            <p:cNvSpPr/>
            <p:nvPr/>
          </p:nvSpPr>
          <p:spPr>
            <a:xfrm>
              <a:off x="2040219" y="0"/>
              <a:ext cx="1272455" cy="1272455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-2999" l="0" r="0" t="-2999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7" name="Google Shape;357;p24"/>
          <p:cNvSpPr/>
          <p:nvPr/>
        </p:nvSpPr>
        <p:spPr>
          <a:xfrm>
            <a:off x="825867" y="413359"/>
            <a:ext cx="2954980" cy="1929008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CO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Sitagliptina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CO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Vildagliptina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CO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Linagliptina</a:t>
            </a:r>
            <a:endParaRPr sz="2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CO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Saxagliptina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5"/>
          <p:cNvSpPr/>
          <p:nvPr/>
        </p:nvSpPr>
        <p:spPr>
          <a:xfrm>
            <a:off x="855022" y="365125"/>
            <a:ext cx="3022495" cy="1789198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CO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Glicazida</a:t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CO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Glimepirida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CO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Glibenclamida</a:t>
            </a:r>
            <a:endParaRPr/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363" name="Google Shape;363;p25"/>
          <p:cNvGrpSpPr/>
          <p:nvPr/>
        </p:nvGrpSpPr>
        <p:grpSpPr>
          <a:xfrm>
            <a:off x="5821067" y="423840"/>
            <a:ext cx="4922906" cy="1272455"/>
            <a:chOff x="2040219" y="0"/>
            <a:chExt cx="4922906" cy="1272455"/>
          </a:xfrm>
        </p:grpSpPr>
        <p:sp>
          <p:nvSpPr>
            <p:cNvPr id="364" name="Google Shape;364;p25"/>
            <p:cNvSpPr/>
            <p:nvPr/>
          </p:nvSpPr>
          <p:spPr>
            <a:xfrm rot="10800000">
              <a:off x="3315470" y="0"/>
              <a:ext cx="3647655" cy="1272455"/>
            </a:xfrm>
            <a:prstGeom prst="homePlate">
              <a:avLst>
                <a:gd fmla="val 50000" name="adj"/>
              </a:avLst>
            </a:prstGeom>
            <a:solidFill>
              <a:srgbClr val="D0CE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25"/>
            <p:cNvSpPr txBox="1"/>
            <p:nvPr/>
          </p:nvSpPr>
          <p:spPr>
            <a:xfrm>
              <a:off x="3633584" y="0"/>
              <a:ext cx="3329541" cy="12724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561100" spcFirstLastPara="1" rIns="19912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ontserrat"/>
                <a:buNone/>
              </a:pPr>
              <a:r>
                <a:rPr lang="es-CO" sz="28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Sulfonilureas</a:t>
              </a:r>
              <a:endParaRPr/>
            </a:p>
          </p:txBody>
        </p:sp>
        <p:sp>
          <p:nvSpPr>
            <p:cNvPr id="366" name="Google Shape;366;p25"/>
            <p:cNvSpPr/>
            <p:nvPr/>
          </p:nvSpPr>
          <p:spPr>
            <a:xfrm>
              <a:off x="2040219" y="0"/>
              <a:ext cx="1272455" cy="1272455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-2999" l="0" r="0" t="-2999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7" name="Google Shape;367;p25"/>
          <p:cNvGrpSpPr/>
          <p:nvPr/>
        </p:nvGrpSpPr>
        <p:grpSpPr>
          <a:xfrm>
            <a:off x="4164415" y="1841675"/>
            <a:ext cx="7402388" cy="3879493"/>
            <a:chOff x="0" y="-1158"/>
            <a:chExt cx="7402388" cy="3879493"/>
          </a:xfrm>
        </p:grpSpPr>
        <p:sp>
          <p:nvSpPr>
            <p:cNvPr id="368" name="Google Shape;368;p25"/>
            <p:cNvSpPr/>
            <p:nvPr/>
          </p:nvSpPr>
          <p:spPr>
            <a:xfrm>
              <a:off x="651704" y="568966"/>
              <a:ext cx="6559517" cy="3309369"/>
            </a:xfrm>
            <a:prstGeom prst="rect">
              <a:avLst/>
            </a:prstGeom>
            <a:solidFill>
              <a:srgbClr val="BFC8E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25"/>
            <p:cNvSpPr/>
            <p:nvPr/>
          </p:nvSpPr>
          <p:spPr>
            <a:xfrm>
              <a:off x="1039854" y="1006044"/>
              <a:ext cx="2856258" cy="2719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25"/>
            <p:cNvSpPr/>
            <p:nvPr/>
          </p:nvSpPr>
          <p:spPr>
            <a:xfrm>
              <a:off x="3959742" y="1006044"/>
              <a:ext cx="2856258" cy="2719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25"/>
            <p:cNvSpPr/>
            <p:nvPr/>
          </p:nvSpPr>
          <p:spPr>
            <a:xfrm>
              <a:off x="0" y="-1158"/>
              <a:ext cx="1201891" cy="1201891"/>
            </a:xfrm>
            <a:prstGeom prst="plus">
              <a:avLst>
                <a:gd fmla="val 32810" name="adj"/>
              </a:avLst>
            </a:prstGeom>
            <a:solidFill>
              <a:srgbClr val="2E538F"/>
            </a:solidFill>
            <a:ln cap="flat" cmpd="sng" w="12700">
              <a:solidFill>
                <a:srgbClr val="2E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25"/>
            <p:cNvSpPr/>
            <p:nvPr/>
          </p:nvSpPr>
          <p:spPr>
            <a:xfrm>
              <a:off x="6271197" y="480500"/>
              <a:ext cx="1131191" cy="387649"/>
            </a:xfrm>
            <a:prstGeom prst="rect">
              <a:avLst/>
            </a:prstGeom>
            <a:solidFill>
              <a:srgbClr val="002060"/>
            </a:solidFill>
            <a:ln cap="flat" cmpd="sng" w="12700">
              <a:solidFill>
                <a:srgbClr val="B8C2E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73" name="Google Shape;373;p25"/>
            <p:cNvCxnSpPr/>
            <p:nvPr/>
          </p:nvCxnSpPr>
          <p:spPr>
            <a:xfrm>
              <a:off x="3952610" y="952356"/>
              <a:ext cx="14139" cy="2754591"/>
            </a:xfrm>
            <a:prstGeom prst="straightConnector1">
              <a:avLst/>
            </a:pr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74" name="Google Shape;374;p25"/>
          <p:cNvSpPr txBox="1"/>
          <p:nvPr/>
        </p:nvSpPr>
        <p:spPr>
          <a:xfrm>
            <a:off x="4960307" y="3417086"/>
            <a:ext cx="3018772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Eficacia alta </a:t>
            </a:r>
            <a:r>
              <a:rPr lang="es-CO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(A1C ↓ 1-2%)</a:t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Bajo costo (glibenclamida)</a:t>
            </a:r>
            <a:endParaRPr/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5" name="Google Shape;375;p25"/>
          <p:cNvSpPr txBox="1"/>
          <p:nvPr/>
        </p:nvSpPr>
        <p:spPr>
          <a:xfrm>
            <a:off x="8335025" y="3417086"/>
            <a:ext cx="3018773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Hipoglucemia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Aumentan de peso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Sin beneficio CV demostrado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CO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Evitar en ERC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Google Shape;381;p26"/>
          <p:cNvGrpSpPr/>
          <p:nvPr/>
        </p:nvGrpSpPr>
        <p:grpSpPr>
          <a:xfrm>
            <a:off x="4186920" y="1780187"/>
            <a:ext cx="7319278" cy="4288940"/>
            <a:chOff x="0" y="344354"/>
            <a:chExt cx="7319278" cy="4288940"/>
          </a:xfrm>
        </p:grpSpPr>
        <p:sp>
          <p:nvSpPr>
            <p:cNvPr id="382" name="Google Shape;382;p26"/>
            <p:cNvSpPr/>
            <p:nvPr/>
          </p:nvSpPr>
          <p:spPr>
            <a:xfrm>
              <a:off x="658735" y="989363"/>
              <a:ext cx="6367772" cy="3643931"/>
            </a:xfrm>
            <a:prstGeom prst="rect">
              <a:avLst/>
            </a:prstGeom>
            <a:solidFill>
              <a:srgbClr val="BFC8E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26"/>
            <p:cNvSpPr/>
            <p:nvPr/>
          </p:nvSpPr>
          <p:spPr>
            <a:xfrm>
              <a:off x="849036" y="1387787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26"/>
            <p:cNvSpPr txBox="1"/>
            <p:nvPr/>
          </p:nvSpPr>
          <p:spPr>
            <a:xfrm>
              <a:off x="849036" y="1387787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3825" lIns="123825" spcFirstLastPara="1" rIns="123825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r>
                <a:t/>
              </a:r>
              <a:endPara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26"/>
            <p:cNvSpPr/>
            <p:nvPr/>
          </p:nvSpPr>
          <p:spPr>
            <a:xfrm>
              <a:off x="3871898" y="1387787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26"/>
            <p:cNvSpPr/>
            <p:nvPr/>
          </p:nvSpPr>
          <p:spPr>
            <a:xfrm>
              <a:off x="0" y="344354"/>
              <a:ext cx="1244277" cy="1244277"/>
            </a:xfrm>
            <a:prstGeom prst="plus">
              <a:avLst>
                <a:gd fmla="val 32810" name="adj"/>
              </a:avLst>
            </a:prstGeom>
            <a:solidFill>
              <a:srgbClr val="2E538F"/>
            </a:solidFill>
            <a:ln cap="flat" cmpd="sng" w="12700">
              <a:solidFill>
                <a:srgbClr val="2E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26"/>
            <p:cNvSpPr/>
            <p:nvPr/>
          </p:nvSpPr>
          <p:spPr>
            <a:xfrm>
              <a:off x="6148194" y="791826"/>
              <a:ext cx="1171084" cy="401320"/>
            </a:xfrm>
            <a:prstGeom prst="rect">
              <a:avLst/>
            </a:prstGeom>
            <a:solidFill>
              <a:srgbClr val="002060"/>
            </a:solidFill>
            <a:ln cap="flat" cmpd="sng" w="12700">
              <a:solidFill>
                <a:srgbClr val="B8C2E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88" name="Google Shape;388;p26"/>
            <p:cNvCxnSpPr/>
            <p:nvPr/>
          </p:nvCxnSpPr>
          <p:spPr>
            <a:xfrm>
              <a:off x="3842621" y="1393807"/>
              <a:ext cx="731" cy="2688845"/>
            </a:xfrm>
            <a:prstGeom prst="straightConnector1">
              <a:avLst/>
            </a:pr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89" name="Google Shape;389;p26"/>
          <p:cNvSpPr txBox="1"/>
          <p:nvPr/>
        </p:nvSpPr>
        <p:spPr>
          <a:xfrm>
            <a:off x="5062402" y="2885328"/>
            <a:ext cx="2828995" cy="2769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Eficacia alta              </a:t>
            </a:r>
            <a:r>
              <a:rPr lang="es-CO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(A1c ↓ 1-1.5%)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 hipoglucemia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Disminuyen de peso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Aplicación semanal (sema SC y dula)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Beneficio en desenlaces CV y renales*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0" name="Google Shape;390;p26"/>
          <p:cNvSpPr txBox="1"/>
          <p:nvPr/>
        </p:nvSpPr>
        <p:spPr>
          <a:xfrm>
            <a:off x="8209365" y="2885328"/>
            <a:ext cx="3220633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Costo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Administración SC (semaglutide oral)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 usar si TFG &lt; 15 ml/min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Retinopatía con semaglutide?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Tumor de células C de tiroides?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¿Pancreatitis aguda?</a:t>
            </a:r>
            <a:endParaRPr/>
          </a:p>
        </p:txBody>
      </p:sp>
      <p:grpSp>
        <p:nvGrpSpPr>
          <p:cNvPr id="391" name="Google Shape;391;p26"/>
          <p:cNvGrpSpPr/>
          <p:nvPr/>
        </p:nvGrpSpPr>
        <p:grpSpPr>
          <a:xfrm>
            <a:off x="5821067" y="423840"/>
            <a:ext cx="4922906" cy="1272455"/>
            <a:chOff x="2040219" y="0"/>
            <a:chExt cx="4922906" cy="1272455"/>
          </a:xfrm>
        </p:grpSpPr>
        <p:sp>
          <p:nvSpPr>
            <p:cNvPr id="392" name="Google Shape;392;p26"/>
            <p:cNvSpPr/>
            <p:nvPr/>
          </p:nvSpPr>
          <p:spPr>
            <a:xfrm rot="10800000">
              <a:off x="3315470" y="0"/>
              <a:ext cx="3647655" cy="1272455"/>
            </a:xfrm>
            <a:prstGeom prst="homePlate">
              <a:avLst>
                <a:gd fmla="val 50000" name="adj"/>
              </a:avLst>
            </a:prstGeom>
            <a:solidFill>
              <a:srgbClr val="D0CE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26"/>
            <p:cNvSpPr txBox="1"/>
            <p:nvPr/>
          </p:nvSpPr>
          <p:spPr>
            <a:xfrm>
              <a:off x="3633584" y="0"/>
              <a:ext cx="3329541" cy="12724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561100" spcFirstLastPara="1" rIns="220450" wrap="square" tIns="11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Calibri"/>
                <a:buNone/>
              </a:pPr>
              <a:r>
                <a:rPr lang="es-CO" sz="3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aGLP1</a:t>
              </a:r>
              <a:endParaRPr/>
            </a:p>
          </p:txBody>
        </p:sp>
        <p:sp>
          <p:nvSpPr>
            <p:cNvPr id="394" name="Google Shape;394;p26"/>
            <p:cNvSpPr/>
            <p:nvPr/>
          </p:nvSpPr>
          <p:spPr>
            <a:xfrm>
              <a:off x="2040219" y="0"/>
              <a:ext cx="1272455" cy="1272455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5" name="Google Shape;395;p26"/>
          <p:cNvSpPr/>
          <p:nvPr/>
        </p:nvSpPr>
        <p:spPr>
          <a:xfrm>
            <a:off x="838199" y="365125"/>
            <a:ext cx="2853416" cy="2069095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CO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Liraglutide*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CO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Semaglutide*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CO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Dulaglutide*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CO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Exenatide</a:t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CO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Lixisenatide 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oogle Shape;401;p27"/>
          <p:cNvGrpSpPr/>
          <p:nvPr/>
        </p:nvGrpSpPr>
        <p:grpSpPr>
          <a:xfrm>
            <a:off x="4186920" y="1668048"/>
            <a:ext cx="7319278" cy="3893382"/>
            <a:chOff x="0" y="432631"/>
            <a:chExt cx="7319278" cy="3893382"/>
          </a:xfrm>
        </p:grpSpPr>
        <p:sp>
          <p:nvSpPr>
            <p:cNvPr id="402" name="Google Shape;402;p27"/>
            <p:cNvSpPr/>
            <p:nvPr/>
          </p:nvSpPr>
          <p:spPr>
            <a:xfrm>
              <a:off x="608302" y="1035187"/>
              <a:ext cx="6367772" cy="3290826"/>
            </a:xfrm>
            <a:prstGeom prst="rect">
              <a:avLst/>
            </a:prstGeom>
            <a:solidFill>
              <a:srgbClr val="BFC8E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27"/>
            <p:cNvSpPr/>
            <p:nvPr/>
          </p:nvSpPr>
          <p:spPr>
            <a:xfrm>
              <a:off x="849036" y="1476063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27"/>
            <p:cNvSpPr txBox="1"/>
            <p:nvPr/>
          </p:nvSpPr>
          <p:spPr>
            <a:xfrm>
              <a:off x="849036" y="1476063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3825" lIns="123825" spcFirstLastPara="1" rIns="123825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r>
                <a:t/>
              </a:r>
              <a:endPara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27"/>
            <p:cNvSpPr/>
            <p:nvPr/>
          </p:nvSpPr>
          <p:spPr>
            <a:xfrm>
              <a:off x="3871898" y="1476063"/>
              <a:ext cx="2956988" cy="281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27"/>
            <p:cNvSpPr/>
            <p:nvPr/>
          </p:nvSpPr>
          <p:spPr>
            <a:xfrm>
              <a:off x="0" y="432631"/>
              <a:ext cx="1244277" cy="1244277"/>
            </a:xfrm>
            <a:prstGeom prst="plus">
              <a:avLst>
                <a:gd fmla="val 32810" name="adj"/>
              </a:avLst>
            </a:prstGeom>
            <a:solidFill>
              <a:srgbClr val="2E538F"/>
            </a:solidFill>
            <a:ln cap="flat" cmpd="sng" w="12700">
              <a:solidFill>
                <a:srgbClr val="2E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27"/>
            <p:cNvSpPr/>
            <p:nvPr/>
          </p:nvSpPr>
          <p:spPr>
            <a:xfrm>
              <a:off x="6148194" y="880103"/>
              <a:ext cx="1171084" cy="401320"/>
            </a:xfrm>
            <a:prstGeom prst="rect">
              <a:avLst/>
            </a:prstGeom>
            <a:solidFill>
              <a:srgbClr val="002060"/>
            </a:solidFill>
            <a:ln cap="flat" cmpd="sng" w="12700">
              <a:solidFill>
                <a:srgbClr val="B8C2E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08" name="Google Shape;408;p27"/>
            <p:cNvCxnSpPr/>
            <p:nvPr/>
          </p:nvCxnSpPr>
          <p:spPr>
            <a:xfrm>
              <a:off x="3842621" y="1482083"/>
              <a:ext cx="731" cy="2688845"/>
            </a:xfrm>
            <a:prstGeom prst="straightConnector1">
              <a:avLst/>
            </a:pr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409" name="Google Shape;409;p27"/>
          <p:cNvSpPr txBox="1"/>
          <p:nvPr/>
        </p:nvSpPr>
        <p:spPr>
          <a:xfrm>
            <a:off x="4960307" y="2870821"/>
            <a:ext cx="3018772" cy="18466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Eficacia muy alta      </a:t>
            </a:r>
            <a:r>
              <a:rPr lang="es-CO" sz="1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(A1c ↓ 2% o más)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Pueden usarse con cualquier TFG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Combinaciones con aGLP1 ($$$)</a:t>
            </a:r>
            <a:endParaRPr/>
          </a:p>
        </p:txBody>
      </p:sp>
      <p:sp>
        <p:nvSpPr>
          <p:cNvPr id="410" name="Google Shape;410;p27"/>
          <p:cNvSpPr txBox="1"/>
          <p:nvPr/>
        </p:nvSpPr>
        <p:spPr>
          <a:xfrm>
            <a:off x="8133165" y="2870821"/>
            <a:ext cx="3018773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Hipoglucemia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Aumentan de peso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Sin beneficio CV demostrado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Administración SC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Glucometrías</a:t>
            </a:r>
            <a:endParaRPr/>
          </a:p>
        </p:txBody>
      </p:sp>
      <p:grpSp>
        <p:nvGrpSpPr>
          <p:cNvPr id="411" name="Google Shape;411;p27"/>
          <p:cNvGrpSpPr/>
          <p:nvPr/>
        </p:nvGrpSpPr>
        <p:grpSpPr>
          <a:xfrm>
            <a:off x="5821067" y="423840"/>
            <a:ext cx="4922906" cy="1272455"/>
            <a:chOff x="2040219" y="0"/>
            <a:chExt cx="4922906" cy="1272455"/>
          </a:xfrm>
        </p:grpSpPr>
        <p:sp>
          <p:nvSpPr>
            <p:cNvPr id="412" name="Google Shape;412;p27"/>
            <p:cNvSpPr/>
            <p:nvPr/>
          </p:nvSpPr>
          <p:spPr>
            <a:xfrm rot="10800000">
              <a:off x="3315470" y="0"/>
              <a:ext cx="3647655" cy="1272455"/>
            </a:xfrm>
            <a:prstGeom prst="homePlate">
              <a:avLst>
                <a:gd fmla="val 50000" name="adj"/>
              </a:avLst>
            </a:prstGeom>
            <a:solidFill>
              <a:srgbClr val="D0CE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27"/>
            <p:cNvSpPr txBox="1"/>
            <p:nvPr/>
          </p:nvSpPr>
          <p:spPr>
            <a:xfrm>
              <a:off x="3633584" y="0"/>
              <a:ext cx="3329541" cy="12724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561100" spcFirstLastPara="1" rIns="220450" wrap="square" tIns="11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Montserrat"/>
                <a:buNone/>
              </a:pPr>
              <a:r>
                <a:rPr lang="es-CO" sz="31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Insulinas</a:t>
              </a:r>
              <a:endParaRPr/>
            </a:p>
          </p:txBody>
        </p:sp>
        <p:sp>
          <p:nvSpPr>
            <p:cNvPr id="414" name="Google Shape;414;p27"/>
            <p:cNvSpPr/>
            <p:nvPr/>
          </p:nvSpPr>
          <p:spPr>
            <a:xfrm>
              <a:off x="2040219" y="0"/>
              <a:ext cx="1272455" cy="1272455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5" name="Google Shape;415;p27"/>
          <p:cNvSpPr/>
          <p:nvPr/>
        </p:nvSpPr>
        <p:spPr>
          <a:xfrm>
            <a:off x="838199" y="365125"/>
            <a:ext cx="3032343" cy="1454893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✔"/>
            </a:pPr>
            <a:r>
              <a:rPr lang="es-CO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Humana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✔"/>
            </a:pPr>
            <a:r>
              <a:rPr lang="es-CO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Análogas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8"/>
          <p:cNvSpPr txBox="1"/>
          <p:nvPr>
            <p:ph idx="2" type="body"/>
          </p:nvPr>
        </p:nvSpPr>
        <p:spPr>
          <a:xfrm>
            <a:off x="4669654" y="3916017"/>
            <a:ext cx="6684145" cy="2413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421" name="Google Shape;42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62604" y="152295"/>
            <a:ext cx="9514389" cy="6553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Epidemiología</a:t>
            </a:r>
            <a:endParaRPr/>
          </a:p>
        </p:txBody>
      </p:sp>
      <p:sp>
        <p:nvSpPr>
          <p:cNvPr id="106" name="Google Shape;106;p3"/>
          <p:cNvSpPr txBox="1"/>
          <p:nvPr>
            <p:ph idx="1" type="body"/>
          </p:nvPr>
        </p:nvSpPr>
        <p:spPr>
          <a:xfrm>
            <a:off x="4726112" y="1825625"/>
            <a:ext cx="6571366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</a:pPr>
            <a:r>
              <a:rPr lang="es-CO" sz="2400"/>
              <a:t>1 de cada 11 adultos en el mundo tiene diabetes.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</a:pPr>
            <a:r>
              <a:rPr lang="es-CO" sz="2400"/>
              <a:t>50% no están diagnosticados (¡tamizar!). 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</a:pPr>
            <a:r>
              <a:rPr lang="es-CO" sz="2400"/>
              <a:t>Principal causa de: falla renal terminal, ceguera no traumática y amputación no traumática.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</a:pPr>
            <a:r>
              <a:rPr lang="es-CO" sz="2400"/>
              <a:t>12% del gasto mundial en salud se destina a la diabetes.</a:t>
            </a:r>
            <a:endParaRPr sz="2400"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</a:pPr>
            <a:r>
              <a:t/>
            </a:r>
            <a:endParaRPr sz="2400"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</a:pPr>
            <a:r>
              <a:t/>
            </a:r>
            <a:endParaRPr sz="2400"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107" name="Google Shape;107;p3"/>
          <p:cNvSpPr txBox="1"/>
          <p:nvPr/>
        </p:nvSpPr>
        <p:spPr>
          <a:xfrm>
            <a:off x="7410203" y="6544963"/>
            <a:ext cx="478179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Diabetes Federation. IDF diabetes atlas - 8th edition (2017)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Clasificación</a:t>
            </a:r>
            <a:endParaRPr/>
          </a:p>
        </p:txBody>
      </p:sp>
      <p:grpSp>
        <p:nvGrpSpPr>
          <p:cNvPr id="114" name="Google Shape;114;p4"/>
          <p:cNvGrpSpPr/>
          <p:nvPr/>
        </p:nvGrpSpPr>
        <p:grpSpPr>
          <a:xfrm>
            <a:off x="5916734" y="1827593"/>
            <a:ext cx="4636340" cy="4478640"/>
            <a:chOff x="823873" y="1968"/>
            <a:chExt cx="4636340" cy="4478640"/>
          </a:xfrm>
        </p:grpSpPr>
        <p:sp>
          <p:nvSpPr>
            <p:cNvPr id="115" name="Google Shape;115;p4"/>
            <p:cNvSpPr/>
            <p:nvPr/>
          </p:nvSpPr>
          <p:spPr>
            <a:xfrm rot="10800000">
              <a:off x="1281295" y="1968"/>
              <a:ext cx="4178918" cy="914844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4"/>
            <p:cNvSpPr txBox="1"/>
            <p:nvPr/>
          </p:nvSpPr>
          <p:spPr>
            <a:xfrm>
              <a:off x="1510006" y="1968"/>
              <a:ext cx="3950207" cy="914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403400" spcFirstLastPara="1" rIns="113775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Montserrat"/>
                <a:buNone/>
              </a:pPr>
              <a:r>
                <a:rPr lang="es-CO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Diabetes tipo 1</a:t>
              </a: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823873" y="1968"/>
              <a:ext cx="914844" cy="914844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0" l="-61997" r="-61997" t="0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 rot="10800000">
              <a:off x="1281295" y="1189900"/>
              <a:ext cx="4178918" cy="914844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4"/>
            <p:cNvSpPr txBox="1"/>
            <p:nvPr/>
          </p:nvSpPr>
          <p:spPr>
            <a:xfrm>
              <a:off x="1510006" y="1189900"/>
              <a:ext cx="3950207" cy="914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403400" spcFirstLastPara="1" rIns="113775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Montserrat"/>
                <a:buNone/>
              </a:pPr>
              <a:r>
                <a:rPr b="0" lang="es-CO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Diabetes tipo 2</a:t>
              </a: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823873" y="1189900"/>
              <a:ext cx="914844" cy="914844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 b="0" l="-82999" r="-82999" t="0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 rot="10800000">
              <a:off x="1281295" y="2377832"/>
              <a:ext cx="4178918" cy="914844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4"/>
            <p:cNvSpPr txBox="1"/>
            <p:nvPr/>
          </p:nvSpPr>
          <p:spPr>
            <a:xfrm>
              <a:off x="1510006" y="2377832"/>
              <a:ext cx="3950207" cy="914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403400" spcFirstLastPara="1" rIns="113775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Montserrat"/>
                <a:buNone/>
              </a:pPr>
              <a:r>
                <a:rPr lang="es-CO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Diabetes gestacional</a:t>
              </a: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823873" y="2377832"/>
              <a:ext cx="914844" cy="914844"/>
            </a:xfrm>
            <a:prstGeom prst="ellipse">
              <a:avLst/>
            </a:prstGeom>
            <a:blipFill rotWithShape="1">
              <a:blip r:embed="rId5">
                <a:alphaModFix/>
              </a:blip>
              <a:stretch>
                <a:fillRect b="0" l="-24998" r="-24998" t="0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 rot="10800000">
              <a:off x="1281295" y="3565764"/>
              <a:ext cx="4178918" cy="914844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4"/>
            <p:cNvSpPr txBox="1"/>
            <p:nvPr/>
          </p:nvSpPr>
          <p:spPr>
            <a:xfrm>
              <a:off x="1510006" y="3565764"/>
              <a:ext cx="3950207" cy="914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403400" spcFirstLastPara="1" rIns="113775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Montserrat"/>
                <a:buNone/>
              </a:pPr>
              <a:r>
                <a:rPr lang="es-CO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Otros tipos de diabetes</a:t>
              </a: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823873" y="3565764"/>
              <a:ext cx="914844" cy="914844"/>
            </a:xfrm>
            <a:prstGeom prst="ellipse">
              <a:avLst/>
            </a:prstGeom>
            <a:blipFill rotWithShape="1">
              <a:blip r:embed="rId6">
                <a:alphaModFix/>
              </a:blip>
              <a:stretch>
                <a:fillRect b="0" l="-62998" r="-62995" t="0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Manifestaciones clínicas</a:t>
            </a:r>
            <a:endParaRPr/>
          </a:p>
        </p:txBody>
      </p:sp>
      <p:sp>
        <p:nvSpPr>
          <p:cNvPr id="132" name="Google Shape;132;p5"/>
          <p:cNvSpPr txBox="1"/>
          <p:nvPr>
            <p:ph idx="1" type="body"/>
          </p:nvPr>
        </p:nvSpPr>
        <p:spPr>
          <a:xfrm>
            <a:off x="685801" y="1825625"/>
            <a:ext cx="10667997" cy="2090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</a:pPr>
            <a:r>
              <a:rPr lang="es-CO" sz="2400"/>
              <a:t>Asintomático.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</a:pPr>
            <a:r>
              <a:rPr lang="es-CO" sz="2400"/>
              <a:t>Síntomas de glucotoxicidad (las “3 P”).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</a:pPr>
            <a:r>
              <a:rPr lang="es-CO" sz="2400"/>
              <a:t>Crisis hiperglucémica.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400"/>
              <a:buChar char="•"/>
            </a:pPr>
            <a:r>
              <a:rPr lang="es-CO" sz="2400"/>
              <a:t>Debutar con una complicación crónica.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/>
          <p:nvPr>
            <p:ph type="title"/>
          </p:nvPr>
        </p:nvSpPr>
        <p:spPr>
          <a:xfrm>
            <a:off x="8382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Complicaciones microvasculares</a:t>
            </a:r>
            <a:endParaRPr/>
          </a:p>
        </p:txBody>
      </p:sp>
      <p:grpSp>
        <p:nvGrpSpPr>
          <p:cNvPr id="138" name="Google Shape;138;p6"/>
          <p:cNvGrpSpPr/>
          <p:nvPr/>
        </p:nvGrpSpPr>
        <p:grpSpPr>
          <a:xfrm>
            <a:off x="2866481" y="1826484"/>
            <a:ext cx="6306637" cy="2089018"/>
            <a:chOff x="2180681" y="859"/>
            <a:chExt cx="6306637" cy="2089018"/>
          </a:xfrm>
        </p:grpSpPr>
        <p:sp>
          <p:nvSpPr>
            <p:cNvPr id="139" name="Google Shape;139;p6"/>
            <p:cNvSpPr/>
            <p:nvPr/>
          </p:nvSpPr>
          <p:spPr>
            <a:xfrm>
              <a:off x="2180681" y="859"/>
              <a:ext cx="1970772" cy="1357862"/>
            </a:xfrm>
            <a:prstGeom prst="round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stretch>
                <a:fillRect b="-3999" l="0" r="0" t="-3999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2180681" y="1358721"/>
              <a:ext cx="1970772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6"/>
            <p:cNvSpPr txBox="1"/>
            <p:nvPr/>
          </p:nvSpPr>
          <p:spPr>
            <a:xfrm>
              <a:off x="2180681" y="1358721"/>
              <a:ext cx="1970772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Montserrat"/>
                <a:buNone/>
              </a:pPr>
              <a:r>
                <a:rPr lang="es-CO" sz="22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Retinopatía</a:t>
              </a:r>
              <a:endParaRPr/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4348613" y="859"/>
              <a:ext cx="1970772" cy="1357862"/>
            </a:xfrm>
            <a:prstGeom prst="roundRect">
              <a:avLst>
                <a:gd fmla="val 16667" name="adj"/>
              </a:avLst>
            </a:prstGeom>
            <a:blipFill rotWithShape="1">
              <a:blip r:embed="rId4">
                <a:alphaModFix/>
              </a:blip>
              <a:stretch>
                <a:fillRect b="0" l="-2999" r="-2999" t="0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6"/>
            <p:cNvSpPr/>
            <p:nvPr/>
          </p:nvSpPr>
          <p:spPr>
            <a:xfrm>
              <a:off x="4348613" y="1358721"/>
              <a:ext cx="1970772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6"/>
            <p:cNvSpPr txBox="1"/>
            <p:nvPr/>
          </p:nvSpPr>
          <p:spPr>
            <a:xfrm>
              <a:off x="4348613" y="1358721"/>
              <a:ext cx="1970772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Montserrat"/>
                <a:buNone/>
              </a:pPr>
              <a:r>
                <a:rPr lang="es-CO" sz="22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Nefropatía</a:t>
              </a:r>
              <a:endParaRPr/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6516546" y="859"/>
              <a:ext cx="1970772" cy="1357862"/>
            </a:xfrm>
            <a:prstGeom prst="roundRect">
              <a:avLst>
                <a:gd fmla="val 16667" name="adj"/>
              </a:avLst>
            </a:prstGeom>
            <a:blipFill rotWithShape="1">
              <a:blip r:embed="rId5">
                <a:alphaModFix/>
              </a:blip>
              <a:stretch>
                <a:fillRect b="-22999" l="0" r="0" t="-22999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6516546" y="1358721"/>
              <a:ext cx="1970772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6"/>
            <p:cNvSpPr txBox="1"/>
            <p:nvPr/>
          </p:nvSpPr>
          <p:spPr>
            <a:xfrm>
              <a:off x="6516546" y="1358721"/>
              <a:ext cx="1970772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Montserrat"/>
                <a:buNone/>
              </a:pPr>
              <a:r>
                <a:rPr lang="es-CO" sz="22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Neuropatía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Complicaciones macrovasculares</a:t>
            </a:r>
            <a:endParaRPr/>
          </a:p>
        </p:txBody>
      </p:sp>
      <p:grpSp>
        <p:nvGrpSpPr>
          <p:cNvPr id="153" name="Google Shape;153;p7"/>
          <p:cNvGrpSpPr/>
          <p:nvPr/>
        </p:nvGrpSpPr>
        <p:grpSpPr>
          <a:xfrm>
            <a:off x="2531390" y="1826484"/>
            <a:ext cx="6976818" cy="2089018"/>
            <a:chOff x="1845590" y="859"/>
            <a:chExt cx="6976818" cy="2089018"/>
          </a:xfrm>
        </p:grpSpPr>
        <p:sp>
          <p:nvSpPr>
            <p:cNvPr id="154" name="Google Shape;154;p7"/>
            <p:cNvSpPr/>
            <p:nvPr/>
          </p:nvSpPr>
          <p:spPr>
            <a:xfrm>
              <a:off x="2032488" y="859"/>
              <a:ext cx="1970772" cy="1357862"/>
            </a:xfrm>
            <a:prstGeom prst="round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stretch>
                <a:fillRect b="-7999" l="0" r="0" t="-7998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1845590" y="1358721"/>
              <a:ext cx="2344568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7"/>
            <p:cNvSpPr txBox="1"/>
            <p:nvPr/>
          </p:nvSpPr>
          <p:spPr>
            <a:xfrm>
              <a:off x="1845590" y="1358721"/>
              <a:ext cx="2344568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2225" spcFirstLastPara="1" rIns="142225" wrap="square" tIns="14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Montserrat"/>
                <a:buNone/>
              </a:pPr>
              <a:r>
                <a:rPr lang="es-CO" sz="2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Enfermedad cerebrovascular</a:t>
              </a:r>
              <a:endParaRPr/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4387319" y="859"/>
              <a:ext cx="1970772" cy="1357862"/>
            </a:xfrm>
            <a:prstGeom prst="roundRect">
              <a:avLst>
                <a:gd fmla="val 16667" name="adj"/>
              </a:avLst>
            </a:prstGeom>
            <a:blipFill rotWithShape="1">
              <a:blip r:embed="rId4">
                <a:alphaModFix/>
              </a:blip>
              <a:stretch>
                <a:fillRect b="-999" l="0" r="0" t="-999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4387319" y="1358721"/>
              <a:ext cx="1970772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7"/>
            <p:cNvSpPr txBox="1"/>
            <p:nvPr/>
          </p:nvSpPr>
          <p:spPr>
            <a:xfrm>
              <a:off x="4387319" y="1358721"/>
              <a:ext cx="1970772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2225" spcFirstLastPara="1" rIns="142225" wrap="square" tIns="14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Montserrat"/>
                <a:buNone/>
              </a:pPr>
              <a:r>
                <a:rPr lang="es-CO" sz="2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Enfermedad coronaria</a:t>
              </a:r>
              <a:endParaRPr/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6703444" y="859"/>
              <a:ext cx="1970772" cy="1357862"/>
            </a:xfrm>
            <a:prstGeom prst="roundRect">
              <a:avLst>
                <a:gd fmla="val 16667" name="adj"/>
              </a:avLst>
            </a:prstGeom>
            <a:blipFill rotWithShape="1">
              <a:blip r:embed="rId5">
                <a:alphaModFix/>
              </a:blip>
              <a:stretch>
                <a:fillRect b="-46994" l="0" r="0" t="-46996"/>
              </a:stretch>
            </a:blip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6555252" y="1358721"/>
              <a:ext cx="2267156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7"/>
            <p:cNvSpPr txBox="1"/>
            <p:nvPr/>
          </p:nvSpPr>
          <p:spPr>
            <a:xfrm>
              <a:off x="6555252" y="1358721"/>
              <a:ext cx="2267156" cy="73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2225" spcFirstLastPara="1" rIns="142225" wrap="square" tIns="14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Montserrat"/>
                <a:buNone/>
              </a:pPr>
              <a:r>
                <a:rPr lang="es-CO" sz="2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Enfermedad arterial periférica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¿A quién tamizar?</a:t>
            </a:r>
            <a:endParaRPr/>
          </a:p>
        </p:txBody>
      </p:sp>
      <p:pic>
        <p:nvPicPr>
          <p:cNvPr id="169" name="Google Shape;169;p8"/>
          <p:cNvPicPr preferRelativeResize="0"/>
          <p:nvPr/>
        </p:nvPicPr>
        <p:blipFill rotWithShape="1">
          <a:blip r:embed="rId3">
            <a:alphaModFix/>
          </a:blip>
          <a:srcRect b="1" r="1"/>
          <a:stretch/>
        </p:blipFill>
        <p:spPr>
          <a:xfrm>
            <a:off x="5348613" y="1825625"/>
            <a:ext cx="5874708" cy="455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8"/>
          <p:cNvSpPr/>
          <p:nvPr/>
        </p:nvSpPr>
        <p:spPr>
          <a:xfrm>
            <a:off x="8179496" y="4835047"/>
            <a:ext cx="1064712" cy="288098"/>
          </a:xfrm>
          <a:prstGeom prst="rect">
            <a:avLst/>
          </a:prstGeom>
          <a:noFill/>
          <a:ln cap="flat" cmpd="sng" w="12700">
            <a:solidFill>
              <a:srgbClr val="C00000"/>
            </a:solidFill>
            <a:prstDash val="solid"/>
            <a:miter lim="800000"/>
            <a:headEnd len="sm" type="none" w="sm"/>
            <a:tailEnd len="sm" type="none" w="sm"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AA7"/>
              </a:buClr>
              <a:buSzPts val="4400"/>
              <a:buFont typeface="Montserrat"/>
              <a:buNone/>
            </a:pPr>
            <a:r>
              <a:rPr lang="es-CO"/>
              <a:t>¿Con qué tamizar? </a:t>
            </a:r>
            <a:endParaRPr/>
          </a:p>
        </p:txBody>
      </p:sp>
      <p:sp>
        <p:nvSpPr>
          <p:cNvPr id="177" name="Google Shape;177;p9"/>
          <p:cNvSpPr txBox="1"/>
          <p:nvPr>
            <p:ph idx="1" type="body"/>
          </p:nvPr>
        </p:nvSpPr>
        <p:spPr>
          <a:xfrm>
            <a:off x="685801" y="1825625"/>
            <a:ext cx="10667997" cy="209039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/>
          <a:p>
            <a:pPr algn="l" indent="-228600" lvl="0" marL="2286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Glucemia en ayunas. </a:t>
            </a:r>
            <a:endParaRPr/>
          </a:p>
          <a:p>
            <a:pPr algn="l" indent="-228600" lvl="0" marL="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Glucemia 2 horas poscarga de 75 gramos de glucosa (PTOG).</a:t>
            </a:r>
            <a:endParaRPr/>
          </a:p>
          <a:p>
            <a:pPr algn="l" indent="-228600" lvl="0" marL="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Char char="•"/>
            </a:pPr>
            <a:r>
              <a:rPr lang="es-CO"/>
              <a:t>Hemoglobina glicada (HbA1c).</a:t>
            </a:r>
            <a:endParaRPr/>
          </a:p>
          <a:p>
            <a:pPr algn="l" indent="-101600" lvl="0" marL="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2B48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78" name="Google Shape;178;p9"/>
          <p:cNvPicPr preferRelativeResize="0"/>
          <p:nvPr/>
        </p:nvPicPr>
        <p:blipFill rotWithShape="1">
          <a:blip r:embed="rId3">
            <a:alphaModFix/>
          </a:blip>
          <a:srcRect b="40" r="38"/>
          <a:stretch/>
        </p:blipFill>
        <p:spPr>
          <a:xfrm>
            <a:off x="7903923" y="2944462"/>
            <a:ext cx="3431672" cy="3378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2022-01-12T16:27:49Z</dcterms:created>
  <dc:creator>Cristina Sierra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748312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