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B48"/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3792" autoAdjust="0"/>
  </p:normalViewPr>
  <p:slideViewPr>
    <p:cSldViewPr snapToGrid="0" showGuides="1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C4551-868D-4FB3-A37A-7BE01DDC58D7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7BA1B-95CD-4375-BDE8-41598C78463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486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/>
              <a:t>Un huevo demora entre 7 y 10 días en convertirse en mosquito adulto</a:t>
            </a:r>
          </a:p>
          <a:p>
            <a:r>
              <a:rPr lang="es-CO" dirty="0" err="1"/>
              <a:t>Arbovirus</a:t>
            </a:r>
            <a:r>
              <a:rPr lang="es-CO" dirty="0"/>
              <a:t>-&gt; </a:t>
            </a:r>
            <a:r>
              <a:rPr lang="es-CO" dirty="0" err="1"/>
              <a:t>Flaviviridae-Togaviridae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7BA1B-95CD-4375-BDE8-41598C784633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479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Las hembras adultas de </a:t>
            </a:r>
            <a:r>
              <a:rPr lang="es-ES" dirty="0" err="1"/>
              <a:t>Anopheles</a:t>
            </a:r>
            <a:r>
              <a:rPr lang="es-ES" dirty="0"/>
              <a:t> copulan una vez y continúan poniendo huevos a lo largo de su vida.  Las hembras deben tomar una ingesta sanguínea cada 2-3 días. La sangre es necesaria para el desarrollo de los huevos. Las hembras ponen una tanda de huevos antes de la siguiente alimentación con sangre.  Los huevos son depositados en el agua (pozas de lluvia, lagunas, riberas de ríos, lagos, etc.) en tandas de 50 a 200 huevos.  El tiempo que transcurre para que los huevos eclosionen en larvas depende en gran parte de la temperatura:  A unos 30ºC, los huevos eclosionan en larvas en unos 2-3 días.  En zonas templadas (16ºC), en unos 7-14 días.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7BA1B-95CD-4375-BDE8-41598C784633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4104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/>
              <a:t>Knowlesi</a:t>
            </a:r>
            <a:r>
              <a:rPr lang="es-CO" dirty="0"/>
              <a:t>(zoonosis-macacos)</a:t>
            </a:r>
          </a:p>
          <a:p>
            <a:endParaRPr lang="es-CO" dirty="0"/>
          </a:p>
          <a:p>
            <a:r>
              <a:rPr lang="es-ES" dirty="0"/>
              <a:t>P. </a:t>
            </a:r>
            <a:r>
              <a:rPr lang="es-ES" dirty="0" err="1"/>
              <a:t>vivax</a:t>
            </a:r>
            <a:r>
              <a:rPr lang="es-ES" dirty="0"/>
              <a:t> y P. ovale tienen etapas ("</a:t>
            </a:r>
            <a:r>
              <a:rPr lang="es-ES" dirty="0" err="1"/>
              <a:t>hipnozoitos</a:t>
            </a:r>
            <a:r>
              <a:rPr lang="es-ES" dirty="0"/>
              <a:t>") que pueden permanecer latentes en las células del hígado durante períodos prolongados (meses o años) antes de reactivar e invadir la sangre. Tales recaídas pueden resultar en la reanudación de la transmisión después de esfuerzos de control aparentemente exitosos, o pueden introducir la malaria en un área que estaba libre de malaria.</a:t>
            </a:r>
            <a:endParaRPr lang="es-CO" dirty="0"/>
          </a:p>
          <a:p>
            <a:endParaRPr lang="es-CO" dirty="0"/>
          </a:p>
          <a:p>
            <a:r>
              <a:rPr lang="es-ES" dirty="0"/>
              <a:t>El ciclo de vida del parásito de la malaria comprende dos huéspedes. Durante una ingestión de sangre, una hembra de mosquito </a:t>
            </a:r>
            <a:r>
              <a:rPr lang="es-ES" dirty="0" err="1"/>
              <a:t>Anopheles</a:t>
            </a:r>
            <a:r>
              <a:rPr lang="es-ES" dirty="0"/>
              <a:t> infectado con malaria inocula esporozoitos en el huésped humano. Los esporozoitos infectan las células del hígado y maduran en esquizontes, que se rompen y liberan merozoitos. (Es de destacar que en P. </a:t>
            </a:r>
            <a:r>
              <a:rPr lang="es-ES" dirty="0" err="1"/>
              <a:t>vivax</a:t>
            </a:r>
            <a:r>
              <a:rPr lang="es-ES" dirty="0"/>
              <a:t> y P. ovale una etapa latente [</a:t>
            </a:r>
            <a:r>
              <a:rPr lang="es-ES" dirty="0" err="1"/>
              <a:t>hipnozoitos</a:t>
            </a:r>
            <a:r>
              <a:rPr lang="es-ES" dirty="0"/>
              <a:t>] puede persistir en el hígado (si no se trata) y causar recaídas al invadir el torrente sanguíneo semanas o incluso años después). Después de esta replicación inicial en el hígado ( </a:t>
            </a:r>
            <a:r>
              <a:rPr lang="es-ES" dirty="0" err="1"/>
              <a:t>esquizogonía</a:t>
            </a:r>
            <a:r>
              <a:rPr lang="es-ES" dirty="0"/>
              <a:t> </a:t>
            </a:r>
            <a:r>
              <a:rPr lang="es-ES" dirty="0" err="1"/>
              <a:t>exoeritrocítica</a:t>
            </a:r>
            <a:r>
              <a:rPr lang="es-ES" dirty="0"/>
              <a:t>), los parásitos experimentan una multiplicación asexual en los eritrocitos (</a:t>
            </a:r>
            <a:r>
              <a:rPr lang="es-ES" dirty="0" err="1"/>
              <a:t>esquizogonía</a:t>
            </a:r>
            <a:r>
              <a:rPr lang="es-ES" dirty="0"/>
              <a:t> </a:t>
            </a:r>
            <a:r>
              <a:rPr lang="es-ES" dirty="0" err="1"/>
              <a:t>eritrocítica</a:t>
            </a:r>
            <a:r>
              <a:rPr lang="es-ES" dirty="0"/>
              <a:t>). Los merozoitos infectan los glóbulos rojos. Los trofozoítos en etapa de anillo maduran en esquizontes, que se rompen liberando </a:t>
            </a:r>
            <a:r>
              <a:rPr lang="es-ES" dirty="0" err="1"/>
              <a:t>merozoítos</a:t>
            </a:r>
            <a:r>
              <a:rPr lang="es-ES" dirty="0"/>
              <a:t>. Algunos parásitos se diferencian en estadios </a:t>
            </a:r>
            <a:r>
              <a:rPr lang="es-ES" dirty="0" err="1"/>
              <a:t>eritrocíticos</a:t>
            </a:r>
            <a:r>
              <a:rPr lang="es-ES" dirty="0"/>
              <a:t> sexuales (gametocitos). Los parásitos en estadio sanguíneo son responsables de las manifestaciones clínicas de la enfermedad. Los gametocitos, masculinos (</a:t>
            </a:r>
            <a:r>
              <a:rPr lang="es-ES" dirty="0" err="1"/>
              <a:t>microgametocitos</a:t>
            </a:r>
            <a:r>
              <a:rPr lang="es-ES" dirty="0"/>
              <a:t>) y femeninos (</a:t>
            </a:r>
            <a:r>
              <a:rPr lang="es-ES" dirty="0" err="1"/>
              <a:t>macrogametocitos</a:t>
            </a:r>
            <a:r>
              <a:rPr lang="es-ES" dirty="0"/>
              <a:t>), son ingeridos por un mosquito </a:t>
            </a:r>
            <a:r>
              <a:rPr lang="es-ES" dirty="0" err="1"/>
              <a:t>Anopheles</a:t>
            </a:r>
            <a:r>
              <a:rPr lang="es-ES" dirty="0"/>
              <a:t> durante una ingestión de sangre. La multiplicación de los parásitos en el mosquito se conoce como ciclo </a:t>
            </a:r>
            <a:r>
              <a:rPr lang="es-ES" dirty="0" err="1"/>
              <a:t>esporogónico</a:t>
            </a:r>
            <a:r>
              <a:rPr lang="es-ES" dirty="0"/>
              <a:t>. Mientras que en el estómago del mosquito, los microgametos penetran en los macrogametos generando cigotos. Los cigotos, a su vez, se vuelven móviles y alargados (</a:t>
            </a:r>
            <a:r>
              <a:rPr lang="es-ES" dirty="0" err="1"/>
              <a:t>ookinetes</a:t>
            </a:r>
            <a:r>
              <a:rPr lang="es-ES" dirty="0"/>
              <a:t>) que invaden la pared del intestino medio del mosquito donde se convierten en ooquistes. Los ooquistes crecen, se rompen y liberan esporozoitos, que llegan hasta las glándulas salivales del mosquito. La inoculación de los esporozoitos en un nuevo huésped humano perpetúa el ciclo de vida de la malaria.</a:t>
            </a:r>
          </a:p>
          <a:p>
            <a:endParaRPr lang="es-E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El mosquito en la picadura inyecta esporozoitos que es la forma </a:t>
            </a:r>
            <a:r>
              <a:rPr lang="es-CO" dirty="0" err="1"/>
              <a:t>infectante,estos</a:t>
            </a:r>
            <a:r>
              <a:rPr lang="es-CO" dirty="0"/>
              <a:t> tiene </a:t>
            </a:r>
            <a:r>
              <a:rPr lang="es-CO" dirty="0" err="1"/>
              <a:t>tropisto</a:t>
            </a:r>
            <a:r>
              <a:rPr lang="es-CO" dirty="0"/>
              <a:t> por el hígado, invadiendo los sinusoides e invaden los hepatocitos y cuando se rompen los esquizontes hepáticos van a liberar merozoitos que son la forma infectante de los glóbulos rojos y dentro de los glóbulos rojos se convierten en trofozoítos. Es el los glóbulos rojos donde van a proliferar, crecer, romperlos y van a seguir infectando otros GR. Algunos pueden pasar a ser gametocitos que son las formas sexuales  que son las formas de las cuales se va a alimentar el mosquito y en el intestino se convierten e esporozoitos para perpetuar </a:t>
            </a:r>
            <a:r>
              <a:rPr lang="es-CO" dirty="0" err="1"/>
              <a:t>elciclo</a:t>
            </a:r>
            <a:r>
              <a:rPr lang="es-CO" dirty="0"/>
              <a:t>. 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7BA1B-95CD-4375-BDE8-41598C784633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1359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 err="1"/>
              <a:t>Falciparum</a:t>
            </a:r>
            <a:r>
              <a:rPr lang="es-CO" dirty="0"/>
              <a:t> es mas patogénico porque tiene la capacidad de formar rosetas, donde se van pegando otros glóbulos rojos generando obstrucción de la microvasculatura, invasión 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7BA1B-95CD-4375-BDE8-41598C784633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523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El triatomino</a:t>
            </a:r>
            <a:r>
              <a:rPr lang="es-ES" baseline="0" dirty="0"/>
              <a:t> succiona la sangre infectada con </a:t>
            </a:r>
            <a:r>
              <a:rPr lang="es-ES" baseline="0" dirty="0" err="1"/>
              <a:t>tripomastigotes</a:t>
            </a:r>
            <a:r>
              <a:rPr lang="es-ES" baseline="0" dirty="0"/>
              <a:t> los cuales se transforman a </a:t>
            </a:r>
            <a:r>
              <a:rPr lang="es-ES" baseline="0" dirty="0" err="1"/>
              <a:t>epimastigotes</a:t>
            </a:r>
            <a:r>
              <a:rPr lang="es-ES" baseline="0" dirty="0"/>
              <a:t> que se replican por fusión binaria en el intestino medio. El </a:t>
            </a:r>
            <a:r>
              <a:rPr lang="es-ES" baseline="0" dirty="0" err="1"/>
              <a:t>epimastigote</a:t>
            </a:r>
            <a:r>
              <a:rPr lang="es-ES" baseline="0" dirty="0"/>
              <a:t> migra del intestino </a:t>
            </a:r>
            <a:r>
              <a:rPr lang="es-ES" baseline="0" dirty="0" err="1"/>
              <a:t>posterio</a:t>
            </a:r>
            <a:r>
              <a:rPr lang="es-ES" baseline="0" dirty="0"/>
              <a:t> al recto donde se diferencia a </a:t>
            </a:r>
            <a:r>
              <a:rPr lang="es-ES" baseline="0" dirty="0" err="1"/>
              <a:t>tripomastigote</a:t>
            </a:r>
            <a:r>
              <a:rPr lang="es-ES" baseline="0" dirty="0"/>
              <a:t> </a:t>
            </a:r>
            <a:r>
              <a:rPr lang="es-ES" baseline="0" dirty="0" err="1"/>
              <a:t>metacíclico</a:t>
            </a:r>
            <a:r>
              <a:rPr lang="es-ES" baseline="0" dirty="0"/>
              <a:t> que es liberado por la defecación depositándose en la piel del mamífero. El </a:t>
            </a:r>
            <a:r>
              <a:rPr lang="es-ES" baseline="0" dirty="0" err="1"/>
              <a:t>tripomastigote</a:t>
            </a:r>
            <a:r>
              <a:rPr lang="es-ES" baseline="0" dirty="0"/>
              <a:t> </a:t>
            </a:r>
            <a:r>
              <a:rPr lang="es-ES" baseline="0" dirty="0" err="1"/>
              <a:t>metacíclico</a:t>
            </a:r>
            <a:r>
              <a:rPr lang="es-ES" baseline="0" dirty="0"/>
              <a:t> ingresa al hospedero al frotar o rascar el sitio de picadura del triatomino o por ingreso directo en mucosas o conjuntivas, produciendo los signos clásicos de puerta de entrada: signo de </a:t>
            </a:r>
            <a:r>
              <a:rPr lang="es-ES" baseline="0" dirty="0" err="1"/>
              <a:t>romaña</a:t>
            </a:r>
            <a:r>
              <a:rPr lang="es-ES" baseline="0" dirty="0"/>
              <a:t> y </a:t>
            </a:r>
            <a:r>
              <a:rPr lang="es-ES" baseline="0" dirty="0" err="1"/>
              <a:t>chagoma</a:t>
            </a:r>
            <a:r>
              <a:rPr lang="es-ES" baseline="0" dirty="0"/>
              <a:t>.</a:t>
            </a:r>
          </a:p>
          <a:p>
            <a:r>
              <a:rPr lang="es-ES" baseline="0" dirty="0"/>
              <a:t>Una vez en el hospedero, el </a:t>
            </a:r>
            <a:r>
              <a:rPr lang="es-ES" baseline="0" dirty="0" err="1"/>
              <a:t>tripomastigote</a:t>
            </a:r>
            <a:r>
              <a:rPr lang="es-ES" baseline="0" dirty="0"/>
              <a:t> se internaliza a través de la formación de una vacuola derivada de lisosomas, luego se escapa de la vacuola y se diferencia a </a:t>
            </a:r>
            <a:r>
              <a:rPr lang="es-ES" baseline="0" dirty="0" err="1"/>
              <a:t>amastigote</a:t>
            </a:r>
            <a:r>
              <a:rPr lang="es-ES" baseline="0" dirty="0"/>
              <a:t> el cual se replica por fusión binaria hasta que producen lisis celular haciendo que salga en forma de </a:t>
            </a:r>
            <a:r>
              <a:rPr lang="es-ES" baseline="0" dirty="0" err="1"/>
              <a:t>tripomastigote</a:t>
            </a:r>
            <a:r>
              <a:rPr lang="es-ES" baseline="0" dirty="0"/>
              <a:t> con lo cual se propaga la infección y luego de décadas se producirá el megaesófago, megacolon y cardiomiopatía. (diferencial en diagnóstico de falla cardiaca crónica)</a:t>
            </a:r>
          </a:p>
          <a:p>
            <a:endParaRPr lang="es-ES" baseline="0" dirty="0"/>
          </a:p>
          <a:p>
            <a:r>
              <a:rPr lang="es-ES" baseline="0" dirty="0"/>
              <a:t>Un vector de insecto triatomino infectado (o "chinche besadora") ingiere sangre y libera </a:t>
            </a:r>
            <a:r>
              <a:rPr lang="es-ES" baseline="0" dirty="0" err="1"/>
              <a:t>tripomastigotes</a:t>
            </a:r>
            <a:r>
              <a:rPr lang="es-ES" baseline="0" dirty="0"/>
              <a:t> en sus heces cerca del sitio de la herida por mordedura. Los </a:t>
            </a:r>
            <a:r>
              <a:rPr lang="es-ES" baseline="0" dirty="0" err="1"/>
              <a:t>tripomastigotes</a:t>
            </a:r>
            <a:r>
              <a:rPr lang="es-ES" baseline="0" dirty="0"/>
              <a:t> ingresan al huésped a través de la herida o a través de membranas mucosas intactas, como la conjuntiva. Las especies comunes de vectores de triatominos para la tripanosomiasis pertenecen a los géneros Triatoma, </a:t>
            </a:r>
            <a:r>
              <a:rPr lang="es-ES" baseline="0" dirty="0" err="1"/>
              <a:t>Rhodnius</a:t>
            </a:r>
            <a:r>
              <a:rPr lang="es-ES" baseline="0" dirty="0"/>
              <a:t> y </a:t>
            </a:r>
            <a:r>
              <a:rPr lang="es-ES" baseline="0" dirty="0" err="1"/>
              <a:t>Panstrongylus</a:t>
            </a:r>
            <a:r>
              <a:rPr lang="es-ES" baseline="0" dirty="0"/>
              <a:t>. Dentro del hospedador, los </a:t>
            </a:r>
            <a:r>
              <a:rPr lang="es-ES" baseline="0" dirty="0" err="1"/>
              <a:t>tripomastigotes</a:t>
            </a:r>
            <a:r>
              <a:rPr lang="es-ES" baseline="0" dirty="0"/>
              <a:t> invaden las células cercanas al sitio de inoculación, donde se diferencian en </a:t>
            </a:r>
            <a:r>
              <a:rPr lang="es-ES" baseline="0" dirty="0" err="1"/>
              <a:t>amastigotes</a:t>
            </a:r>
            <a:r>
              <a:rPr lang="es-ES" baseline="0" dirty="0"/>
              <a:t> intracelulares. Los </a:t>
            </a:r>
            <a:r>
              <a:rPr lang="es-ES" baseline="0" dirty="0" err="1"/>
              <a:t>amastigotes</a:t>
            </a:r>
            <a:r>
              <a:rPr lang="es-ES" baseline="0" dirty="0"/>
              <a:t> se multiplican por fisión binaria y se diferencian en </a:t>
            </a:r>
            <a:r>
              <a:rPr lang="es-ES" baseline="0" dirty="0" err="1"/>
              <a:t>tripomastigotes</a:t>
            </a:r>
            <a:r>
              <a:rPr lang="es-ES" baseline="0" dirty="0"/>
              <a:t>, y luego se liberan a la circulación como </a:t>
            </a:r>
            <a:r>
              <a:rPr lang="es-ES" baseline="0" dirty="0" err="1"/>
              <a:t>tripomastigotes</a:t>
            </a:r>
            <a:r>
              <a:rPr lang="es-ES" baseline="0" dirty="0"/>
              <a:t> del torrente sanguíneo. Los </a:t>
            </a:r>
            <a:r>
              <a:rPr lang="es-ES" baseline="0" dirty="0" err="1"/>
              <a:t>tripomastigotes</a:t>
            </a:r>
            <a:r>
              <a:rPr lang="es-ES" baseline="0" dirty="0"/>
              <a:t> infectan células de una variedad de tejidos y se transforman en </a:t>
            </a:r>
            <a:r>
              <a:rPr lang="es-ES" baseline="0" dirty="0" err="1"/>
              <a:t>amastigotes</a:t>
            </a:r>
            <a:r>
              <a:rPr lang="es-ES" baseline="0" dirty="0"/>
              <a:t> intracelulares en nuevos sitios de infección. Las manifestaciones clínicas pueden resultar de este ciclo infeccioso. Los </a:t>
            </a:r>
            <a:r>
              <a:rPr lang="es-ES" baseline="0" dirty="0" err="1"/>
              <a:t>tripomastigotes</a:t>
            </a:r>
            <a:r>
              <a:rPr lang="es-ES" baseline="0" dirty="0"/>
              <a:t> del torrente sanguíneo no se replican (a diferencia de los tripanosomas africanos). La replicación se reanuda solo cuando los parásitos entran en otra célula o son ingeridos por otro vector. El "bicho besador" se infecta al alimentarse de sangre humana o animal que contiene parásitos circulantes. Los </a:t>
            </a:r>
            <a:r>
              <a:rPr lang="es-ES" baseline="0" dirty="0" err="1"/>
              <a:t>tripomastigotes</a:t>
            </a:r>
            <a:r>
              <a:rPr lang="es-ES" baseline="0" dirty="0"/>
              <a:t> ingeridos se transforman en </a:t>
            </a:r>
            <a:r>
              <a:rPr lang="es-ES" baseline="0" dirty="0" err="1"/>
              <a:t>epimastigotes</a:t>
            </a:r>
            <a:r>
              <a:rPr lang="es-ES" baseline="0" dirty="0"/>
              <a:t> en el intestino medio del vector. Los parásitos se multiplican y diferencian en el intestino medio y se diferencian en </a:t>
            </a:r>
            <a:r>
              <a:rPr lang="es-ES" baseline="0" dirty="0" err="1"/>
              <a:t>tripomastigotes</a:t>
            </a:r>
            <a:r>
              <a:rPr lang="es-ES" baseline="0" dirty="0"/>
              <a:t> </a:t>
            </a:r>
            <a:r>
              <a:rPr lang="es-ES" baseline="0" dirty="0" err="1"/>
              <a:t>metacíclicos</a:t>
            </a:r>
            <a:r>
              <a:rPr lang="es-ES" baseline="0" dirty="0"/>
              <a:t> infecciosos en el intestino posterior.</a:t>
            </a:r>
          </a:p>
          <a:p>
            <a:endParaRPr lang="es-ES" baseline="0" dirty="0"/>
          </a:p>
          <a:p>
            <a:r>
              <a:rPr lang="es-ES" baseline="0" dirty="0"/>
              <a:t>La enfermedad de Chagas aguda ocurre inmediatamente después de la infección y puede durar hasta algunas semanas o meses. Durante la fase aguda, se pueden encontrar parásitos en la sangre circulante. Esta fase de la infección suele ser leve o asintomática. Puede haber fiebre o hinchazón alrededor del sitio de la inoculación (donde el parásito entró en la piel o la membrana mucosa). En raras ocasiones, una infección aguda puede provocar una inflamación grave del músculo cardíaco o del cerebro y del revestimiento alrededor del </a:t>
            </a:r>
            <a:r>
              <a:rPr lang="es-ES" baseline="0" dirty="0" err="1"/>
              <a:t>cerebro.Después</a:t>
            </a:r>
            <a:r>
              <a:rPr lang="es-ES" baseline="0" dirty="0"/>
              <a:t> de la fase aguda, la mayoría de las personas infectadas entran en una forma asintomática prolongada de la enfermedad (llamada “crónica indeterminada”) durante la cual se encuentran pocos o ningún parásito en la sangre. Durante este tiempo, la mayoría de las personas desconocen su infección. Muchas personas pueden permanecer asintomáticas de por vida y nunca desarrollar síntomas relacionados con el Chagas. Sin embargo, se estima que entre el 20% y el 30% de las personas infectadas desarrollarán problemas médicos graves y, a veces, potencialmente mortales a lo largo de su vida.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7BA1B-95CD-4375-BDE8-41598C784633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8879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1. Cuando una mosca tsé-tsé infectada pica a una persona (o a un animal), inyecta una forma de los protozoos que puede causar una infección (llamada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tripomastigota</a:t>
            </a: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) en la piel. Los protozoos se desplazan al sistema linfático y al torrente sanguíneo.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2. En el interior de la persona, cambian de forma y viajan a los órganos y tejidos de todo el cuerpo, incluyendo la linfa y el líquido cefalorraquídeo.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3. Los protozoos se multiplican en el torrente sanguíneo y en otros líquidos corporales.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4. Circulan por el torrente sanguíneo.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5. Una mosca ingiere los protozoos cuando pica a una persona infectada.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6. Dentro de la mosca, los protozoos cambian de forma y se multiplican.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7–8. Los protozoos viajan hasta las glándulas salivales de la mosca, se multiplican y se convierten en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tripomastigotes</a:t>
            </a:r>
            <a:r>
              <a:rPr lang="es-E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la forma que se inyecta cuando la mosca pica a una persona.</a:t>
            </a:r>
          </a:p>
          <a:p>
            <a:endParaRPr lang="es-ES" dirty="0"/>
          </a:p>
          <a:p>
            <a:r>
              <a:rPr lang="es-ES" dirty="0"/>
              <a:t>Durante una ingestión de sangre en el huésped mamífero, una mosca </a:t>
            </a:r>
            <a:r>
              <a:rPr lang="es-ES" dirty="0" err="1"/>
              <a:t>tsetsé</a:t>
            </a:r>
            <a:r>
              <a:rPr lang="es-ES" dirty="0"/>
              <a:t> infectada (género </a:t>
            </a:r>
            <a:r>
              <a:rPr lang="es-ES" dirty="0" err="1"/>
              <a:t>Glossina</a:t>
            </a:r>
            <a:r>
              <a:rPr lang="es-ES" dirty="0"/>
              <a:t>) inyecta </a:t>
            </a:r>
            <a:r>
              <a:rPr lang="es-ES" dirty="0" err="1"/>
              <a:t>tripomastigotes</a:t>
            </a:r>
            <a:r>
              <a:rPr lang="es-ES" dirty="0"/>
              <a:t> </a:t>
            </a:r>
            <a:r>
              <a:rPr lang="es-ES" dirty="0" err="1"/>
              <a:t>metacíclicos</a:t>
            </a:r>
            <a:r>
              <a:rPr lang="es-ES" dirty="0"/>
              <a:t> en el tejido de la piel. Los parásitos ingresan al sistema linfático y pasan a la imagen del torrente sanguíneo. Dentro del huésped, se transforman en una imagen de </a:t>
            </a:r>
            <a:r>
              <a:rPr lang="es-ES" dirty="0" err="1"/>
              <a:t>tripomastigotes</a:t>
            </a:r>
            <a:r>
              <a:rPr lang="es-ES" dirty="0"/>
              <a:t> del torrente sanguíneo, se transportan a otros lugares del cuerpo, llegan a otros fluidos corporales (p. Ej., Linfa, líquido cefalorraquídeo) y continúan la replicación por imagen de fisión binaria. Todo el ciclo de vida de los tripanosomas africanos está representado por etapas extracelulares. La mosca </a:t>
            </a:r>
            <a:r>
              <a:rPr lang="es-ES" dirty="0" err="1"/>
              <a:t>tsetsé</a:t>
            </a:r>
            <a:r>
              <a:rPr lang="es-ES" dirty="0"/>
              <a:t> se infecta con </a:t>
            </a:r>
            <a:r>
              <a:rPr lang="es-ES" dirty="0" err="1"/>
              <a:t>tripomastigotes</a:t>
            </a:r>
            <a:r>
              <a:rPr lang="es-ES" dirty="0"/>
              <a:t> del torrente sanguíneo cuando ingiere sangre en una imagen de hospedador de mamífero infectado. En el intestino medio de la mosca, los parásitos se transforman en </a:t>
            </a:r>
            <a:r>
              <a:rPr lang="es-ES" dirty="0" err="1"/>
              <a:t>tripomastigotes</a:t>
            </a:r>
            <a:r>
              <a:rPr lang="es-ES" dirty="0"/>
              <a:t> procíclicos, se multiplican por una imagen de fisión binaria, abandonan el intestino medio y se transforman en una imagen de </a:t>
            </a:r>
            <a:r>
              <a:rPr lang="es-ES" dirty="0" err="1"/>
              <a:t>epimastigotes</a:t>
            </a:r>
            <a:r>
              <a:rPr lang="es-ES" dirty="0"/>
              <a:t>. Los </a:t>
            </a:r>
            <a:r>
              <a:rPr lang="es-ES" dirty="0" err="1"/>
              <a:t>epimastigotes</a:t>
            </a:r>
            <a:r>
              <a:rPr lang="es-ES" dirty="0"/>
              <a:t> llegan a las glándulas salivales de la mosca y continúan la multiplicación por imagen de fisión binaria. El ciclo en la mosca dura aproximadamente 3 semanas. Rara vez T. b. </a:t>
            </a:r>
            <a:r>
              <a:rPr lang="es-ES" dirty="0" err="1"/>
              <a:t>gambiense</a:t>
            </a:r>
            <a:r>
              <a:rPr lang="es-ES" dirty="0"/>
              <a:t> se puede adquirir de forma congénita si la madre se infecta durante el embarazo.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7BA1B-95CD-4375-BDE8-41598C784633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6568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El ciclo comienza cuando el vector hembra con sus estructuras bucales corta los tejidos dérmicos de un vertebrado infectado con </a:t>
            </a:r>
            <a:r>
              <a:rPr lang="es-ES" dirty="0" err="1"/>
              <a:t>Leishmania</a:t>
            </a:r>
            <a:r>
              <a:rPr lang="es-ES" dirty="0"/>
              <a:t>, generando un acúmulo de sangre y succionándolo después. Esta materia infectada porta </a:t>
            </a:r>
            <a:r>
              <a:rPr lang="es-ES" dirty="0" err="1"/>
              <a:t>amastigotes</a:t>
            </a:r>
            <a:r>
              <a:rPr lang="es-ES" dirty="0"/>
              <a:t> que se liberan en el intestino del vector y se adhiere a las microvellosidades de la pared luminal. A continuación, estos </a:t>
            </a:r>
            <a:r>
              <a:rPr lang="es-ES" dirty="0" err="1"/>
              <a:t>amastigotes</a:t>
            </a:r>
            <a:r>
              <a:rPr lang="es-ES" dirty="0"/>
              <a:t> se multiplican por varias generaciones hasta convertirse en </a:t>
            </a:r>
            <a:r>
              <a:rPr lang="es-ES" dirty="0" err="1"/>
              <a:t>promastigotes</a:t>
            </a:r>
            <a:r>
              <a:rPr lang="es-ES" dirty="0"/>
              <a:t> </a:t>
            </a:r>
            <a:r>
              <a:rPr lang="es-ES" dirty="0" err="1"/>
              <a:t>metacíclicos</a:t>
            </a:r>
            <a:r>
              <a:rPr lang="es-ES" dirty="0"/>
              <a:t>, que se anclan a la hipofaringe y probóscide del vector. Tal transformación se lleva a cabo en 24-48 h desde la succión. El vector ya infectado, al picar a otro hospedador, le transmitirá los </a:t>
            </a:r>
            <a:r>
              <a:rPr lang="es-ES" dirty="0" err="1"/>
              <a:t>promastigotes</a:t>
            </a:r>
            <a:r>
              <a:rPr lang="es-ES" dirty="0"/>
              <a:t> </a:t>
            </a:r>
            <a:r>
              <a:rPr lang="es-ES" dirty="0" err="1"/>
              <a:t>metacíclicos</a:t>
            </a:r>
            <a:r>
              <a:rPr lang="es-ES" dirty="0"/>
              <a:t>. En cada picadura inocula entre 10 y 100 </a:t>
            </a:r>
            <a:r>
              <a:rPr lang="es-ES" dirty="0" err="1"/>
              <a:t>promastigotes</a:t>
            </a:r>
            <a:r>
              <a:rPr lang="es-ES" dirty="0"/>
              <a:t>. Éstos serán fagocitados por los macrófagos y por otros tipos de células fagocíticas mononucleares del huésped, siendo transformados en su interior en </a:t>
            </a:r>
            <a:r>
              <a:rPr lang="es-ES" dirty="0" err="1"/>
              <a:t>amastigotes</a:t>
            </a:r>
            <a:r>
              <a:rPr lang="es-ES" dirty="0"/>
              <a:t>. Al cabo de 36 horas aproximadamente se multiplican en las células infectadas llegando hasta 200, lo que ocasiona la ruptura del macrófago invadiendo a otros leucocitos y afectando otros tejidos, empezando de nuevo el ciclo.6,7</a:t>
            </a:r>
          </a:p>
          <a:p>
            <a:endParaRPr lang="es-ES" dirty="0"/>
          </a:p>
          <a:p>
            <a:r>
              <a:rPr lang="es-CO" dirty="0"/>
              <a:t>Pica y produce </a:t>
            </a:r>
            <a:r>
              <a:rPr lang="es-CO" dirty="0" err="1"/>
              <a:t>promatigotes</a:t>
            </a:r>
            <a:r>
              <a:rPr lang="es-CO" dirty="0"/>
              <a:t> que se quedan en la piel y crecen dentro de las células y crecen como </a:t>
            </a:r>
            <a:r>
              <a:rPr lang="es-CO" dirty="0" err="1"/>
              <a:t>amastigotes</a:t>
            </a:r>
            <a:r>
              <a:rPr lang="es-CO" dirty="0"/>
              <a:t>. Van creciendo y generando ulceración y daño del tejido.</a:t>
            </a:r>
          </a:p>
          <a:p>
            <a:r>
              <a:rPr lang="es-CO" dirty="0" err="1"/>
              <a:t>Dx</a:t>
            </a:r>
            <a:r>
              <a:rPr lang="es-CO" dirty="0"/>
              <a:t> viendo </a:t>
            </a:r>
            <a:r>
              <a:rPr lang="es-CO" dirty="0" err="1"/>
              <a:t>amastigotes</a:t>
            </a:r>
            <a:r>
              <a:rPr lang="es-CO" dirty="0"/>
              <a:t> en la ulcera</a:t>
            </a:r>
          </a:p>
          <a:p>
            <a:r>
              <a:rPr lang="es-CO" dirty="0"/>
              <a:t>Visceral mas por </a:t>
            </a:r>
            <a:r>
              <a:rPr lang="es-CO" dirty="0" err="1"/>
              <a:t>brazilienzis</a:t>
            </a:r>
            <a:r>
              <a:rPr lang="es-CO" dirty="0"/>
              <a:t>, </a:t>
            </a:r>
            <a:r>
              <a:rPr lang="es-CO" dirty="0" err="1"/>
              <a:t>palamensis</a:t>
            </a:r>
            <a:r>
              <a:rPr lang="es-CO" dirty="0"/>
              <a:t>: </a:t>
            </a:r>
            <a:r>
              <a:rPr lang="es-CO" dirty="0" err="1"/>
              <a:t>hepatoesplenomegaiali</a:t>
            </a:r>
            <a:r>
              <a:rPr lang="es-CO" dirty="0"/>
              <a:t> y compromiso de formas </a:t>
            </a:r>
            <a:r>
              <a:rPr lang="es-CO" dirty="0" err="1"/>
              <a:t>celualres</a:t>
            </a: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7BA1B-95CD-4375-BDE8-41598C784633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157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7/06/2021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13.jpe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Autofit/>
          </a:bodyPr>
          <a:lstStyle/>
          <a:p>
            <a:r>
              <a:rPr lang="es-CO" sz="5400" dirty="0"/>
              <a:t>ENFERMEDADES TRANSMITIDAS POR VECTORES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21643"/>
            <a:ext cx="6629400" cy="1655762"/>
          </a:xfrm>
        </p:spPr>
        <p:txBody>
          <a:bodyPr>
            <a:normAutofit/>
          </a:bodyPr>
          <a:lstStyle/>
          <a:p>
            <a:r>
              <a:rPr lang="es-CO" sz="2000" b="1" dirty="0"/>
              <a:t>María Salomé Hernández Ramírez</a:t>
            </a:r>
          </a:p>
          <a:p>
            <a:r>
              <a:rPr lang="es-CO" sz="2000" b="1" dirty="0"/>
              <a:t>Médica general </a:t>
            </a:r>
          </a:p>
          <a:p>
            <a:r>
              <a:rPr lang="es-CO" sz="2000" b="1" dirty="0"/>
              <a:t>Universidad Pontificia Bolivariana</a:t>
            </a:r>
          </a:p>
        </p:txBody>
      </p:sp>
      <p:pic>
        <p:nvPicPr>
          <p:cNvPr id="1026" name="Picture 2" descr="Enfermedades transmitidas por vectores">
            <a:extLst>
              <a:ext uri="{FF2B5EF4-FFF2-40B4-BE49-F238E27FC236}">
                <a16:creationId xmlns:a16="http://schemas.microsoft.com/office/drawing/2014/main" id="{326624FA-3AA7-4D84-A720-CCAA5C4C7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633" y="5085315"/>
            <a:ext cx="2876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ifecycle">
            <a:extLst>
              <a:ext uri="{FF2B5EF4-FFF2-40B4-BE49-F238E27FC236}">
                <a16:creationId xmlns:a16="http://schemas.microsoft.com/office/drawing/2014/main" id="{856C879F-3612-4288-BAAD-5CEC7ADF4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980" y="1318810"/>
            <a:ext cx="6699851" cy="511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4522EDB-DCB9-4665-A3A5-EB988ED4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6" y="138543"/>
            <a:ext cx="10515600" cy="1325563"/>
          </a:xfrm>
        </p:spPr>
        <p:txBody>
          <a:bodyPr/>
          <a:lstStyle/>
          <a:p>
            <a:r>
              <a:rPr lang="es-CO" dirty="0" err="1"/>
              <a:t>Trypanosoma</a:t>
            </a:r>
            <a:r>
              <a:rPr lang="es-CO" dirty="0"/>
              <a:t> </a:t>
            </a:r>
            <a:r>
              <a:rPr lang="es-CO" dirty="0" err="1"/>
              <a:t>bruzei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46BAF6-5560-4D6B-9251-860864DBB0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49625" y="1649636"/>
            <a:ext cx="4669654" cy="241334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Enfermedad del sueño.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Forma infectante: Trypomastigotes metacíclicos.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Forma diagnóstica: Trypomastigotes circulantes.</a:t>
            </a:r>
          </a:p>
        </p:txBody>
      </p:sp>
    </p:spTree>
    <p:extLst>
      <p:ext uri="{BB962C8B-B14F-4D97-AF65-F5344CB8AC3E}">
        <p14:creationId xmlns:p14="http://schemas.microsoft.com/office/powerpoint/2010/main" val="234418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522EDB-DCB9-4665-A3A5-EB988ED4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6" y="33504"/>
            <a:ext cx="10515600" cy="1325563"/>
          </a:xfrm>
        </p:spPr>
        <p:txBody>
          <a:bodyPr/>
          <a:lstStyle/>
          <a:p>
            <a:r>
              <a:rPr lang="es-CO" dirty="0" err="1"/>
              <a:t>Lutzomyia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46BAF6-5560-4D6B-9251-860864DBB0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21251" y="1146054"/>
            <a:ext cx="7296806" cy="262695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600" dirty="0"/>
              <a:t>Moscas hematófagas nocturnas.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Continente americano: zonas tropicales y subtropicales.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Leishmaniasis.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Transmisión hembras.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Posterior a la ingesta de sangre, las hembras producen cientos de huevos que depositan en lugares oscuros y húmedos (bajo las rocas, o material en descomposición). Después de 30 a 60 días pasan a larvas, pupas y adultos. </a:t>
            </a:r>
          </a:p>
        </p:txBody>
      </p:sp>
      <p:pic>
        <p:nvPicPr>
          <p:cNvPr id="10242" name="Picture 2" descr="Ciclo de vida de los flebotomineos. Metamorfosis completa: huevo,... |  Download Scientific Diagram">
            <a:extLst>
              <a:ext uri="{FF2B5EF4-FFF2-40B4-BE49-F238E27FC236}">
                <a16:creationId xmlns:a16="http://schemas.microsoft.com/office/drawing/2014/main" id="{D7FF17B3-3FB7-4918-A134-C7B1FFCDE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158" y="2894708"/>
            <a:ext cx="3224635" cy="357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Lutzomyia spp. (Diptera: Psychodidae) en zonas cafeteras de la región  andina colombiana: taxonomía e importancia médica">
            <a:extLst>
              <a:ext uri="{FF2B5EF4-FFF2-40B4-BE49-F238E27FC236}">
                <a16:creationId xmlns:a16="http://schemas.microsoft.com/office/drawing/2014/main" id="{DCA1BBAE-FA87-400C-B706-2B0A73525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747" y="727628"/>
            <a:ext cx="2213459" cy="14729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04518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ifecycle">
            <a:extLst>
              <a:ext uri="{FF2B5EF4-FFF2-40B4-BE49-F238E27FC236}">
                <a16:creationId xmlns:a16="http://schemas.microsoft.com/office/drawing/2014/main" id="{00FAC8FC-3CE2-4986-8878-8D0ABF8BA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96" y="1423122"/>
            <a:ext cx="6191196" cy="463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4522EDB-DCB9-4665-A3A5-EB988ED4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37" y="97559"/>
            <a:ext cx="10515600" cy="1325563"/>
          </a:xfrm>
        </p:spPr>
        <p:txBody>
          <a:bodyPr/>
          <a:lstStyle/>
          <a:p>
            <a:r>
              <a:rPr lang="es-CO" dirty="0"/>
              <a:t>Leishmaniasis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46BAF6-5560-4D6B-9251-860864DBB0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43606" y="1340314"/>
            <a:ext cx="6915543" cy="241334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600" dirty="0"/>
              <a:t>Leishmania: protozoo intracelular obligado.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Distintas especies indistinguibles entre sí.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Suramérica y Centro América.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Visceral: India, Brasil.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Forma infectante: promastigotes.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Forma diagnóstica: amastigotes (Giemsa, H&amp;E).</a:t>
            </a:r>
          </a:p>
        </p:txBody>
      </p:sp>
    </p:spTree>
    <p:extLst>
      <p:ext uri="{BB962C8B-B14F-4D97-AF65-F5344CB8AC3E}">
        <p14:creationId xmlns:p14="http://schemas.microsoft.com/office/powerpoint/2010/main" val="224800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9196F-731F-490B-8E76-90987AF48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13300"/>
            <a:ext cx="10515600" cy="1325563"/>
          </a:xfrm>
        </p:spPr>
        <p:txBody>
          <a:bodyPr/>
          <a:lstStyle/>
          <a:p>
            <a:pPr algn="just"/>
            <a:r>
              <a:rPr lang="es-CO" dirty="0"/>
              <a:t>Vector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9F24F-326A-4C8B-A0C4-2322FBB19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9" y="1272005"/>
            <a:ext cx="10667997" cy="20903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Organismo que transmite un microorganismo o parásito de un huésped a otro.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Ingieren el microorganismo causante de la enfermedad mientras se alimentan de la sangre un huésped infectado, y posteriormente lo inyectan en un nuevo huésped (artrópodos hematófagos).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El agua y la temperatura son fundamentales para su reproducción.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4F6DAD2-60F2-414A-8BA6-DB25A638B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906" y="3495604"/>
            <a:ext cx="7404338" cy="291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40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97B5EC7-E780-47BF-8497-959B7001C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68" y="2939852"/>
            <a:ext cx="5327705" cy="357036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A7FCEA3-6086-4634-A7AB-32FA6722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3" y="13381"/>
            <a:ext cx="10515600" cy="1325563"/>
          </a:xfrm>
        </p:spPr>
        <p:txBody>
          <a:bodyPr/>
          <a:lstStyle/>
          <a:p>
            <a:r>
              <a:rPr lang="es-CO" dirty="0"/>
              <a:t>Aedes aegypti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3F134B-2772-411C-B5C3-1DD87DAF6E7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8737" y="1011760"/>
            <a:ext cx="8038403" cy="24133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1800" dirty="0"/>
              <a:t>Trópicos (Asia y América Latina).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Preferencia por humanos pero en casos obligados animales.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La hembra pica generalmente en el día y en horas crepusculares.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Requiere ingesta sanguínea para la producción de huevos.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Arbovirus: Flaviviridae, Togaviridae </a:t>
            </a:r>
            <a:r>
              <a:rPr lang="es-CO" sz="1800" dirty="0">
                <a:sym typeface="Wingdings" pitchFamily="2" charset="2"/>
              </a:rPr>
              <a:t></a:t>
            </a:r>
            <a:r>
              <a:rPr lang="es-CO" sz="1800" dirty="0"/>
              <a:t> tropismo por pequeños vasos y SNC.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Período de incubación: 7 a 10 días.</a:t>
            </a:r>
          </a:p>
        </p:txBody>
      </p:sp>
      <p:pic>
        <p:nvPicPr>
          <p:cNvPr id="3074" name="Picture 2" descr="Consejos para erradicar el mosquito Aedes Aegypti – Prensa Libre">
            <a:extLst>
              <a:ext uri="{FF2B5EF4-FFF2-40B4-BE49-F238E27FC236}">
                <a16:creationId xmlns:a16="http://schemas.microsoft.com/office/drawing/2014/main" id="{506C504C-C95E-4D1C-A0E9-FF657337D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265" y="790755"/>
            <a:ext cx="2467062" cy="1658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58D96C9-D4DF-41E6-86A7-EDC39EE156F4}"/>
              </a:ext>
            </a:extLst>
          </p:cNvPr>
          <p:cNvSpPr/>
          <p:nvPr/>
        </p:nvSpPr>
        <p:spPr>
          <a:xfrm>
            <a:off x="4785178" y="5269989"/>
            <a:ext cx="1275826" cy="400455"/>
          </a:xfrm>
          <a:prstGeom prst="roundRect">
            <a:avLst/>
          </a:prstGeom>
          <a:ln>
            <a:solidFill>
              <a:srgbClr val="00AAA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142B48"/>
                </a:solidFill>
                <a:latin typeface="Montserrat" pitchFamily="2" charset="77"/>
              </a:rPr>
              <a:t>Dengue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743FAD82-9A56-452D-8672-9855EBD48E89}"/>
              </a:ext>
            </a:extLst>
          </p:cNvPr>
          <p:cNvSpPr/>
          <p:nvPr/>
        </p:nvSpPr>
        <p:spPr>
          <a:xfrm>
            <a:off x="4785178" y="4659233"/>
            <a:ext cx="1967877" cy="400455"/>
          </a:xfrm>
          <a:prstGeom prst="roundRect">
            <a:avLst/>
          </a:prstGeom>
          <a:ln>
            <a:solidFill>
              <a:srgbClr val="00AAA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142B48"/>
                </a:solidFill>
                <a:latin typeface="Montserrat" pitchFamily="2" charset="77"/>
              </a:rPr>
              <a:t>Fiebre amarilla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30D1D58-29A0-490B-84E0-8D45EC7B1F21}"/>
              </a:ext>
            </a:extLst>
          </p:cNvPr>
          <p:cNvSpPr/>
          <p:nvPr/>
        </p:nvSpPr>
        <p:spPr>
          <a:xfrm>
            <a:off x="4785178" y="5889928"/>
            <a:ext cx="1275826" cy="400455"/>
          </a:xfrm>
          <a:prstGeom prst="roundRect">
            <a:avLst/>
          </a:prstGeom>
          <a:ln>
            <a:solidFill>
              <a:srgbClr val="00AAA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>
                <a:solidFill>
                  <a:srgbClr val="142B48"/>
                </a:solidFill>
                <a:latin typeface="Montserrat" pitchFamily="2" charset="77"/>
              </a:rPr>
              <a:t>Zika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6A8BF785-B986-44B2-9C84-5226887CF7C6}"/>
              </a:ext>
            </a:extLst>
          </p:cNvPr>
          <p:cNvSpPr/>
          <p:nvPr/>
        </p:nvSpPr>
        <p:spPr>
          <a:xfrm>
            <a:off x="4785178" y="4072126"/>
            <a:ext cx="1986683" cy="400455"/>
          </a:xfrm>
          <a:prstGeom prst="roundRect">
            <a:avLst/>
          </a:prstGeom>
          <a:ln>
            <a:solidFill>
              <a:srgbClr val="00AAA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>
                <a:solidFill>
                  <a:srgbClr val="142B48"/>
                </a:solidFill>
                <a:latin typeface="Montserrat" pitchFamily="2" charset="77"/>
              </a:rPr>
              <a:t>Chinkungunya</a:t>
            </a:r>
            <a:endParaRPr lang="es-CO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4676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FCEA3-6086-4634-A7AB-32FA6722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45" y="13383"/>
            <a:ext cx="10515600" cy="1325563"/>
          </a:xfrm>
        </p:spPr>
        <p:txBody>
          <a:bodyPr/>
          <a:lstStyle/>
          <a:p>
            <a:r>
              <a:rPr lang="es-CO" dirty="0" err="1"/>
              <a:t>Anopheles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3F134B-2772-411C-B5C3-1DD87DAF6E7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98812" y="1015654"/>
            <a:ext cx="8040387" cy="24133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1600" dirty="0"/>
              <a:t>Zonas templadas, tropicales y subtropicales.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Transmisión hembras.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Plasmodium, malaria.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Anochecer y amanecer.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50 a 200 huevos por ovulación.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La presencia de esporozoitos en las glándulas salivales del mosquito indica la capacidad de transmisión.</a:t>
            </a:r>
          </a:p>
          <a:p>
            <a:pPr>
              <a:lnSpc>
                <a:spcPct val="100000"/>
              </a:lnSpc>
            </a:pPr>
            <a:r>
              <a:rPr lang="es-CO" sz="1600" dirty="0"/>
              <a:t>La temperatura y la humedad son fundamentales.</a:t>
            </a:r>
          </a:p>
          <a:p>
            <a:pPr>
              <a:lnSpc>
                <a:spcPct val="100000"/>
              </a:lnSpc>
            </a:pPr>
            <a:endParaRPr lang="es-CO" sz="16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5B0CDEF-EE60-4C16-88EA-3F665BD2D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149" y="2770666"/>
            <a:ext cx="4918680" cy="3894793"/>
          </a:xfrm>
          <a:prstGeom prst="rect">
            <a:avLst/>
          </a:prstGeom>
        </p:spPr>
      </p:pic>
      <p:pic>
        <p:nvPicPr>
          <p:cNvPr id="4098" name="Picture 2" descr="Anopheles - Fundación iO">
            <a:extLst>
              <a:ext uri="{FF2B5EF4-FFF2-40B4-BE49-F238E27FC236}">
                <a16:creationId xmlns:a16="http://schemas.microsoft.com/office/drawing/2014/main" id="{54684CF0-66EF-45AA-88C7-DBE96B410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7" y="742425"/>
            <a:ext cx="2868318" cy="1612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6059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0FF17-2DFA-4F34-8471-45D652C6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46" y="0"/>
            <a:ext cx="10515600" cy="1325563"/>
          </a:xfrm>
        </p:spPr>
        <p:txBody>
          <a:bodyPr/>
          <a:lstStyle/>
          <a:p>
            <a:r>
              <a:rPr lang="es-CO" dirty="0"/>
              <a:t>Malaria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F78C99-3CD7-4744-8D0E-0B0248E85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383" y="994598"/>
            <a:ext cx="5336617" cy="29678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</a:rPr>
              <a:t>Plasmodium-parásito: falciparum, vivax, ovale, malariae, knowlesi.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</a:rPr>
              <a:t>P. </a:t>
            </a:r>
            <a:r>
              <a:rPr lang="es-CO" sz="1800" dirty="0" err="1">
                <a:solidFill>
                  <a:srgbClr val="142B48"/>
                </a:solidFill>
              </a:rPr>
              <a:t>falciparum</a:t>
            </a:r>
            <a:r>
              <a:rPr lang="es-CO" sz="1800" dirty="0">
                <a:solidFill>
                  <a:srgbClr val="142B48"/>
                </a:solidFill>
              </a:rPr>
              <a:t>: más grave. 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</a:rPr>
              <a:t>Vivax y ovale: hipnozoitos.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</a:rPr>
              <a:t>Período de incubación: 7 a 30 días.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</a:rPr>
              <a:t>Forma infectiva: esporozoitos.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</a:rPr>
              <a:t>Forma diagnóstica: trofozoitos, esquizontes, gametocitos.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4548D46-DDF6-4A7D-92AB-D152E38C7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849" y="1368712"/>
            <a:ext cx="6002454" cy="480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338752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0FDBCB2-178F-4D2E-804E-AD66DBE752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0832" t="77893"/>
          <a:stretch/>
        </p:blipFill>
        <p:spPr>
          <a:xfrm>
            <a:off x="1554865" y="887893"/>
            <a:ext cx="4217248" cy="219709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63924A0-B29D-4397-9ACD-134AE40176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094" l="76629" r="20"/>
          <a:stretch/>
        </p:blipFill>
        <p:spPr>
          <a:xfrm>
            <a:off x="7089913" y="199246"/>
            <a:ext cx="2496515" cy="645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351874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522EDB-DCB9-4665-A3A5-EB988ED4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76" y="-76969"/>
            <a:ext cx="10515600" cy="1162147"/>
          </a:xfrm>
        </p:spPr>
        <p:txBody>
          <a:bodyPr/>
          <a:lstStyle/>
          <a:p>
            <a:r>
              <a:rPr dirty="0" lang="es-CO"/>
              <a:t>Triatominos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46BAF6-5560-4D6B-9251-860864DBB0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68376" y="795983"/>
            <a:ext cx="9578819" cy="24133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dirty="0" lang="es-CO" sz="1500"/>
              <a:t>América.</a:t>
            </a:r>
          </a:p>
          <a:p>
            <a:pPr>
              <a:lnSpc>
                <a:spcPct val="100000"/>
              </a:lnSpc>
            </a:pPr>
            <a:r>
              <a:rPr dirty="0" lang="es-CO" sz="1500"/>
              <a:t>“Chinches”, “pitos”, “vichuca”.</a:t>
            </a:r>
          </a:p>
          <a:p>
            <a:pPr>
              <a:lnSpc>
                <a:spcPct val="100000"/>
              </a:lnSpc>
            </a:pPr>
            <a:r>
              <a:rPr dirty="0" lang="es-CO" sz="1500"/>
              <a:t>Insectos que “residen en nidos”.</a:t>
            </a:r>
          </a:p>
          <a:p>
            <a:pPr>
              <a:lnSpc>
                <a:spcPct val="100000"/>
              </a:lnSpc>
            </a:pPr>
            <a:r>
              <a:rPr dirty="0" lang="es-CO" sz="1500"/>
              <a:t>Hematófagos obligados y de vida nocturna.</a:t>
            </a:r>
          </a:p>
          <a:p>
            <a:pPr>
              <a:lnSpc>
                <a:spcPct val="100000"/>
              </a:lnSpc>
            </a:pPr>
            <a:r>
              <a:rPr dirty="0" lang="es-CO" sz="1500"/>
              <a:t>Ciclo de vida: 4 a 12 meses.</a:t>
            </a:r>
          </a:p>
          <a:p>
            <a:pPr>
              <a:lnSpc>
                <a:spcPct val="100000"/>
              </a:lnSpc>
            </a:pPr>
            <a:r>
              <a:rPr dirty="0" lang="es-CO" sz="1500"/>
              <a:t>Período de incubación: 5-15 días.</a:t>
            </a:r>
          </a:p>
          <a:p>
            <a:pPr>
              <a:lnSpc>
                <a:spcPct val="100000"/>
              </a:lnSpc>
            </a:pPr>
            <a:r>
              <a:rPr dirty="0" lang="es-CO" sz="1500"/>
              <a:t>Toman 3 a 5 veces su propio peso de sangre en una sola alimentación.</a:t>
            </a:r>
          </a:p>
          <a:p>
            <a:pPr>
              <a:lnSpc>
                <a:spcPct val="100000"/>
              </a:lnSpc>
            </a:pPr>
            <a:r>
              <a:rPr dirty="0" lang="es-CO" sz="1500"/>
              <a:t>Principales vectores de Trypanozoma cruzi.</a:t>
            </a:r>
          </a:p>
          <a:p>
            <a:pPr>
              <a:lnSpc>
                <a:spcPct val="100000"/>
              </a:lnSpc>
            </a:pPr>
            <a:r>
              <a:rPr dirty="0" lang="es-CO" sz="1500"/>
              <a:t>Los tripanosomas ingeridos se desarrollan en el intestino del insecto. 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922B845-5CE2-4ABF-9AD8-B9A11A25CE5D}"/>
              </a:ext>
            </a:extLst>
          </p:cNvPr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964" y="2983000"/>
            <a:ext cx="3115699" cy="362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Cómo evitar y matar las chinches de cama – Raid®" id="6148" name="Picture 4">
            <a:extLst>
              <a:ext uri="{FF2B5EF4-FFF2-40B4-BE49-F238E27FC236}">
                <a16:creationId xmlns:a16="http://schemas.microsoft.com/office/drawing/2014/main" id="{C78DC568-A5EC-4782-832C-59A0068AF239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"/>
          <a:stretch/>
        </p:blipFill>
        <p:spPr bwMode="auto">
          <a:xfrm>
            <a:off x="8108968" y="640861"/>
            <a:ext cx="2080469" cy="159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840705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522EDB-DCB9-4665-A3A5-EB988ED4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730" y="17112"/>
            <a:ext cx="9806462" cy="1325563"/>
          </a:xfrm>
        </p:spPr>
        <p:txBody>
          <a:bodyPr>
            <a:noAutofit/>
          </a:bodyPr>
          <a:lstStyle/>
          <a:p>
            <a:r>
              <a:rPr dirty="0" lang="es-CO"/>
              <a:t>Trypanosoma cruzi (chagas)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631CFD3-FA9D-4004-9D17-EE163C5A1E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-53" r="38"/>
          <a:stretch/>
        </p:blipFill>
        <p:spPr>
          <a:xfrm>
            <a:off x="5088835" y="1411168"/>
            <a:ext cx="6972925" cy="5409817"/>
          </a:xfrm>
          <a:prstGeom prst="rect">
            <a:avLst/>
          </a:prstGeom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BFD9BBF-C5E4-4D3D-8009-40B675A6B33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87699" y="1153185"/>
            <a:ext cx="3749879" cy="2413346"/>
          </a:xfrm>
        </p:spPr>
        <p:txBody>
          <a:bodyPr>
            <a:normAutofit/>
          </a:bodyPr>
          <a:lstStyle/>
          <a:p>
            <a:pPr algn="just" indent="0" marL="0">
              <a:lnSpc>
                <a:spcPct val="100000"/>
              </a:lnSpc>
              <a:buNone/>
            </a:pPr>
            <a:r>
              <a:rPr dirty="0" lang="es-CO" sz="1800"/>
              <a:t>Parásito intracelular (un flagelo y una mitocondria).</a:t>
            </a:r>
          </a:p>
        </p:txBody>
      </p:sp>
      <p:pic>
        <p:nvPicPr>
          <p:cNvPr descr="Ensayo de genotipificación para enfermedad de Chagas - Microbiología -  mobile.Labmedica.es" id="7170" name="Picture 2">
            <a:extLst>
              <a:ext uri="{FF2B5EF4-FFF2-40B4-BE49-F238E27FC236}">
                <a16:creationId xmlns:a16="http://schemas.microsoft.com/office/drawing/2014/main" id="{17253319-71E8-4453-89EB-03BC83AEEC39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0" r="28"/>
          <a:stretch/>
        </p:blipFill>
        <p:spPr bwMode="auto">
          <a:xfrm>
            <a:off x="1802296" y="1944944"/>
            <a:ext cx="1388895" cy="185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24500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click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013 -0.29351 " pathEditMode="relative" ptsTypes="AA" rAng="0">
                                      <p:cBhvr>
                                        <p:cTn dur="2000" fill="hold" id="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522EDB-DCB9-4665-A3A5-EB988ED4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06" y="0"/>
            <a:ext cx="10515600" cy="1325563"/>
          </a:xfrm>
        </p:spPr>
        <p:txBody>
          <a:bodyPr/>
          <a:lstStyle/>
          <a:p>
            <a:r>
              <a:rPr lang="es-CO" dirty="0"/>
              <a:t>Mosca </a:t>
            </a:r>
            <a:r>
              <a:rPr lang="es-CO" dirty="0" err="1"/>
              <a:t>tsé</a:t>
            </a:r>
            <a:r>
              <a:rPr lang="es-CO" dirty="0"/>
              <a:t> </a:t>
            </a:r>
            <a:r>
              <a:rPr lang="es-CO" dirty="0" err="1"/>
              <a:t>tsé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46BAF6-5560-4D6B-9251-860864DBB0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065130"/>
            <a:ext cx="11022496" cy="262491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600" dirty="0"/>
              <a:t>Moscas hematófagas africanas, tanto machos como hembras.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Trypanosoma brucei.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Tripanosomiasis africana o enfermedad del sueño.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La hembra produce un solo huevo en cada puesta y la larva permanece en el útero durante los 3 estados de su desarrollo; La hembra alimenta la larva con las secreciones lechosas de una glándula modificada del útero. La larva emerge después de completar su desarrollo, se entierra en el suelo y forma la pupa; la mosca adulta emerge luego de 20 a 30 días. 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Pican en el día.</a:t>
            </a:r>
          </a:p>
        </p:txBody>
      </p:sp>
      <p:pic>
        <p:nvPicPr>
          <p:cNvPr id="8194" name="Picture 2" descr="mosca tsetse">
            <a:extLst>
              <a:ext uri="{FF2B5EF4-FFF2-40B4-BE49-F238E27FC236}">
                <a16:creationId xmlns:a16="http://schemas.microsoft.com/office/drawing/2014/main" id="{FF2BCF30-53D5-40D5-9643-8E486D7B1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322" y="3349488"/>
            <a:ext cx="4535244" cy="328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426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 (2)</Template>
  <TotalTime>513</TotalTime>
  <Words>2438</Words>
  <Application>Microsoft Office PowerPoint</Application>
  <PresentationFormat>Widescreen</PresentationFormat>
  <Paragraphs>107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Montserrat</vt:lpstr>
      <vt:lpstr>Open Sans</vt:lpstr>
      <vt:lpstr>Tema de Office</vt:lpstr>
      <vt:lpstr>ENFERMEDADES TRANSMITIDAS POR VECTORES</vt:lpstr>
      <vt:lpstr>Vector</vt:lpstr>
      <vt:lpstr>Aedes aegypti</vt:lpstr>
      <vt:lpstr>Anopheles</vt:lpstr>
      <vt:lpstr>Malaria</vt:lpstr>
      <vt:lpstr>PowerPoint Presentation</vt:lpstr>
      <vt:lpstr>Triatominos</vt:lpstr>
      <vt:lpstr>Trypanosoma cruzi (chagas) </vt:lpstr>
      <vt:lpstr>Mosca tsé tsé</vt:lpstr>
      <vt:lpstr>Trypanosoma bruzei</vt:lpstr>
      <vt:lpstr>Lutzomyia</vt:lpstr>
      <vt:lpstr>Leishmaniasis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ENFERMEDADES TRANSMITIDAS POR VECTORES</dc:title>
  <dc:creator>Maria Salome Hernandez Ramirez</dc:creator>
  <cp:lastModifiedBy>ana.cardonaga@outlook.es</cp:lastModifiedBy>
  <cp:revision>68</cp:revision>
  <dcterms:created xsi:type="dcterms:W3CDTF">2021-06-04T01:17:35Z</dcterms:created>
  <dcterms:modified xsi:type="dcterms:W3CDTF">2021-06-07T16:00:36Z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453023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