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tif" Extension="ti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0" r:id="rId3"/>
    <p:sldId id="261" r:id="rId4"/>
    <p:sldId id="265" r:id="rId5"/>
    <p:sldId id="266" r:id="rId6"/>
    <p:sldId id="262" r:id="rId7"/>
    <p:sldId id="263" r:id="rId8"/>
    <p:sldId id="268" r:id="rId9"/>
    <p:sldId id="271" r:id="rId10"/>
    <p:sldId id="284" r:id="rId11"/>
    <p:sldId id="270" r:id="rId12"/>
    <p:sldId id="272" r:id="rId13"/>
    <p:sldId id="286" r:id="rId14"/>
    <p:sldId id="273" r:id="rId15"/>
    <p:sldId id="288" r:id="rId16"/>
    <p:sldId id="291" r:id="rId17"/>
    <p:sldId id="269" r:id="rId18"/>
    <p:sldId id="292" r:id="rId19"/>
    <p:sldId id="283" r:id="rId20"/>
    <p:sldId id="295" r:id="rId21"/>
    <p:sldId id="294" r:id="rId22"/>
    <p:sldId id="296" r:id="rId23"/>
    <p:sldId id="297" r:id="rId24"/>
    <p:sldId id="298" r:id="rId25"/>
    <p:sldId id="276" r:id="rId26"/>
    <p:sldId id="302" r:id="rId27"/>
    <p:sldId id="300" r:id="rId28"/>
    <p:sldId id="301" r:id="rId29"/>
    <p:sldId id="275" r:id="rId3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86066" autoAdjust="0"/>
  </p:normalViewPr>
  <p:slideViewPr>
    <p:cSldViewPr snapToGrid="0" showGuides="1">
      <p:cViewPr varScale="1">
        <p:scale>
          <a:sx n="80" d="100"/>
          <a:sy n="80" d="100"/>
        </p:scale>
        <p:origin x="1296"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image" Target="../media/image31.jpeg"/><Relationship Id="rId4" Type="http://schemas.openxmlformats.org/officeDocument/2006/relationships/image" Target="../media/image34.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image" Target="../media/image31.jpeg"/><Relationship Id="rId4" Type="http://schemas.openxmlformats.org/officeDocument/2006/relationships/image" Target="../media/image34.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77F1F-621C-43A3-8794-0834EAFD1D64}" type="doc">
      <dgm:prSet loTypeId="urn:microsoft.com/office/officeart/2005/8/layout/cycle3" loCatId="cycle" qsTypeId="urn:microsoft.com/office/officeart/2005/8/quickstyle/simple2" qsCatId="simple" csTypeId="urn:microsoft.com/office/officeart/2005/8/colors/accent0_1" csCatId="mainScheme" phldr="1"/>
      <dgm:spPr/>
      <dgm:t>
        <a:bodyPr/>
        <a:lstStyle/>
        <a:p>
          <a:endParaRPr lang="es-CO"/>
        </a:p>
      </dgm:t>
    </dgm:pt>
    <dgm:pt modelId="{F1846956-ADCF-4F2C-B96F-C2C207423DA5}">
      <dgm:prSet phldrT="[Texto]"/>
      <dgm:spPr/>
      <dgm:t>
        <a:bodyPr/>
        <a:lstStyle/>
        <a:p>
          <a:r>
            <a:rPr lang="es-CO" dirty="0">
              <a:solidFill>
                <a:srgbClr val="152B48"/>
              </a:solidFill>
              <a:latin typeface="Montserrat" pitchFamily="2" charset="77"/>
            </a:rPr>
            <a:t>Choque séptico</a:t>
          </a:r>
        </a:p>
      </dgm:t>
    </dgm:pt>
    <dgm:pt modelId="{7C635219-46B4-4C03-9360-86C3E6D8E839}" type="parTrans" cxnId="{C32D2988-9C49-44B4-B752-3F9B5676AFD5}">
      <dgm:prSet/>
      <dgm:spPr/>
      <dgm:t>
        <a:bodyPr/>
        <a:lstStyle/>
        <a:p>
          <a:endParaRPr lang="es-CO">
            <a:solidFill>
              <a:srgbClr val="152B48"/>
            </a:solidFill>
            <a:latin typeface="Montserrat" pitchFamily="2" charset="77"/>
          </a:endParaRPr>
        </a:p>
      </dgm:t>
    </dgm:pt>
    <dgm:pt modelId="{88ED7F96-CC69-4C31-87A2-2325019EE32E}" type="sibTrans" cxnId="{C32D2988-9C49-44B4-B752-3F9B5676AFD5}">
      <dgm:prSet/>
      <dgm:spPr/>
      <dgm:t>
        <a:bodyPr/>
        <a:lstStyle/>
        <a:p>
          <a:endParaRPr lang="es-CO">
            <a:solidFill>
              <a:srgbClr val="152B48"/>
            </a:solidFill>
            <a:latin typeface="Montserrat" pitchFamily="2" charset="77"/>
          </a:endParaRPr>
        </a:p>
      </dgm:t>
    </dgm:pt>
    <dgm:pt modelId="{9A974A71-45C6-4FF3-B9F7-B798EEDA53F3}">
      <dgm:prSet phldrT="[Texto]"/>
      <dgm:spPr/>
      <dgm:t>
        <a:bodyPr/>
        <a:lstStyle/>
        <a:p>
          <a:r>
            <a:rPr lang="es-ES" dirty="0">
              <a:solidFill>
                <a:srgbClr val="152B48"/>
              </a:solidFill>
              <a:latin typeface="Montserrat" pitchFamily="2" charset="77"/>
            </a:rPr>
            <a:t>Lactato &gt; 2 mmol/L            (&gt; 18 mg/</a:t>
          </a:r>
          <a:r>
            <a:rPr lang="es-ES" dirty="0" err="1">
              <a:solidFill>
                <a:srgbClr val="152B48"/>
              </a:solidFill>
              <a:latin typeface="Montserrat" pitchFamily="2" charset="77"/>
            </a:rPr>
            <a:t>dL</a:t>
          </a:r>
          <a:r>
            <a:rPr lang="es-ES" dirty="0">
              <a:solidFill>
                <a:srgbClr val="152B48"/>
              </a:solidFill>
              <a:latin typeface="Montserrat" pitchFamily="2" charset="77"/>
            </a:rPr>
            <a:t>).</a:t>
          </a:r>
          <a:endParaRPr lang="es-CO" dirty="0">
            <a:solidFill>
              <a:srgbClr val="152B48"/>
            </a:solidFill>
            <a:latin typeface="Montserrat" pitchFamily="2" charset="77"/>
          </a:endParaRPr>
        </a:p>
      </dgm:t>
    </dgm:pt>
    <dgm:pt modelId="{37CC81FE-E10C-47DF-9CA1-561AAC3565CB}" type="parTrans" cxnId="{ED770DD4-E973-41E8-9576-5B205B388915}">
      <dgm:prSet/>
      <dgm:spPr/>
      <dgm:t>
        <a:bodyPr/>
        <a:lstStyle/>
        <a:p>
          <a:endParaRPr lang="es-CO">
            <a:solidFill>
              <a:srgbClr val="152B48"/>
            </a:solidFill>
            <a:latin typeface="Montserrat" pitchFamily="2" charset="77"/>
          </a:endParaRPr>
        </a:p>
      </dgm:t>
    </dgm:pt>
    <dgm:pt modelId="{77004103-F18C-4A68-A17C-211E4B163350}" type="sibTrans" cxnId="{ED770DD4-E973-41E8-9576-5B205B388915}">
      <dgm:prSet/>
      <dgm:spPr/>
      <dgm:t>
        <a:bodyPr/>
        <a:lstStyle/>
        <a:p>
          <a:endParaRPr lang="es-CO">
            <a:solidFill>
              <a:srgbClr val="152B48"/>
            </a:solidFill>
            <a:latin typeface="Montserrat" pitchFamily="2" charset="77"/>
          </a:endParaRPr>
        </a:p>
      </dgm:t>
    </dgm:pt>
    <dgm:pt modelId="{B5645423-ADAC-4D1D-AA13-15DD5754C552}">
      <dgm:prSet phldrT="[Texto]"/>
      <dgm:spPr/>
      <dgm:t>
        <a:bodyPr/>
        <a:lstStyle/>
        <a:p>
          <a:r>
            <a:rPr lang="es-ES" dirty="0">
              <a:solidFill>
                <a:srgbClr val="152B48"/>
              </a:solidFill>
              <a:latin typeface="Montserrat" pitchFamily="2" charset="77"/>
            </a:rPr>
            <a:t>Hipotensión persistente que requiere vasopresores para mantener PAM ≥ 65 mm Hg.</a:t>
          </a:r>
          <a:endParaRPr lang="es-CO" dirty="0">
            <a:solidFill>
              <a:srgbClr val="152B48"/>
            </a:solidFill>
            <a:latin typeface="Montserrat" pitchFamily="2" charset="77"/>
          </a:endParaRPr>
        </a:p>
      </dgm:t>
    </dgm:pt>
    <dgm:pt modelId="{718B882A-1D25-444C-9B30-C28325054589}" type="parTrans" cxnId="{57B06331-0393-4831-9397-3EE3884FAFC0}">
      <dgm:prSet/>
      <dgm:spPr/>
      <dgm:t>
        <a:bodyPr/>
        <a:lstStyle/>
        <a:p>
          <a:endParaRPr lang="es-CO">
            <a:solidFill>
              <a:srgbClr val="152B48"/>
            </a:solidFill>
            <a:latin typeface="Montserrat" pitchFamily="2" charset="77"/>
          </a:endParaRPr>
        </a:p>
      </dgm:t>
    </dgm:pt>
    <dgm:pt modelId="{CD612C50-606A-4549-942F-F2DF229A1C6B}" type="sibTrans" cxnId="{57B06331-0393-4831-9397-3EE3884FAFC0}">
      <dgm:prSet/>
      <dgm:spPr/>
      <dgm:t>
        <a:bodyPr/>
        <a:lstStyle/>
        <a:p>
          <a:endParaRPr lang="es-CO">
            <a:solidFill>
              <a:srgbClr val="152B48"/>
            </a:solidFill>
            <a:latin typeface="Montserrat" pitchFamily="2" charset="77"/>
          </a:endParaRPr>
        </a:p>
      </dgm:t>
    </dgm:pt>
    <dgm:pt modelId="{643D8B2E-7F63-4B83-A3A2-365A16827067}" type="pres">
      <dgm:prSet presAssocID="{50277F1F-621C-43A3-8794-0834EAFD1D64}" presName="Name0" presStyleCnt="0">
        <dgm:presLayoutVars>
          <dgm:dir/>
          <dgm:resizeHandles val="exact"/>
        </dgm:presLayoutVars>
      </dgm:prSet>
      <dgm:spPr/>
    </dgm:pt>
    <dgm:pt modelId="{CCD65205-FFAE-47D6-98E3-AB6D956990C4}" type="pres">
      <dgm:prSet presAssocID="{50277F1F-621C-43A3-8794-0834EAFD1D64}" presName="cycle" presStyleCnt="0"/>
      <dgm:spPr/>
    </dgm:pt>
    <dgm:pt modelId="{C32FE82A-1416-4CE1-BEA1-B3C3FB968147}" type="pres">
      <dgm:prSet presAssocID="{F1846956-ADCF-4F2C-B96F-C2C207423DA5}" presName="nodeFirstNode" presStyleLbl="node1" presStyleIdx="0" presStyleCnt="3">
        <dgm:presLayoutVars>
          <dgm:bulletEnabled val="1"/>
        </dgm:presLayoutVars>
      </dgm:prSet>
      <dgm:spPr/>
    </dgm:pt>
    <dgm:pt modelId="{DA98F76D-1F4B-4B1D-8CD9-EC49A8967415}" type="pres">
      <dgm:prSet presAssocID="{88ED7F96-CC69-4C31-87A2-2325019EE32E}" presName="sibTransFirstNode" presStyleLbl="bgShp" presStyleIdx="0" presStyleCnt="1"/>
      <dgm:spPr/>
    </dgm:pt>
    <dgm:pt modelId="{1B523139-2691-4859-B0D3-EF313C617DB0}" type="pres">
      <dgm:prSet presAssocID="{9A974A71-45C6-4FF3-B9F7-B798EEDA53F3}" presName="nodeFollowingNodes" presStyleLbl="node1" presStyleIdx="1" presStyleCnt="3">
        <dgm:presLayoutVars>
          <dgm:bulletEnabled val="1"/>
        </dgm:presLayoutVars>
      </dgm:prSet>
      <dgm:spPr/>
    </dgm:pt>
    <dgm:pt modelId="{9716BC78-4038-4EEB-BCE2-C793C3D12CEE}" type="pres">
      <dgm:prSet presAssocID="{B5645423-ADAC-4D1D-AA13-15DD5754C552}" presName="nodeFollowingNodes" presStyleLbl="node1" presStyleIdx="2" presStyleCnt="3">
        <dgm:presLayoutVars>
          <dgm:bulletEnabled val="1"/>
        </dgm:presLayoutVars>
      </dgm:prSet>
      <dgm:spPr/>
    </dgm:pt>
  </dgm:ptLst>
  <dgm:cxnLst>
    <dgm:cxn modelId="{57B06331-0393-4831-9397-3EE3884FAFC0}" srcId="{50277F1F-621C-43A3-8794-0834EAFD1D64}" destId="{B5645423-ADAC-4D1D-AA13-15DD5754C552}" srcOrd="2" destOrd="0" parTransId="{718B882A-1D25-444C-9B30-C28325054589}" sibTransId="{CD612C50-606A-4549-942F-F2DF229A1C6B}"/>
    <dgm:cxn modelId="{A4798C34-CD82-4F6F-B752-DED1433E2119}" type="presOf" srcId="{9A974A71-45C6-4FF3-B9F7-B798EEDA53F3}" destId="{1B523139-2691-4859-B0D3-EF313C617DB0}" srcOrd="0" destOrd="0" presId="urn:microsoft.com/office/officeart/2005/8/layout/cycle3"/>
    <dgm:cxn modelId="{DE714569-07F5-40DF-A583-53610EF6F286}" type="presOf" srcId="{50277F1F-621C-43A3-8794-0834EAFD1D64}" destId="{643D8B2E-7F63-4B83-A3A2-365A16827067}" srcOrd="0" destOrd="0" presId="urn:microsoft.com/office/officeart/2005/8/layout/cycle3"/>
    <dgm:cxn modelId="{C32D2988-9C49-44B4-B752-3F9B5676AFD5}" srcId="{50277F1F-621C-43A3-8794-0834EAFD1D64}" destId="{F1846956-ADCF-4F2C-B96F-C2C207423DA5}" srcOrd="0" destOrd="0" parTransId="{7C635219-46B4-4C03-9360-86C3E6D8E839}" sibTransId="{88ED7F96-CC69-4C31-87A2-2325019EE32E}"/>
    <dgm:cxn modelId="{6C6BA5AD-267E-4F21-916F-7573303E9DBE}" type="presOf" srcId="{F1846956-ADCF-4F2C-B96F-C2C207423DA5}" destId="{C32FE82A-1416-4CE1-BEA1-B3C3FB968147}" srcOrd="0" destOrd="0" presId="urn:microsoft.com/office/officeart/2005/8/layout/cycle3"/>
    <dgm:cxn modelId="{0C0EBABD-C4EE-4A21-A9D7-5941EF669DB4}" type="presOf" srcId="{B5645423-ADAC-4D1D-AA13-15DD5754C552}" destId="{9716BC78-4038-4EEB-BCE2-C793C3D12CEE}" srcOrd="0" destOrd="0" presId="urn:microsoft.com/office/officeart/2005/8/layout/cycle3"/>
    <dgm:cxn modelId="{ED770DD4-E973-41E8-9576-5B205B388915}" srcId="{50277F1F-621C-43A3-8794-0834EAFD1D64}" destId="{9A974A71-45C6-4FF3-B9F7-B798EEDA53F3}" srcOrd="1" destOrd="0" parTransId="{37CC81FE-E10C-47DF-9CA1-561AAC3565CB}" sibTransId="{77004103-F18C-4A68-A17C-211E4B163350}"/>
    <dgm:cxn modelId="{9892DBF7-5586-48FB-BE4E-886B9C3DAF92}" type="presOf" srcId="{88ED7F96-CC69-4C31-87A2-2325019EE32E}" destId="{DA98F76D-1F4B-4B1D-8CD9-EC49A8967415}" srcOrd="0" destOrd="0" presId="urn:microsoft.com/office/officeart/2005/8/layout/cycle3"/>
    <dgm:cxn modelId="{3180C764-847C-4712-9302-4013B5A7AC8B}" type="presParOf" srcId="{643D8B2E-7F63-4B83-A3A2-365A16827067}" destId="{CCD65205-FFAE-47D6-98E3-AB6D956990C4}" srcOrd="0" destOrd="0" presId="urn:microsoft.com/office/officeart/2005/8/layout/cycle3"/>
    <dgm:cxn modelId="{11128DCD-8ED2-47D4-A222-74AE64E76A6B}" type="presParOf" srcId="{CCD65205-FFAE-47D6-98E3-AB6D956990C4}" destId="{C32FE82A-1416-4CE1-BEA1-B3C3FB968147}" srcOrd="0" destOrd="0" presId="urn:microsoft.com/office/officeart/2005/8/layout/cycle3"/>
    <dgm:cxn modelId="{57CE98F9-96DD-4F9D-917D-480727A6885A}" type="presParOf" srcId="{CCD65205-FFAE-47D6-98E3-AB6D956990C4}" destId="{DA98F76D-1F4B-4B1D-8CD9-EC49A8967415}" srcOrd="1" destOrd="0" presId="urn:microsoft.com/office/officeart/2005/8/layout/cycle3"/>
    <dgm:cxn modelId="{A052EC8D-9715-4542-8793-8308D50B40DD}" type="presParOf" srcId="{CCD65205-FFAE-47D6-98E3-AB6D956990C4}" destId="{1B523139-2691-4859-B0D3-EF313C617DB0}" srcOrd="2" destOrd="0" presId="urn:microsoft.com/office/officeart/2005/8/layout/cycle3"/>
    <dgm:cxn modelId="{2212079A-46B1-49BC-B177-B28725840098}" type="presParOf" srcId="{CCD65205-FFAE-47D6-98E3-AB6D956990C4}" destId="{9716BC78-4038-4EEB-BCE2-C793C3D12CEE}" srcOrd="3"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AAFC5-5279-449E-BB9A-D6BAA01D7C8A}" type="doc">
      <dgm:prSet loTypeId="urn:microsoft.com/office/officeart/2005/8/layout/vList3" loCatId="list" qsTypeId="urn:microsoft.com/office/officeart/2005/8/quickstyle/simple1" qsCatId="simple" csTypeId="urn:microsoft.com/office/officeart/2005/8/colors/accent3_1" csCatId="accent3" phldr="1"/>
      <dgm:spPr/>
      <dgm:t>
        <a:bodyPr/>
        <a:lstStyle/>
        <a:p>
          <a:endParaRPr lang="es-CO"/>
        </a:p>
      </dgm:t>
    </dgm:pt>
    <dgm:pt modelId="{CAF39C16-5FBB-4A3A-BF81-D7F1D5873390}">
      <dgm:prSet phldrT="[Texto]" custT="1"/>
      <dgm:spPr/>
      <dgm:t>
        <a:bodyPr/>
        <a:lstStyle/>
        <a:p>
          <a:r>
            <a:rPr lang="es-CO" sz="2800" dirty="0">
              <a:solidFill>
                <a:srgbClr val="152B48"/>
              </a:solidFill>
              <a:latin typeface="Montserrat" pitchFamily="2" charset="77"/>
            </a:rPr>
            <a:t>Tromboprofilaxis</a:t>
          </a:r>
        </a:p>
      </dgm:t>
    </dgm:pt>
    <dgm:pt modelId="{644C94ED-764D-4C42-B995-06DDF871CEB8}" type="parTrans" cxnId="{A02A900B-A01E-4AAA-80BE-2CD1B2D56BB8}">
      <dgm:prSet/>
      <dgm:spPr/>
      <dgm:t>
        <a:bodyPr/>
        <a:lstStyle/>
        <a:p>
          <a:endParaRPr lang="es-CO"/>
        </a:p>
      </dgm:t>
    </dgm:pt>
    <dgm:pt modelId="{D9E2093A-8FFA-471E-8B2F-5A66143E51D8}" type="sibTrans" cxnId="{A02A900B-A01E-4AAA-80BE-2CD1B2D56BB8}">
      <dgm:prSet/>
      <dgm:spPr/>
      <dgm:t>
        <a:bodyPr/>
        <a:lstStyle/>
        <a:p>
          <a:endParaRPr lang="es-CO"/>
        </a:p>
      </dgm:t>
    </dgm:pt>
    <dgm:pt modelId="{0234C67F-103F-406A-9AEB-E0F237CC7B36}">
      <dgm:prSet phldrT="[Texto]" custT="1"/>
      <dgm:spPr/>
      <dgm:t>
        <a:bodyPr/>
        <a:lstStyle/>
        <a:p>
          <a:r>
            <a:rPr lang="es-CO" sz="2800" dirty="0">
              <a:solidFill>
                <a:srgbClr val="152B48"/>
              </a:solidFill>
              <a:latin typeface="Montserrat" pitchFamily="2" charset="77"/>
            </a:rPr>
            <a:t>Profilaxis gástrica</a:t>
          </a:r>
        </a:p>
      </dgm:t>
    </dgm:pt>
    <dgm:pt modelId="{7826E579-880E-49C2-8587-F4025C413C2E}" type="parTrans" cxnId="{32388FF6-F4E7-477A-A701-C85F4D70880C}">
      <dgm:prSet/>
      <dgm:spPr/>
      <dgm:t>
        <a:bodyPr/>
        <a:lstStyle/>
        <a:p>
          <a:endParaRPr lang="es-CO"/>
        </a:p>
      </dgm:t>
    </dgm:pt>
    <dgm:pt modelId="{4BA6EADD-75D5-4E34-9BE0-56663B0A7DB4}" type="sibTrans" cxnId="{32388FF6-F4E7-477A-A701-C85F4D70880C}">
      <dgm:prSet/>
      <dgm:spPr/>
      <dgm:t>
        <a:bodyPr/>
        <a:lstStyle/>
        <a:p>
          <a:endParaRPr lang="es-CO"/>
        </a:p>
      </dgm:t>
    </dgm:pt>
    <dgm:pt modelId="{1F0F0C4C-7366-4F97-9089-478308132351}">
      <dgm:prSet phldrT="[Texto]" custT="1"/>
      <dgm:spPr/>
      <dgm:t>
        <a:bodyPr/>
        <a:lstStyle/>
        <a:p>
          <a:r>
            <a:rPr lang="es-CO" sz="2800" dirty="0">
              <a:solidFill>
                <a:srgbClr val="152B48"/>
              </a:solidFill>
              <a:latin typeface="Montserrat" pitchFamily="2" charset="77"/>
            </a:rPr>
            <a:t>Glucocorticoides</a:t>
          </a:r>
        </a:p>
      </dgm:t>
    </dgm:pt>
    <dgm:pt modelId="{A13359AB-2F47-4C60-9471-2D811D67747D}" type="parTrans" cxnId="{3684C705-4977-4113-A879-3B16343945F4}">
      <dgm:prSet/>
      <dgm:spPr/>
      <dgm:t>
        <a:bodyPr/>
        <a:lstStyle/>
        <a:p>
          <a:endParaRPr lang="es-CO"/>
        </a:p>
      </dgm:t>
    </dgm:pt>
    <dgm:pt modelId="{5A9BFB44-B1E4-49C3-9FA8-C3C8A3FF3857}" type="sibTrans" cxnId="{3684C705-4977-4113-A879-3B16343945F4}">
      <dgm:prSet/>
      <dgm:spPr/>
      <dgm:t>
        <a:bodyPr/>
        <a:lstStyle/>
        <a:p>
          <a:endParaRPr lang="es-CO"/>
        </a:p>
      </dgm:t>
    </dgm:pt>
    <dgm:pt modelId="{DF0DBC2F-5EDD-4A47-8CEC-B746957F652F}">
      <dgm:prSet custT="1"/>
      <dgm:spPr/>
      <dgm:t>
        <a:bodyPr/>
        <a:lstStyle/>
        <a:p>
          <a:r>
            <a:rPr lang="es-CO" sz="2800" dirty="0">
              <a:solidFill>
                <a:srgbClr val="152B48"/>
              </a:solidFill>
              <a:latin typeface="Montserrat" pitchFamily="2" charset="77"/>
            </a:rPr>
            <a:t>Hemoderivados</a:t>
          </a:r>
        </a:p>
      </dgm:t>
    </dgm:pt>
    <dgm:pt modelId="{A352A086-107B-42F8-AFA5-CBEDB3442DDC}" type="parTrans" cxnId="{8B6FDDDA-C88E-4333-ADE6-2D74374C2670}">
      <dgm:prSet/>
      <dgm:spPr/>
      <dgm:t>
        <a:bodyPr/>
        <a:lstStyle/>
        <a:p>
          <a:endParaRPr lang="es-CO"/>
        </a:p>
      </dgm:t>
    </dgm:pt>
    <dgm:pt modelId="{C2CF729E-0536-4244-8AF8-4E41AF659155}" type="sibTrans" cxnId="{8B6FDDDA-C88E-4333-ADE6-2D74374C2670}">
      <dgm:prSet/>
      <dgm:spPr/>
      <dgm:t>
        <a:bodyPr/>
        <a:lstStyle/>
        <a:p>
          <a:endParaRPr lang="es-CO"/>
        </a:p>
      </dgm:t>
    </dgm:pt>
    <dgm:pt modelId="{AB54878C-C064-48B3-B3FE-B92B5AD1872F}" type="pres">
      <dgm:prSet presAssocID="{965AAFC5-5279-449E-BB9A-D6BAA01D7C8A}" presName="linearFlow" presStyleCnt="0">
        <dgm:presLayoutVars>
          <dgm:dir/>
          <dgm:resizeHandles val="exact"/>
        </dgm:presLayoutVars>
      </dgm:prSet>
      <dgm:spPr/>
    </dgm:pt>
    <dgm:pt modelId="{D2A2E43A-8A0E-4AFC-A54B-A603959F5AAD}" type="pres">
      <dgm:prSet presAssocID="{CAF39C16-5FBB-4A3A-BF81-D7F1D5873390}" presName="composite" presStyleCnt="0"/>
      <dgm:spPr/>
    </dgm:pt>
    <dgm:pt modelId="{81182DAC-9346-4162-B01F-2DD53AA8E176}" type="pres">
      <dgm:prSet presAssocID="{CAF39C16-5FBB-4A3A-BF81-D7F1D5873390}" presName="imgShp" presStyleLbl="fgImgPlace1" presStyleIdx="0" presStyleCnt="4" custLinFactNeighborX="2781" custLinFactNeighborY="-100"/>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l="-45000" r="-45000"/>
          </a:stretch>
        </a:blipFill>
      </dgm:spPr>
    </dgm:pt>
    <dgm:pt modelId="{9ADA42EF-6E36-412B-AC38-DAD122645F3D}" type="pres">
      <dgm:prSet presAssocID="{CAF39C16-5FBB-4A3A-BF81-D7F1D5873390}" presName="txShp" presStyleLbl="node1" presStyleIdx="0" presStyleCnt="4">
        <dgm:presLayoutVars>
          <dgm:bulletEnabled val="1"/>
        </dgm:presLayoutVars>
      </dgm:prSet>
      <dgm:spPr/>
    </dgm:pt>
    <dgm:pt modelId="{EB9288EA-03F7-40FF-B9F0-183EF01C9B6D}" type="pres">
      <dgm:prSet presAssocID="{D9E2093A-8FFA-471E-8B2F-5A66143E51D8}" presName="spacing" presStyleCnt="0"/>
      <dgm:spPr/>
    </dgm:pt>
    <dgm:pt modelId="{6DF1F004-EEF9-4C7B-BEB1-DC9680F69F17}" type="pres">
      <dgm:prSet presAssocID="{0234C67F-103F-406A-9AEB-E0F237CC7B36}" presName="composite" presStyleCnt="0"/>
      <dgm:spPr/>
    </dgm:pt>
    <dgm:pt modelId="{13C93714-F09D-4B46-B66E-169ED88F9950}" type="pres">
      <dgm:prSet presAssocID="{0234C67F-103F-406A-9AEB-E0F237CC7B36}" presName="imgShp" presStyleLbl="fgImgPlace1" presStyleIdx="1" presStyleCnt="4" custLinFactNeighborX="2781" custLinFactNeighborY="2002"/>
      <dgm:spPr>
        <a:blipFill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7E119A22-1839-4980-9BA6-B8B458C05E23}" type="pres">
      <dgm:prSet presAssocID="{0234C67F-103F-406A-9AEB-E0F237CC7B36}" presName="txShp" presStyleLbl="node1" presStyleIdx="1" presStyleCnt="4">
        <dgm:presLayoutVars>
          <dgm:bulletEnabled val="1"/>
        </dgm:presLayoutVars>
      </dgm:prSet>
      <dgm:spPr/>
    </dgm:pt>
    <dgm:pt modelId="{80D6DD23-C4E2-4383-BBEF-EB8A8CF68912}" type="pres">
      <dgm:prSet presAssocID="{4BA6EADD-75D5-4E34-9BE0-56663B0A7DB4}" presName="spacing" presStyleCnt="0"/>
      <dgm:spPr/>
    </dgm:pt>
    <dgm:pt modelId="{1D8E0D28-556E-4872-8EA0-CBD72FB3D26D}" type="pres">
      <dgm:prSet presAssocID="{1F0F0C4C-7366-4F97-9089-478308132351}" presName="composite" presStyleCnt="0"/>
      <dgm:spPr/>
    </dgm:pt>
    <dgm:pt modelId="{6A402DA1-5B9A-4427-8735-5941CD469D56}" type="pres">
      <dgm:prSet presAssocID="{1F0F0C4C-7366-4F97-9089-478308132351}" presName="imgShp" presStyleLbl="fgImgPlace1" presStyleIdx="2" presStyleCnt="4"/>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CB670704-8AB7-43F7-809E-A7E61F95446A}" type="pres">
      <dgm:prSet presAssocID="{1F0F0C4C-7366-4F97-9089-478308132351}" presName="txShp" presStyleLbl="node1" presStyleIdx="2" presStyleCnt="4">
        <dgm:presLayoutVars>
          <dgm:bulletEnabled val="1"/>
        </dgm:presLayoutVars>
      </dgm:prSet>
      <dgm:spPr/>
    </dgm:pt>
    <dgm:pt modelId="{CA5D329C-60DC-44A9-92CC-2A7FAD26F329}" type="pres">
      <dgm:prSet presAssocID="{5A9BFB44-B1E4-49C3-9FA8-C3C8A3FF3857}" presName="spacing" presStyleCnt="0"/>
      <dgm:spPr/>
    </dgm:pt>
    <dgm:pt modelId="{7EE1FF74-BDAC-4FDF-8CBD-DE5CEE0487CA}" type="pres">
      <dgm:prSet presAssocID="{DF0DBC2F-5EDD-4A47-8CEC-B746957F652F}" presName="composite" presStyleCnt="0"/>
      <dgm:spPr/>
    </dgm:pt>
    <dgm:pt modelId="{22DEC4FB-5001-4D52-ABF4-E65E270D43BC}" type="pres">
      <dgm:prSet presAssocID="{DF0DBC2F-5EDD-4A47-8CEC-B746957F652F}" presName="imgShp" presStyleLbl="fgImgPlace1" presStyleIdx="3" presStyleCnt="4"/>
      <dgm:spPr>
        <a:blipFill rotWithShape="1">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pt>
    <dgm:pt modelId="{8C3823AB-42CE-4950-B517-5D975C2A0EC6}" type="pres">
      <dgm:prSet presAssocID="{DF0DBC2F-5EDD-4A47-8CEC-B746957F652F}" presName="txShp" presStyleLbl="node1" presStyleIdx="3" presStyleCnt="4">
        <dgm:presLayoutVars>
          <dgm:bulletEnabled val="1"/>
        </dgm:presLayoutVars>
      </dgm:prSet>
      <dgm:spPr/>
    </dgm:pt>
  </dgm:ptLst>
  <dgm:cxnLst>
    <dgm:cxn modelId="{3684C705-4977-4113-A879-3B16343945F4}" srcId="{965AAFC5-5279-449E-BB9A-D6BAA01D7C8A}" destId="{1F0F0C4C-7366-4F97-9089-478308132351}" srcOrd="2" destOrd="0" parTransId="{A13359AB-2F47-4C60-9471-2D811D67747D}" sibTransId="{5A9BFB44-B1E4-49C3-9FA8-C3C8A3FF3857}"/>
    <dgm:cxn modelId="{A02A900B-A01E-4AAA-80BE-2CD1B2D56BB8}" srcId="{965AAFC5-5279-449E-BB9A-D6BAA01D7C8A}" destId="{CAF39C16-5FBB-4A3A-BF81-D7F1D5873390}" srcOrd="0" destOrd="0" parTransId="{644C94ED-764D-4C42-B995-06DDF871CEB8}" sibTransId="{D9E2093A-8FFA-471E-8B2F-5A66143E51D8}"/>
    <dgm:cxn modelId="{390DAE36-926C-4338-BDD7-48AB3B7BE25B}" type="presOf" srcId="{CAF39C16-5FBB-4A3A-BF81-D7F1D5873390}" destId="{9ADA42EF-6E36-412B-AC38-DAD122645F3D}" srcOrd="0" destOrd="0" presId="urn:microsoft.com/office/officeart/2005/8/layout/vList3"/>
    <dgm:cxn modelId="{7B84F27E-AFAA-4F6C-908E-586A896CF2A7}" type="presOf" srcId="{1F0F0C4C-7366-4F97-9089-478308132351}" destId="{CB670704-8AB7-43F7-809E-A7E61F95446A}" srcOrd="0" destOrd="0" presId="urn:microsoft.com/office/officeart/2005/8/layout/vList3"/>
    <dgm:cxn modelId="{DD5949A6-8847-42F8-A308-FE3A73B9FE7A}" type="presOf" srcId="{0234C67F-103F-406A-9AEB-E0F237CC7B36}" destId="{7E119A22-1839-4980-9BA6-B8B458C05E23}" srcOrd="0" destOrd="0" presId="urn:microsoft.com/office/officeart/2005/8/layout/vList3"/>
    <dgm:cxn modelId="{8B6FDDDA-C88E-4333-ADE6-2D74374C2670}" srcId="{965AAFC5-5279-449E-BB9A-D6BAA01D7C8A}" destId="{DF0DBC2F-5EDD-4A47-8CEC-B746957F652F}" srcOrd="3" destOrd="0" parTransId="{A352A086-107B-42F8-AFA5-CBEDB3442DDC}" sibTransId="{C2CF729E-0536-4244-8AF8-4E41AF659155}"/>
    <dgm:cxn modelId="{F78AD9DF-609E-45D2-BF8D-2AF00C8AC32F}" type="presOf" srcId="{DF0DBC2F-5EDD-4A47-8CEC-B746957F652F}" destId="{8C3823AB-42CE-4950-B517-5D975C2A0EC6}" srcOrd="0" destOrd="0" presId="urn:microsoft.com/office/officeart/2005/8/layout/vList3"/>
    <dgm:cxn modelId="{FBBBFEE9-6ED7-4DD8-B85F-53A86CCF94F9}" type="presOf" srcId="{965AAFC5-5279-449E-BB9A-D6BAA01D7C8A}" destId="{AB54878C-C064-48B3-B3FE-B92B5AD1872F}" srcOrd="0" destOrd="0" presId="urn:microsoft.com/office/officeart/2005/8/layout/vList3"/>
    <dgm:cxn modelId="{32388FF6-F4E7-477A-A701-C85F4D70880C}" srcId="{965AAFC5-5279-449E-BB9A-D6BAA01D7C8A}" destId="{0234C67F-103F-406A-9AEB-E0F237CC7B36}" srcOrd="1" destOrd="0" parTransId="{7826E579-880E-49C2-8587-F4025C413C2E}" sibTransId="{4BA6EADD-75D5-4E34-9BE0-56663B0A7DB4}"/>
    <dgm:cxn modelId="{4505DFF9-EE56-4754-AAB2-73A803EDD5DA}" type="presParOf" srcId="{AB54878C-C064-48B3-B3FE-B92B5AD1872F}" destId="{D2A2E43A-8A0E-4AFC-A54B-A603959F5AAD}" srcOrd="0" destOrd="0" presId="urn:microsoft.com/office/officeart/2005/8/layout/vList3"/>
    <dgm:cxn modelId="{71677145-1A67-4B1A-B918-E8F21D564CC0}" type="presParOf" srcId="{D2A2E43A-8A0E-4AFC-A54B-A603959F5AAD}" destId="{81182DAC-9346-4162-B01F-2DD53AA8E176}" srcOrd="0" destOrd="0" presId="urn:microsoft.com/office/officeart/2005/8/layout/vList3"/>
    <dgm:cxn modelId="{8B100841-C466-4431-809D-290C2932918F}" type="presParOf" srcId="{D2A2E43A-8A0E-4AFC-A54B-A603959F5AAD}" destId="{9ADA42EF-6E36-412B-AC38-DAD122645F3D}" srcOrd="1" destOrd="0" presId="urn:microsoft.com/office/officeart/2005/8/layout/vList3"/>
    <dgm:cxn modelId="{31328A8B-1A49-4DAC-A5FD-CD3A6D063259}" type="presParOf" srcId="{AB54878C-C064-48B3-B3FE-B92B5AD1872F}" destId="{EB9288EA-03F7-40FF-B9F0-183EF01C9B6D}" srcOrd="1" destOrd="0" presId="urn:microsoft.com/office/officeart/2005/8/layout/vList3"/>
    <dgm:cxn modelId="{D453C969-BFA5-4038-AD79-ACEB57AE854D}" type="presParOf" srcId="{AB54878C-C064-48B3-B3FE-B92B5AD1872F}" destId="{6DF1F004-EEF9-4C7B-BEB1-DC9680F69F17}" srcOrd="2" destOrd="0" presId="urn:microsoft.com/office/officeart/2005/8/layout/vList3"/>
    <dgm:cxn modelId="{83992267-855C-45A4-A8A0-480C6BAD30C9}" type="presParOf" srcId="{6DF1F004-EEF9-4C7B-BEB1-DC9680F69F17}" destId="{13C93714-F09D-4B46-B66E-169ED88F9950}" srcOrd="0" destOrd="0" presId="urn:microsoft.com/office/officeart/2005/8/layout/vList3"/>
    <dgm:cxn modelId="{E2B94987-8D14-4E85-80DA-ADE9A171AF20}" type="presParOf" srcId="{6DF1F004-EEF9-4C7B-BEB1-DC9680F69F17}" destId="{7E119A22-1839-4980-9BA6-B8B458C05E23}" srcOrd="1" destOrd="0" presId="urn:microsoft.com/office/officeart/2005/8/layout/vList3"/>
    <dgm:cxn modelId="{F07A3F83-2405-4556-9B22-FE74C8F89005}" type="presParOf" srcId="{AB54878C-C064-48B3-B3FE-B92B5AD1872F}" destId="{80D6DD23-C4E2-4383-BBEF-EB8A8CF68912}" srcOrd="3" destOrd="0" presId="urn:microsoft.com/office/officeart/2005/8/layout/vList3"/>
    <dgm:cxn modelId="{183581F8-0EED-4EE8-BE81-FE6938C0C30D}" type="presParOf" srcId="{AB54878C-C064-48B3-B3FE-B92B5AD1872F}" destId="{1D8E0D28-556E-4872-8EA0-CBD72FB3D26D}" srcOrd="4" destOrd="0" presId="urn:microsoft.com/office/officeart/2005/8/layout/vList3"/>
    <dgm:cxn modelId="{607B1840-89BE-41E3-A0FD-84FC1554307D}" type="presParOf" srcId="{1D8E0D28-556E-4872-8EA0-CBD72FB3D26D}" destId="{6A402DA1-5B9A-4427-8735-5941CD469D56}" srcOrd="0" destOrd="0" presId="urn:microsoft.com/office/officeart/2005/8/layout/vList3"/>
    <dgm:cxn modelId="{5EB994D3-4770-4DED-A607-D290ECA711C1}" type="presParOf" srcId="{1D8E0D28-556E-4872-8EA0-CBD72FB3D26D}" destId="{CB670704-8AB7-43F7-809E-A7E61F95446A}" srcOrd="1" destOrd="0" presId="urn:microsoft.com/office/officeart/2005/8/layout/vList3"/>
    <dgm:cxn modelId="{50DAF7EF-149A-4EFA-843C-420A1636A3D3}" type="presParOf" srcId="{AB54878C-C064-48B3-B3FE-B92B5AD1872F}" destId="{CA5D329C-60DC-44A9-92CC-2A7FAD26F329}" srcOrd="5" destOrd="0" presId="urn:microsoft.com/office/officeart/2005/8/layout/vList3"/>
    <dgm:cxn modelId="{BC1A5C4F-55CA-42EC-BB30-32B08C3AD0C3}" type="presParOf" srcId="{AB54878C-C064-48B3-B3FE-B92B5AD1872F}" destId="{7EE1FF74-BDAC-4FDF-8CBD-DE5CEE0487CA}" srcOrd="6" destOrd="0" presId="urn:microsoft.com/office/officeart/2005/8/layout/vList3"/>
    <dgm:cxn modelId="{CD358F57-EFEF-4E93-BA72-49BDFE6A965F}" type="presParOf" srcId="{7EE1FF74-BDAC-4FDF-8CBD-DE5CEE0487CA}" destId="{22DEC4FB-5001-4D52-ABF4-E65E270D43BC}" srcOrd="0" destOrd="0" presId="urn:microsoft.com/office/officeart/2005/8/layout/vList3"/>
    <dgm:cxn modelId="{37EAB006-D5AD-47A7-B827-1035DCB3FBB5}" type="presParOf" srcId="{7EE1FF74-BDAC-4FDF-8CBD-DE5CEE0487CA}" destId="{8C3823AB-42CE-4950-B517-5D975C2A0EC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8F76D-1F4B-4B1D-8CD9-EC49A8967415}">
      <dsp:nvSpPr>
        <dsp:cNvPr id="0" name=""/>
        <dsp:cNvSpPr/>
      </dsp:nvSpPr>
      <dsp:spPr>
        <a:xfrm>
          <a:off x="1383716" y="-208258"/>
          <a:ext cx="3811939" cy="3811939"/>
        </a:xfrm>
        <a:prstGeom prst="circularArrow">
          <a:avLst>
            <a:gd name="adj1" fmla="val 5689"/>
            <a:gd name="adj2" fmla="val 340510"/>
            <a:gd name="adj3" fmla="val 12449246"/>
            <a:gd name="adj4" fmla="val 18250161"/>
            <a:gd name="adj5" fmla="val 5908"/>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2FE82A-1416-4CE1-BEA1-B3C3FB968147}">
      <dsp:nvSpPr>
        <dsp:cNvPr id="0" name=""/>
        <dsp:cNvSpPr/>
      </dsp:nvSpPr>
      <dsp:spPr>
        <a:xfrm>
          <a:off x="1956463" y="809"/>
          <a:ext cx="2666444" cy="133322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solidFill>
                <a:srgbClr val="152B48"/>
              </a:solidFill>
              <a:latin typeface="Montserrat" pitchFamily="2" charset="77"/>
            </a:rPr>
            <a:t>Choque séptico</a:t>
          </a:r>
        </a:p>
      </dsp:txBody>
      <dsp:txXfrm>
        <a:off x="2021546" y="65892"/>
        <a:ext cx="2536278" cy="1203056"/>
      </dsp:txXfrm>
    </dsp:sp>
    <dsp:sp modelId="{1B523139-2691-4859-B0D3-EF313C617DB0}">
      <dsp:nvSpPr>
        <dsp:cNvPr id="0" name=""/>
        <dsp:cNvSpPr/>
      </dsp:nvSpPr>
      <dsp:spPr>
        <a:xfrm>
          <a:off x="3401206" y="2503177"/>
          <a:ext cx="2666444" cy="133322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rgbClr val="152B48"/>
              </a:solidFill>
              <a:latin typeface="Montserrat" pitchFamily="2" charset="77"/>
            </a:rPr>
            <a:t>Lactato &gt; 2 mmol/L            (&gt; 18 mg/</a:t>
          </a:r>
          <a:r>
            <a:rPr lang="es-ES" sz="1500" kern="1200" dirty="0" err="1">
              <a:solidFill>
                <a:srgbClr val="152B48"/>
              </a:solidFill>
              <a:latin typeface="Montserrat" pitchFamily="2" charset="77"/>
            </a:rPr>
            <a:t>dL</a:t>
          </a:r>
          <a:r>
            <a:rPr lang="es-ES" sz="1500" kern="1200" dirty="0">
              <a:solidFill>
                <a:srgbClr val="152B48"/>
              </a:solidFill>
              <a:latin typeface="Montserrat" pitchFamily="2" charset="77"/>
            </a:rPr>
            <a:t>).</a:t>
          </a:r>
          <a:endParaRPr lang="es-CO" sz="1500" kern="1200" dirty="0">
            <a:solidFill>
              <a:srgbClr val="152B48"/>
            </a:solidFill>
            <a:latin typeface="Montserrat" pitchFamily="2" charset="77"/>
          </a:endParaRPr>
        </a:p>
      </dsp:txBody>
      <dsp:txXfrm>
        <a:off x="3466289" y="2568260"/>
        <a:ext cx="2536278" cy="1203056"/>
      </dsp:txXfrm>
    </dsp:sp>
    <dsp:sp modelId="{9716BC78-4038-4EEB-BCE2-C793C3D12CEE}">
      <dsp:nvSpPr>
        <dsp:cNvPr id="0" name=""/>
        <dsp:cNvSpPr/>
      </dsp:nvSpPr>
      <dsp:spPr>
        <a:xfrm>
          <a:off x="511721" y="2503177"/>
          <a:ext cx="2666444" cy="133322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ES" sz="1500" kern="1200" dirty="0">
              <a:solidFill>
                <a:srgbClr val="152B48"/>
              </a:solidFill>
              <a:latin typeface="Montserrat" pitchFamily="2" charset="77"/>
            </a:rPr>
            <a:t>Hipotensión persistente que requiere vasopresores para mantener PAM ≥ 65 mm Hg.</a:t>
          </a:r>
          <a:endParaRPr lang="es-CO" sz="1500" kern="1200" dirty="0">
            <a:solidFill>
              <a:srgbClr val="152B48"/>
            </a:solidFill>
            <a:latin typeface="Montserrat" pitchFamily="2" charset="77"/>
          </a:endParaRPr>
        </a:p>
      </dsp:txBody>
      <dsp:txXfrm>
        <a:off x="576804" y="2568260"/>
        <a:ext cx="2536278" cy="1203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A42EF-6E36-412B-AC38-DAD122645F3D}">
      <dsp:nvSpPr>
        <dsp:cNvPr id="0" name=""/>
        <dsp:cNvSpPr/>
      </dsp:nvSpPr>
      <dsp:spPr>
        <a:xfrm rot="10800000">
          <a:off x="1531860" y="883"/>
          <a:ext cx="5207087" cy="881204"/>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587" tIns="106680" rIns="199136" bIns="106680" numCol="1" spcCol="1270" anchor="ctr" anchorCtr="0">
          <a:noAutofit/>
        </a:bodyPr>
        <a:lstStyle/>
        <a:p>
          <a:pPr marL="0" lvl="0" indent="0" algn="ctr" defTabSz="1244600">
            <a:lnSpc>
              <a:spcPct val="90000"/>
            </a:lnSpc>
            <a:spcBef>
              <a:spcPct val="0"/>
            </a:spcBef>
            <a:spcAft>
              <a:spcPct val="35000"/>
            </a:spcAft>
            <a:buNone/>
          </a:pPr>
          <a:r>
            <a:rPr lang="es-CO" sz="2800" kern="1200" dirty="0">
              <a:solidFill>
                <a:srgbClr val="152B48"/>
              </a:solidFill>
              <a:latin typeface="Montserrat" pitchFamily="2" charset="77"/>
            </a:rPr>
            <a:t>Tromboprofilaxis</a:t>
          </a:r>
        </a:p>
      </dsp:txBody>
      <dsp:txXfrm rot="10800000">
        <a:off x="1752161" y="883"/>
        <a:ext cx="4986786" cy="881204"/>
      </dsp:txXfrm>
    </dsp:sp>
    <dsp:sp modelId="{81182DAC-9346-4162-B01F-2DD53AA8E176}">
      <dsp:nvSpPr>
        <dsp:cNvPr id="0" name=""/>
        <dsp:cNvSpPr/>
      </dsp:nvSpPr>
      <dsp:spPr>
        <a:xfrm>
          <a:off x="1115764" y="1"/>
          <a:ext cx="881204" cy="881204"/>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l="-45000" r="-45000"/>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119A22-1839-4980-9BA6-B8B458C05E23}">
      <dsp:nvSpPr>
        <dsp:cNvPr id="0" name=""/>
        <dsp:cNvSpPr/>
      </dsp:nvSpPr>
      <dsp:spPr>
        <a:xfrm rot="10800000">
          <a:off x="1531860" y="1145133"/>
          <a:ext cx="5207087" cy="881204"/>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587" tIns="106680" rIns="199136" bIns="106680" numCol="1" spcCol="1270" anchor="ctr" anchorCtr="0">
          <a:noAutofit/>
        </a:bodyPr>
        <a:lstStyle/>
        <a:p>
          <a:pPr marL="0" lvl="0" indent="0" algn="ctr" defTabSz="1244600">
            <a:lnSpc>
              <a:spcPct val="90000"/>
            </a:lnSpc>
            <a:spcBef>
              <a:spcPct val="0"/>
            </a:spcBef>
            <a:spcAft>
              <a:spcPct val="35000"/>
            </a:spcAft>
            <a:buNone/>
          </a:pPr>
          <a:r>
            <a:rPr lang="es-CO" sz="2800" kern="1200" dirty="0">
              <a:solidFill>
                <a:srgbClr val="152B48"/>
              </a:solidFill>
              <a:latin typeface="Montserrat" pitchFamily="2" charset="77"/>
            </a:rPr>
            <a:t>Profilaxis gástrica</a:t>
          </a:r>
        </a:p>
      </dsp:txBody>
      <dsp:txXfrm rot="10800000">
        <a:off x="1752161" y="1145133"/>
        <a:ext cx="4986786" cy="881204"/>
      </dsp:txXfrm>
    </dsp:sp>
    <dsp:sp modelId="{13C93714-F09D-4B46-B66E-169ED88F9950}">
      <dsp:nvSpPr>
        <dsp:cNvPr id="0" name=""/>
        <dsp:cNvSpPr/>
      </dsp:nvSpPr>
      <dsp:spPr>
        <a:xfrm>
          <a:off x="1115764" y="1162775"/>
          <a:ext cx="881204" cy="881204"/>
        </a:xfrm>
        <a:prstGeom prst="ellipse">
          <a:avLst/>
        </a:prstGeom>
        <a:blipFill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670704-8AB7-43F7-809E-A7E61F95446A}">
      <dsp:nvSpPr>
        <dsp:cNvPr id="0" name=""/>
        <dsp:cNvSpPr/>
      </dsp:nvSpPr>
      <dsp:spPr>
        <a:xfrm rot="10800000">
          <a:off x="1531860" y="2289383"/>
          <a:ext cx="5207087" cy="881204"/>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587" tIns="106680" rIns="199136" bIns="106680" numCol="1" spcCol="1270" anchor="ctr" anchorCtr="0">
          <a:noAutofit/>
        </a:bodyPr>
        <a:lstStyle/>
        <a:p>
          <a:pPr marL="0" lvl="0" indent="0" algn="ctr" defTabSz="1244600">
            <a:lnSpc>
              <a:spcPct val="90000"/>
            </a:lnSpc>
            <a:spcBef>
              <a:spcPct val="0"/>
            </a:spcBef>
            <a:spcAft>
              <a:spcPct val="35000"/>
            </a:spcAft>
            <a:buNone/>
          </a:pPr>
          <a:r>
            <a:rPr lang="es-CO" sz="2800" kern="1200" dirty="0">
              <a:solidFill>
                <a:srgbClr val="152B48"/>
              </a:solidFill>
              <a:latin typeface="Montserrat" pitchFamily="2" charset="77"/>
            </a:rPr>
            <a:t>Glucocorticoides</a:t>
          </a:r>
        </a:p>
      </dsp:txBody>
      <dsp:txXfrm rot="10800000">
        <a:off x="1752161" y="2289383"/>
        <a:ext cx="4986786" cy="881204"/>
      </dsp:txXfrm>
    </dsp:sp>
    <dsp:sp modelId="{6A402DA1-5B9A-4427-8735-5941CD469D56}">
      <dsp:nvSpPr>
        <dsp:cNvPr id="0" name=""/>
        <dsp:cNvSpPr/>
      </dsp:nvSpPr>
      <dsp:spPr>
        <a:xfrm>
          <a:off x="1091258" y="2289383"/>
          <a:ext cx="881204" cy="881204"/>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3823AB-42CE-4950-B517-5D975C2A0EC6}">
      <dsp:nvSpPr>
        <dsp:cNvPr id="0" name=""/>
        <dsp:cNvSpPr/>
      </dsp:nvSpPr>
      <dsp:spPr>
        <a:xfrm rot="10800000">
          <a:off x="1531860" y="3433633"/>
          <a:ext cx="5207087" cy="881204"/>
        </a:xfrm>
        <a:prstGeom prst="homePlat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8587" tIns="106680" rIns="199136" bIns="106680" numCol="1" spcCol="1270" anchor="ctr" anchorCtr="0">
          <a:noAutofit/>
        </a:bodyPr>
        <a:lstStyle/>
        <a:p>
          <a:pPr marL="0" lvl="0" indent="0" algn="ctr" defTabSz="1244600">
            <a:lnSpc>
              <a:spcPct val="90000"/>
            </a:lnSpc>
            <a:spcBef>
              <a:spcPct val="0"/>
            </a:spcBef>
            <a:spcAft>
              <a:spcPct val="35000"/>
            </a:spcAft>
            <a:buNone/>
          </a:pPr>
          <a:r>
            <a:rPr lang="es-CO" sz="2800" kern="1200" dirty="0">
              <a:solidFill>
                <a:srgbClr val="152B48"/>
              </a:solidFill>
              <a:latin typeface="Montserrat" pitchFamily="2" charset="77"/>
            </a:rPr>
            <a:t>Hemoderivados</a:t>
          </a:r>
        </a:p>
      </dsp:txBody>
      <dsp:txXfrm rot="10800000">
        <a:off x="1752161" y="3433633"/>
        <a:ext cx="4986786" cy="881204"/>
      </dsp:txXfrm>
    </dsp:sp>
    <dsp:sp modelId="{22DEC4FB-5001-4D52-ABF4-E65E270D43BC}">
      <dsp:nvSpPr>
        <dsp:cNvPr id="0" name=""/>
        <dsp:cNvSpPr/>
      </dsp:nvSpPr>
      <dsp:spPr>
        <a:xfrm>
          <a:off x="1091258" y="3433633"/>
          <a:ext cx="881204" cy="881204"/>
        </a:xfrm>
        <a:prstGeom prst="ellipse">
          <a:avLst/>
        </a:prstGeom>
        <a:blipFill rotWithShape="1">
          <a:blip xmlns:r="http://schemas.openxmlformats.org/officeDocument/2006/relationships" r:embed="rId4">
            <a:extLst>
              <a:ext uri="{28A0092B-C50C-407E-A947-70E740481C1C}">
                <a14:useLocalDpi xmlns:a14="http://schemas.microsoft.com/office/drawing/2010/main" val="0"/>
              </a:ext>
            </a:extLst>
          </a:blip>
          <a:srcRect/>
          <a:stretch>
            <a:fillRect/>
          </a:stretch>
        </a:blip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C01DC-6329-4F1A-A7CD-0BB7D13CC246}" type="datetimeFigureOut">
              <a:rPr lang="es-CO" smtClean="0"/>
              <a:t>19/02/22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87DF5-1016-4DFB-8E59-F8D01619FC5F}" type="slidenum">
              <a:rPr lang="es-CO" smtClean="0"/>
              <a:t>‹Nº›</a:t>
            </a:fld>
            <a:endParaRPr lang="es-CO"/>
          </a:p>
        </p:txBody>
      </p:sp>
    </p:spTree>
    <p:extLst>
      <p:ext uri="{BB962C8B-B14F-4D97-AF65-F5344CB8AC3E}">
        <p14:creationId xmlns:p14="http://schemas.microsoft.com/office/powerpoint/2010/main" val="181393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Mortalidad por sepsis: 15-20%</a:t>
            </a:r>
          </a:p>
          <a:p>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2</a:t>
            </a:fld>
            <a:endParaRPr lang="es-CO"/>
          </a:p>
        </p:txBody>
      </p:sp>
    </p:spTree>
    <p:extLst>
      <p:ext uri="{BB962C8B-B14F-4D97-AF65-F5344CB8AC3E}">
        <p14:creationId xmlns:p14="http://schemas.microsoft.com/office/powerpoint/2010/main" val="1319383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800" dirty="0"/>
              <a:t>n 10520</a:t>
            </a:r>
            <a:endParaRPr lang="en-US" sz="1800" b="0" i="0" u="none" strike="noStrike" baseline="0" dirty="0">
              <a:latin typeface="GuardianTextEgypGR-Regular"/>
            </a:endParaRPr>
          </a:p>
          <a:p>
            <a:pPr algn="l"/>
            <a:r>
              <a:rPr lang="en-US" sz="1800" b="0" i="0" u="none" strike="noStrike" baseline="0" dirty="0">
                <a:latin typeface="GuardianTextEgypGR-Regular"/>
              </a:rPr>
              <a:t>The primary outcome was 90-day survival</a:t>
            </a:r>
          </a:p>
          <a:p>
            <a:pPr algn="l"/>
            <a:r>
              <a:rPr lang="es-CO" dirty="0"/>
              <a:t>No se había publicado cuando salió la guía de sepsis</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15</a:t>
            </a:fld>
            <a:endParaRPr lang="es-CO"/>
          </a:p>
        </p:txBody>
      </p:sp>
    </p:spTree>
    <p:extLst>
      <p:ext uri="{BB962C8B-B14F-4D97-AF65-F5344CB8AC3E}">
        <p14:creationId xmlns:p14="http://schemas.microsoft.com/office/powerpoint/2010/main" val="3903146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CO" sz="1800" b="0" i="0" u="none" strike="noStrike" baseline="0" dirty="0" err="1">
                <a:latin typeface="MinionPro-Regular"/>
              </a:rPr>
              <a:t>This</a:t>
            </a:r>
            <a:r>
              <a:rPr lang="es-CO" sz="1800" b="0" i="0" u="none" strike="noStrike" baseline="0" dirty="0">
                <a:latin typeface="MinionPro-Regular"/>
              </a:rPr>
              <a:t> </a:t>
            </a:r>
            <a:r>
              <a:rPr lang="en-US" sz="1800" b="0" i="0" u="none" strike="noStrike" baseline="0" dirty="0">
                <a:latin typeface="MinionPro-Regular"/>
              </a:rPr>
              <a:t>fixed volume of initial resuscitation was based on observational evidence. There are no prospective </a:t>
            </a:r>
            <a:r>
              <a:rPr lang="es-CO" sz="1800" b="0" i="0" u="none" strike="noStrike" baseline="0" dirty="0" err="1">
                <a:latin typeface="MinionPro-Regular"/>
              </a:rPr>
              <a:t>intervention</a:t>
            </a:r>
            <a:r>
              <a:rPr lang="es-CO" sz="1800" b="0" i="0" u="none" strike="noStrike" baseline="0" dirty="0">
                <a:latin typeface="MinionPro-Regular"/>
              </a:rPr>
              <a:t> </a:t>
            </a:r>
            <a:r>
              <a:rPr lang="es-CO" sz="1800" b="0" i="0" u="none" strike="noStrike" baseline="0" dirty="0" err="1">
                <a:latin typeface="MinionPro-Regular"/>
              </a:rPr>
              <a:t>studies</a:t>
            </a:r>
            <a:r>
              <a:rPr lang="es-CO" sz="1800" b="0" i="0" u="none" strike="noStrike" baseline="0" dirty="0">
                <a:latin typeface="MinionPro-Regular"/>
              </a:rPr>
              <a:t> </a:t>
            </a:r>
            <a:r>
              <a:rPr lang="es-CO" sz="1800" b="0" i="0" u="none" strike="noStrike" baseline="0" dirty="0" err="1">
                <a:latin typeface="MinionPro-Regular"/>
              </a:rPr>
              <a:t>comparing</a:t>
            </a:r>
            <a:r>
              <a:rPr lang="es-CO" sz="1800" b="0" i="0" u="none" strike="noStrike" baseline="0" dirty="0">
                <a:latin typeface="MinionPro-Regular"/>
              </a:rPr>
              <a:t> </a:t>
            </a:r>
            <a:r>
              <a:rPr lang="es-CO" sz="1800" b="0" i="0" u="none" strike="noStrike" baseline="0" dirty="0" err="1">
                <a:latin typeface="MinionPro-Regular"/>
              </a:rPr>
              <a:t>different</a:t>
            </a:r>
            <a:r>
              <a:rPr lang="es-CO" sz="1800" b="0" i="0" u="none" strike="noStrike" baseline="0" dirty="0">
                <a:latin typeface="MinionPro-Regular"/>
              </a:rPr>
              <a:t> </a:t>
            </a:r>
            <a:r>
              <a:rPr lang="es-CO" sz="1800" b="0" i="0" u="none" strike="noStrike" baseline="0" dirty="0" err="1">
                <a:latin typeface="MinionPro-Regular"/>
              </a:rPr>
              <a:t>volumes</a:t>
            </a:r>
            <a:r>
              <a:rPr lang="es-CO" sz="1800" b="0" i="0" u="none" strike="noStrike" baseline="0" dirty="0">
                <a:latin typeface="MinionPro-Regular"/>
              </a:rPr>
              <a:t> </a:t>
            </a:r>
            <a:r>
              <a:rPr lang="es-CO" sz="1800" b="0" i="0" u="none" strike="noStrike" baseline="0" dirty="0" err="1">
                <a:latin typeface="MinionPro-Regular"/>
              </a:rPr>
              <a:t>for</a:t>
            </a:r>
            <a:endParaRPr lang="es-CO" sz="1800" b="0" i="0" u="none" strike="noStrike" baseline="0" dirty="0">
              <a:latin typeface="MinionPro-Regular"/>
            </a:endParaRPr>
          </a:p>
          <a:p>
            <a:pPr algn="l"/>
            <a:r>
              <a:rPr lang="en-US" sz="1800" b="0" i="0" u="none" strike="noStrike" baseline="0" dirty="0">
                <a:latin typeface="MinionPro-Regular"/>
              </a:rPr>
              <a:t>initial resuscitation in sepsis or septic shock.</a:t>
            </a:r>
            <a:r>
              <a:rPr lang="es-CO" sz="1800" b="0" i="0" u="none" strike="noStrike" baseline="0" dirty="0">
                <a:latin typeface="MinionPro-Regular"/>
              </a:rPr>
              <a:t> In </a:t>
            </a:r>
            <a:r>
              <a:rPr lang="es-CO" sz="1800" b="0" i="0" u="none" strike="noStrike" baseline="0" dirty="0" err="1">
                <a:latin typeface="MinionPro-Regular"/>
              </a:rPr>
              <a:t>the</a:t>
            </a:r>
            <a:r>
              <a:rPr lang="es-CO" sz="1800" b="0" i="0" u="none" strike="noStrike" baseline="0" dirty="0">
                <a:latin typeface="MinionPro-Regular"/>
              </a:rPr>
              <a:t> </a:t>
            </a:r>
            <a:r>
              <a:rPr lang="en-US" sz="1800" b="0" i="0" u="none" strike="noStrike" baseline="0" dirty="0">
                <a:latin typeface="MinionPro-Regular"/>
              </a:rPr>
              <a:t>PROCESS (64), ARISE (65) and PROMISE (66) trials, the average volume of fluid received pre-randomization</a:t>
            </a:r>
          </a:p>
          <a:p>
            <a:pPr algn="l"/>
            <a:r>
              <a:rPr lang="en-US" sz="1800" b="0" i="0" u="none" strike="noStrike" baseline="0" dirty="0">
                <a:latin typeface="MinionPro-Regular"/>
              </a:rPr>
              <a:t>was also in the range of 30 mL/kg, suggesting that this fluid volume has been adopted in routine </a:t>
            </a:r>
            <a:r>
              <a:rPr lang="es-CO" sz="1800" b="0" i="0" u="none" strike="noStrike" baseline="0" dirty="0" err="1">
                <a:latin typeface="MinionPro-Regular"/>
              </a:rPr>
              <a:t>clinical</a:t>
            </a:r>
            <a:r>
              <a:rPr lang="es-CO" sz="1800" b="0" i="0" u="none" strike="noStrike" baseline="0" dirty="0">
                <a:latin typeface="MinionPro-Regular"/>
              </a:rPr>
              <a:t> </a:t>
            </a:r>
            <a:r>
              <a:rPr lang="es-CO" sz="1800" b="0" i="0" u="none" strike="noStrike" baseline="0" dirty="0" err="1">
                <a:latin typeface="MinionPro-Regular"/>
              </a:rPr>
              <a:t>practice</a:t>
            </a:r>
            <a:r>
              <a:rPr lang="es-CO" sz="1800" b="0" i="0" u="none" strike="noStrike" baseline="0" dirty="0">
                <a:latin typeface="MinionPro-Regular"/>
              </a:rPr>
              <a:t>.</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17</a:t>
            </a:fld>
            <a:endParaRPr lang="es-CO"/>
          </a:p>
        </p:txBody>
      </p:sp>
    </p:spTree>
    <p:extLst>
      <p:ext uri="{BB962C8B-B14F-4D97-AF65-F5344CB8AC3E}">
        <p14:creationId xmlns:p14="http://schemas.microsoft.com/office/powerpoint/2010/main" val="2140601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n-US" sz="1200" b="0" i="0" u="none" strike="noStrike" baseline="0" dirty="0">
                <a:latin typeface="MinionPro-Regular"/>
              </a:rPr>
              <a:t>One of the most important principles of managing complex septic patients is the need for a detailed initial assessment and ongoing re-evaluation of the response</a:t>
            </a:r>
          </a:p>
          <a:p>
            <a:pPr algn="l"/>
            <a:r>
              <a:rPr lang="en-US" sz="1200" b="0" i="0" u="none" strike="noStrike" baseline="0" dirty="0">
                <a:latin typeface="MinionPro-Regular"/>
              </a:rPr>
              <a:t>to treatment. To avoid over- and under-resuscitation, fluid administration beyond the initial resuscitation should be guided by careful assessment of intravascular</a:t>
            </a:r>
          </a:p>
          <a:p>
            <a:pPr algn="l"/>
            <a:r>
              <a:rPr lang="en-US" sz="1200" b="0" i="0" u="none" strike="noStrike" baseline="0" dirty="0">
                <a:latin typeface="MinionPro-Regular"/>
              </a:rPr>
              <a:t>volume status and organ perfusion. </a:t>
            </a:r>
            <a:r>
              <a:rPr lang="es-CO" sz="1200" b="0" i="0" u="none" strike="noStrike" baseline="0" dirty="0">
                <a:latin typeface="MinionPro-Regular"/>
              </a:rPr>
              <a:t>Dynamic </a:t>
            </a:r>
            <a:r>
              <a:rPr lang="en-US" sz="1200" b="0" i="0" u="none" strike="noStrike" baseline="0" dirty="0">
                <a:latin typeface="MinionPro-Regular"/>
              </a:rPr>
              <a:t>measures have demonstrated better diagnostic accuracy at predicting fluid responsiveness compared with </a:t>
            </a:r>
            <a:r>
              <a:rPr lang="es-CO" sz="1200" b="0" i="0" u="none" strike="noStrike" baseline="0" dirty="0" err="1">
                <a:latin typeface="MinionPro-Regular"/>
              </a:rPr>
              <a:t>static</a:t>
            </a:r>
            <a:r>
              <a:rPr lang="es-CO" sz="1200" b="0" i="0" u="none" strike="noStrike" baseline="0" dirty="0">
                <a:latin typeface="MinionPro-Regular"/>
              </a:rPr>
              <a:t> </a:t>
            </a:r>
            <a:r>
              <a:rPr lang="es-CO" sz="1200" b="0" i="0" u="none" strike="noStrike" baseline="0" dirty="0" err="1">
                <a:latin typeface="MinionPro-Regular"/>
              </a:rPr>
              <a:t>techniques</a:t>
            </a:r>
            <a:r>
              <a:rPr lang="es-CO" sz="1200" b="0" i="0" u="none" strike="noStrike" baseline="0" dirty="0">
                <a:latin typeface="MinionPro-Regular"/>
              </a:rPr>
              <a:t>.</a:t>
            </a:r>
          </a:p>
          <a:p>
            <a:pPr algn="l"/>
            <a:r>
              <a:rPr lang="es-CO" sz="1200" b="0" i="0" u="none" strike="noStrike" baseline="0" dirty="0">
                <a:latin typeface="MinionPro-Regular"/>
              </a:rPr>
              <a:t>A &gt;15% </a:t>
            </a:r>
            <a:r>
              <a:rPr lang="es-CO" sz="1200" b="0" i="0" u="none" strike="noStrike" baseline="0" dirty="0" err="1">
                <a:latin typeface="MinionPro-Regular"/>
              </a:rPr>
              <a:t>increase</a:t>
            </a:r>
            <a:r>
              <a:rPr lang="es-CO" sz="1200" b="0" i="0" u="none" strike="noStrike" baseline="0" dirty="0">
                <a:latin typeface="MinionPro-Regular"/>
              </a:rPr>
              <a:t> in pulse </a:t>
            </a:r>
            <a:r>
              <a:rPr lang="es-CO" sz="1200" b="0" i="0" u="none" strike="noStrike" baseline="0" dirty="0" err="1">
                <a:latin typeface="MinionPro-Regular"/>
              </a:rPr>
              <a:t>pressure</a:t>
            </a:r>
            <a:r>
              <a:rPr lang="es-CO" sz="1200" b="0" i="0" u="none" strike="noStrike" baseline="0" dirty="0">
                <a:latin typeface="MinionPro-Regular"/>
              </a:rPr>
              <a:t> </a:t>
            </a:r>
            <a:r>
              <a:rPr lang="es-CO" sz="1200" b="0" i="0" u="none" strike="noStrike" baseline="0" dirty="0" err="1">
                <a:latin typeface="MinionPro-Regular"/>
              </a:rPr>
              <a:t>could</a:t>
            </a:r>
            <a:r>
              <a:rPr lang="es-CO" sz="1200" b="0" i="0" u="none" strike="noStrike" baseline="0" dirty="0">
                <a:latin typeface="MinionPro-Regular"/>
              </a:rPr>
              <a:t> </a:t>
            </a:r>
            <a:r>
              <a:rPr lang="es-CO" sz="1200" b="0" i="0" u="none" strike="noStrike" baseline="0" dirty="0" err="1">
                <a:latin typeface="MinionPro-Regular"/>
              </a:rPr>
              <a:t>indicate</a:t>
            </a:r>
            <a:r>
              <a:rPr lang="es-CO" sz="1200" b="0" i="0" u="none" strike="noStrike" baseline="0" dirty="0">
                <a:latin typeface="MinionPro-Regular"/>
              </a:rPr>
              <a:t> </a:t>
            </a:r>
            <a:r>
              <a:rPr lang="en-US" sz="1200" b="0" i="0" u="none" strike="noStrike" baseline="0" dirty="0">
                <a:latin typeface="MinionPro-Regular"/>
              </a:rPr>
              <a:t>that the patient is fluid responsive utilizing a passive leg-raise test for 60−90 seconds</a:t>
            </a:r>
            <a:r>
              <a:rPr lang="es-CO" sz="1200" b="0" i="0" u="none" strike="noStrike" baseline="0" dirty="0">
                <a:latin typeface="MinionPro-Regular"/>
              </a:rPr>
              <a:t>.</a:t>
            </a:r>
            <a:endParaRPr lang="es-ES" dirty="0"/>
          </a:p>
          <a:p>
            <a:pPr algn="l"/>
            <a:r>
              <a:rPr lang="es-ES" dirty="0"/>
              <a:t>24-48 horas después: buscar un balance neutro o ligeramente negativo</a:t>
            </a:r>
          </a:p>
          <a:p>
            <a:endParaRPr lang="es-CO" dirty="0"/>
          </a:p>
          <a:p>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18</a:t>
            </a:fld>
            <a:endParaRPr lang="es-CO"/>
          </a:p>
        </p:txBody>
      </p:sp>
    </p:spTree>
    <p:extLst>
      <p:ext uri="{BB962C8B-B14F-4D97-AF65-F5344CB8AC3E}">
        <p14:creationId xmlns:p14="http://schemas.microsoft.com/office/powerpoint/2010/main" val="815420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Estudios observacionales han mostrado que en pacientes con choque séptico por cada hora de retraso en el inicio de antibiótico la mortalidad aumenta un 7-14%. </a:t>
            </a:r>
            <a:r>
              <a:rPr lang="en-US" sz="1800" b="0" i="0" u="none" strike="noStrike" baseline="0" dirty="0">
                <a:latin typeface="MinionPro-Regular"/>
              </a:rPr>
              <a:t>In patients with sepsis without shock, the association between time to antimicrobials and mortality within the first few hours from presentation is less consistent. Observational studies do, however, suggest that mortality may increase after intervals exceeding 3−5 hours from hospital arrival and/or sepsis recognition.</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20</a:t>
            </a:fld>
            <a:endParaRPr lang="es-CO"/>
          </a:p>
        </p:txBody>
      </p:sp>
    </p:spTree>
    <p:extLst>
      <p:ext uri="{BB962C8B-B14F-4D97-AF65-F5344CB8AC3E}">
        <p14:creationId xmlns:p14="http://schemas.microsoft.com/office/powerpoint/2010/main" val="3669283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CO" sz="1800" b="0" i="0" u="none" strike="noStrike" baseline="0" dirty="0">
                <a:latin typeface="MinionPro-Regular"/>
              </a:rPr>
              <a:t>*</a:t>
            </a:r>
            <a:r>
              <a:rPr lang="es-CO" sz="1800" b="0" i="0" u="none" strike="noStrike" baseline="0" dirty="0" err="1">
                <a:latin typeface="MinionPro-Regular"/>
              </a:rPr>
              <a:t>Patient-related</a:t>
            </a:r>
            <a:r>
              <a:rPr lang="es-CO" sz="1800" b="0" i="0" u="none" strike="noStrike" baseline="0" dirty="0">
                <a:latin typeface="MinionPro-Regular"/>
              </a:rPr>
              <a:t> </a:t>
            </a:r>
            <a:r>
              <a:rPr lang="es-CO" sz="1800" b="0" i="0" u="none" strike="noStrike" baseline="0" dirty="0" err="1">
                <a:latin typeface="MinionPro-Regular"/>
              </a:rPr>
              <a:t>risk</a:t>
            </a:r>
            <a:r>
              <a:rPr lang="es-CO" sz="1800" b="0" i="0" u="none" strike="noStrike" baseline="0" dirty="0">
                <a:latin typeface="MinionPro-Regular"/>
              </a:rPr>
              <a:t> </a:t>
            </a:r>
            <a:r>
              <a:rPr lang="en-US" sz="1800" b="0" i="0" u="none" strike="noStrike" baseline="0" dirty="0">
                <a:latin typeface="MinionPro-Regular"/>
              </a:rPr>
              <a:t>factors for MRSA include prior history of MRSA infection or colonization, recent IV antibiotics, history of recurrent skin infections or chronic wounds, presence of invasive devices, hemodialysis, recent hospital admissions and severity of illness.  </a:t>
            </a:r>
            <a:r>
              <a:rPr lang="en-US" dirty="0"/>
              <a:t>Failure to cover for MRSA in a patient with MRSA may be harmful, but unnecessary MRSA coverage in a patient without MRSA may also be harmful.</a:t>
            </a:r>
          </a:p>
          <a:p>
            <a:pPr algn="l"/>
            <a:r>
              <a:rPr lang="en-US" dirty="0"/>
              <a:t>*</a:t>
            </a:r>
            <a:r>
              <a:rPr lang="en-US" sz="1800" b="0" i="0" u="none" strike="noStrike" baseline="0" dirty="0">
                <a:latin typeface="MinionPro-Regular"/>
              </a:rPr>
              <a:t>Factors to guide this decision include: proven infection or colonization with antibiotic-resistant organisms within the preceding year, local prevalence of antibiotic-resistant organisms, hospital-acquired/healthcare−associated (versus community- </a:t>
            </a:r>
            <a:r>
              <a:rPr lang="es-CO" sz="1800" b="0" i="0" u="none" strike="noStrike" baseline="0" dirty="0" err="1">
                <a:latin typeface="MinionPro-Regular"/>
              </a:rPr>
              <a:t>acquired</a:t>
            </a:r>
            <a:r>
              <a:rPr lang="es-CO" sz="1800" b="0" i="0" u="none" strike="noStrike" baseline="0" dirty="0">
                <a:latin typeface="MinionPro-Regular"/>
              </a:rPr>
              <a:t> </a:t>
            </a:r>
            <a:r>
              <a:rPr lang="es-CO" sz="1800" b="0" i="0" u="none" strike="noStrike" baseline="0" dirty="0" err="1">
                <a:latin typeface="MinionPro-Regular"/>
              </a:rPr>
              <a:t>infection</a:t>
            </a:r>
            <a:r>
              <a:rPr lang="es-CO" sz="1800" b="0" i="0" u="none" strike="noStrike" baseline="0" dirty="0">
                <a:latin typeface="MinionPro-Regular"/>
              </a:rPr>
              <a:t>), </a:t>
            </a:r>
            <a:r>
              <a:rPr lang="es-CO" sz="1800" b="0" i="0" u="none" strike="noStrike" baseline="0" dirty="0" err="1">
                <a:latin typeface="MinionPro-Regular"/>
              </a:rPr>
              <a:t>broad-spectrum</a:t>
            </a:r>
            <a:r>
              <a:rPr lang="es-CO" sz="1800" b="0" i="0" u="none" strike="noStrike" baseline="0" dirty="0">
                <a:latin typeface="MinionPro-Regular"/>
              </a:rPr>
              <a:t> </a:t>
            </a:r>
            <a:r>
              <a:rPr lang="es-CO" sz="1800" b="0" i="0" u="none" strike="noStrike" baseline="0" dirty="0" err="1">
                <a:latin typeface="MinionPro-Regular"/>
              </a:rPr>
              <a:t>antibiotic</a:t>
            </a:r>
            <a:r>
              <a:rPr lang="es-CO" sz="1800" b="0" i="0" u="none" strike="noStrike" baseline="0" dirty="0">
                <a:latin typeface="MinionPro-Regular"/>
              </a:rPr>
              <a:t> </a:t>
            </a:r>
            <a:r>
              <a:rPr lang="en-US" sz="1800" b="0" i="0" u="none" strike="noStrike" baseline="0" dirty="0">
                <a:latin typeface="MinionPro-Regular"/>
              </a:rPr>
              <a:t>use within the preceding 90 days. </a:t>
            </a:r>
            <a:r>
              <a:rPr lang="en-US" dirty="0"/>
              <a:t>Empiric double coverage of gram-negative bacilli is most important in patients at high risk for resistant organisms with severe illness, particularly septic shock.</a:t>
            </a:r>
          </a:p>
          <a:p>
            <a:pPr algn="l"/>
            <a:r>
              <a:rPr lang="en-US" dirty="0"/>
              <a:t>*FR para </a:t>
            </a:r>
            <a:r>
              <a:rPr lang="en-US" dirty="0" err="1"/>
              <a:t>Cándida</a:t>
            </a:r>
            <a:r>
              <a:rPr lang="en-US" dirty="0"/>
              <a:t>: neutropenia, estancia </a:t>
            </a:r>
            <a:r>
              <a:rPr lang="en-US" dirty="0" err="1"/>
              <a:t>prolongada</a:t>
            </a:r>
            <a:r>
              <a:rPr lang="en-US" dirty="0"/>
              <a:t> </a:t>
            </a:r>
            <a:r>
              <a:rPr lang="en-US" dirty="0" err="1"/>
              <a:t>en</a:t>
            </a:r>
            <a:r>
              <a:rPr lang="en-US" dirty="0"/>
              <a:t> UCI, NPT, </a:t>
            </a:r>
            <a:r>
              <a:rPr lang="en-US" dirty="0" err="1"/>
              <a:t>catéter</a:t>
            </a:r>
            <a:r>
              <a:rPr lang="en-US" dirty="0"/>
              <a:t> </a:t>
            </a:r>
            <a:r>
              <a:rPr lang="en-US" dirty="0" err="1"/>
              <a:t>venoso</a:t>
            </a:r>
            <a:r>
              <a:rPr lang="en-US" dirty="0"/>
              <a:t> central, </a:t>
            </a:r>
            <a:r>
              <a:rPr lang="en-US" dirty="0" err="1"/>
              <a:t>enfermedad</a:t>
            </a:r>
            <a:r>
              <a:rPr lang="en-US" dirty="0"/>
              <a:t> grave </a:t>
            </a:r>
            <a:r>
              <a:rPr lang="en-US" dirty="0" err="1"/>
              <a:t>hepatobiliar</a:t>
            </a:r>
            <a:r>
              <a:rPr lang="en-US" dirty="0"/>
              <a:t> o gastrointestinal. FR para Aspergillus: neutropenia, </a:t>
            </a:r>
            <a:r>
              <a:rPr lang="en-US" dirty="0" err="1"/>
              <a:t>trasplante</a:t>
            </a:r>
            <a:r>
              <a:rPr lang="en-US" dirty="0"/>
              <a:t> de </a:t>
            </a:r>
            <a:r>
              <a:rPr lang="en-US" dirty="0" err="1"/>
              <a:t>órgano</a:t>
            </a:r>
            <a:r>
              <a:rPr lang="en-US" dirty="0"/>
              <a:t> </a:t>
            </a:r>
            <a:r>
              <a:rPr lang="en-US" dirty="0" err="1"/>
              <a:t>sólido</a:t>
            </a:r>
            <a:r>
              <a:rPr lang="en-US" dirty="0"/>
              <a:t>, </a:t>
            </a:r>
            <a:r>
              <a:rPr lang="en-US" dirty="0" err="1"/>
              <a:t>trasplante</a:t>
            </a:r>
            <a:r>
              <a:rPr lang="en-US" dirty="0"/>
              <a:t> </a:t>
            </a:r>
            <a:r>
              <a:rPr lang="en-US" dirty="0" err="1"/>
              <a:t>hematopoyético</a:t>
            </a:r>
            <a:r>
              <a:rPr lang="en-US" dirty="0"/>
              <a:t>. FR para </a:t>
            </a:r>
            <a:r>
              <a:rPr lang="en-US" dirty="0" err="1"/>
              <a:t>levaduras</a:t>
            </a:r>
            <a:r>
              <a:rPr lang="en-US" dirty="0"/>
              <a:t> (Histoplasma, </a:t>
            </a:r>
            <a:r>
              <a:rPr lang="en-US" dirty="0" err="1"/>
              <a:t>Criptococo</a:t>
            </a:r>
            <a:r>
              <a:rPr lang="en-US" dirty="0"/>
              <a:t>): VIH, </a:t>
            </a:r>
            <a:r>
              <a:rPr lang="en-US" dirty="0" err="1"/>
              <a:t>trasplante</a:t>
            </a:r>
            <a:r>
              <a:rPr lang="en-US" dirty="0"/>
              <a:t> de </a:t>
            </a:r>
            <a:r>
              <a:rPr lang="en-US" dirty="0" err="1"/>
              <a:t>órgano</a:t>
            </a:r>
            <a:r>
              <a:rPr lang="en-US" dirty="0"/>
              <a:t> </a:t>
            </a:r>
            <a:r>
              <a:rPr lang="en-US" dirty="0" err="1"/>
              <a:t>sólido</a:t>
            </a:r>
            <a:r>
              <a:rPr lang="en-US" dirty="0"/>
              <a:t>, </a:t>
            </a:r>
            <a:r>
              <a:rPr lang="en-US" dirty="0" err="1"/>
              <a:t>trasplante</a:t>
            </a:r>
            <a:r>
              <a:rPr lang="en-US" dirty="0"/>
              <a:t> </a:t>
            </a:r>
            <a:r>
              <a:rPr lang="en-US" dirty="0" err="1"/>
              <a:t>hematopoyético</a:t>
            </a:r>
            <a:r>
              <a:rPr lang="en-US" dirty="0"/>
              <a:t>.</a:t>
            </a:r>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21</a:t>
            </a:fld>
            <a:endParaRPr lang="es-CO"/>
          </a:p>
        </p:txBody>
      </p:sp>
    </p:spTree>
    <p:extLst>
      <p:ext uri="{BB962C8B-B14F-4D97-AF65-F5344CB8AC3E}">
        <p14:creationId xmlns:p14="http://schemas.microsoft.com/office/powerpoint/2010/main" val="867800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t>Cerca de 1/3 de los pacientes diagnosticados inicialmente con sepsis resultan teniendo una condición no infecciosa</a:t>
            </a:r>
            <a:r>
              <a:rPr lang="en-US" sz="900" b="0" i="0" u="none" strike="noStrike" baseline="0" dirty="0">
                <a:latin typeface="MinionPro-Regular"/>
              </a:rPr>
              <a:t>.</a:t>
            </a:r>
          </a:p>
          <a:p>
            <a:pPr algn="l"/>
            <a:r>
              <a:rPr lang="en-US" sz="1800" b="0" i="0" u="none" strike="noStrike" baseline="0" dirty="0">
                <a:latin typeface="MinionPro-Regular"/>
              </a:rPr>
              <a:t>Once both the pathogen(s) and susceptibilities are known, antimicrobial de-escalation−i.e., stopping an antimicrobial that is no longer necessary (in case of combination therapy) or changing an antimicrobial to narrow the spectrum is encouraged. </a:t>
            </a:r>
            <a:endParaRPr lang="es-CO" sz="1200"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23</a:t>
            </a:fld>
            <a:endParaRPr lang="es-CO"/>
          </a:p>
        </p:txBody>
      </p:sp>
    </p:spTree>
    <p:extLst>
      <p:ext uri="{BB962C8B-B14F-4D97-AF65-F5344CB8AC3E}">
        <p14:creationId xmlns:p14="http://schemas.microsoft.com/office/powerpoint/2010/main" val="253614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dirty="0"/>
              <a:t>Eficacia similar, menos costos, menos efectos adversos</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24</a:t>
            </a:fld>
            <a:endParaRPr lang="es-CO"/>
          </a:p>
        </p:txBody>
      </p:sp>
    </p:spTree>
    <p:extLst>
      <p:ext uri="{BB962C8B-B14F-4D97-AF65-F5344CB8AC3E}">
        <p14:creationId xmlns:p14="http://schemas.microsoft.com/office/powerpoint/2010/main" val="207134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El paciente con choque séptico debe estar en UCE/UCI y requiere de monitorización invasiva (catéter arterial, catéter venoso central...), pero una vez identificado el choque NO se debe retrasar el inicio del soporte vasopresor.</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25</a:t>
            </a:fld>
            <a:endParaRPr lang="es-CO"/>
          </a:p>
        </p:txBody>
      </p:sp>
    </p:spTree>
    <p:extLst>
      <p:ext uri="{BB962C8B-B14F-4D97-AF65-F5344CB8AC3E}">
        <p14:creationId xmlns:p14="http://schemas.microsoft.com/office/powerpoint/2010/main" val="2015574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26</a:t>
            </a:fld>
            <a:endParaRPr lang="es-CO"/>
          </a:p>
        </p:txBody>
      </p:sp>
    </p:spTree>
    <p:extLst>
      <p:ext uri="{BB962C8B-B14F-4D97-AF65-F5344CB8AC3E}">
        <p14:creationId xmlns:p14="http://schemas.microsoft.com/office/powerpoint/2010/main" val="3968002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CO" sz="1800" b="0" i="0" u="none" strike="noStrike" baseline="0" dirty="0" err="1">
                <a:latin typeface="MinionPro-Regular"/>
              </a:rPr>
              <a:t>Unlike</a:t>
            </a:r>
            <a:r>
              <a:rPr lang="es-CO" sz="1800" b="0" i="0" u="none" strike="noStrike" baseline="0" dirty="0">
                <a:latin typeface="MinionPro-Regular"/>
              </a:rPr>
              <a:t> </a:t>
            </a:r>
            <a:r>
              <a:rPr lang="es-CO" sz="1800" b="0" i="0" u="none" strike="noStrike" baseline="0" dirty="0" err="1">
                <a:latin typeface="MinionPro-Regular"/>
              </a:rPr>
              <a:t>most</a:t>
            </a:r>
            <a:r>
              <a:rPr lang="es-CO" sz="1800" b="0" i="0" u="none" strike="noStrike" baseline="0" dirty="0">
                <a:latin typeface="MinionPro-Regular"/>
              </a:rPr>
              <a:t> </a:t>
            </a:r>
            <a:r>
              <a:rPr lang="en-US" sz="1800" b="0" i="0" u="none" strike="noStrike" baseline="0" dirty="0">
                <a:latin typeface="MinionPro-Regular"/>
              </a:rPr>
              <a:t>vasopressors, vasopressin is not titrated to response, but it is usually administered at a fixed dose of 0.03 units/min for the treatment of septic shock.</a:t>
            </a:r>
          </a:p>
          <a:p>
            <a:pPr algn="l"/>
            <a:r>
              <a:rPr lang="en-US" sz="1800" b="0" i="0" u="none" strike="noStrike" baseline="0" dirty="0">
                <a:latin typeface="MinionPro-Regular"/>
              </a:rPr>
              <a:t>Higher doses of vasopressin have been associated with cardiac, digital, and splanchnic ischemia.</a:t>
            </a:r>
          </a:p>
          <a:p>
            <a:pPr algn="l"/>
            <a:endParaRPr lang="en-US" sz="1800" b="0" i="0" u="none" strike="noStrike" baseline="0" dirty="0">
              <a:latin typeface="MinionPro-Regular"/>
            </a:endParaRPr>
          </a:p>
          <a:p>
            <a:pPr algn="l"/>
            <a:r>
              <a:rPr lang="en-US" sz="1800" b="0" i="0" u="none" strike="noStrike" baseline="0" dirty="0" err="1">
                <a:latin typeface="MinionPro-Regular"/>
              </a:rPr>
              <a:t>Agregar</a:t>
            </a:r>
            <a:r>
              <a:rPr lang="en-US" sz="1800" b="0" i="0" u="none" strike="noStrike" baseline="0" dirty="0">
                <a:latin typeface="MinionPro-Regular"/>
              </a:rPr>
              <a:t> </a:t>
            </a:r>
            <a:r>
              <a:rPr lang="en-US" sz="1800" b="0" i="0" u="none" strike="noStrike" baseline="0" dirty="0" err="1">
                <a:latin typeface="MinionPro-Regular"/>
              </a:rPr>
              <a:t>vasopresina</a:t>
            </a:r>
            <a:r>
              <a:rPr lang="en-US" sz="1800" b="0" i="0" u="none" strike="noStrike" baseline="0" dirty="0">
                <a:latin typeface="MinionPro-Regular"/>
              </a:rPr>
              <a:t> </a:t>
            </a:r>
            <a:r>
              <a:rPr lang="en-US" sz="1800" b="0" i="0" u="none" strike="noStrike" baseline="0" dirty="0" err="1">
                <a:latin typeface="MinionPro-Regular"/>
              </a:rPr>
              <a:t>en</a:t>
            </a:r>
            <a:r>
              <a:rPr lang="en-US" sz="1800" b="0" i="0" u="none" strike="noStrike" baseline="0" dirty="0">
                <a:latin typeface="MinionPro-Regular"/>
              </a:rPr>
              <a:t> </a:t>
            </a:r>
            <a:r>
              <a:rPr lang="en-US" sz="1800" b="0" i="0" u="none" strike="noStrike" baseline="0" dirty="0" err="1">
                <a:latin typeface="MinionPro-Regular"/>
              </a:rPr>
              <a:t>pacientes</a:t>
            </a:r>
            <a:r>
              <a:rPr lang="en-US" sz="1800" b="0" i="0" u="none" strike="noStrike" baseline="0" dirty="0">
                <a:latin typeface="MinionPro-Regular"/>
              </a:rPr>
              <a:t> con </a:t>
            </a:r>
            <a:r>
              <a:rPr lang="en-US" sz="1800" b="0" i="0" u="none" strike="noStrike" baseline="0" dirty="0" err="1">
                <a:latin typeface="MinionPro-Regular"/>
              </a:rPr>
              <a:t>choque</a:t>
            </a:r>
            <a:r>
              <a:rPr lang="en-US" sz="1800" b="0" i="0" u="none" strike="noStrike" baseline="0" dirty="0">
                <a:latin typeface="MinionPro-Regular"/>
              </a:rPr>
              <a:t> </a:t>
            </a:r>
            <a:r>
              <a:rPr lang="en-US" sz="1800" b="0" i="0" u="none" strike="noStrike" baseline="0" dirty="0" err="1">
                <a:latin typeface="MinionPro-Regular"/>
              </a:rPr>
              <a:t>séptico</a:t>
            </a:r>
            <a:r>
              <a:rPr lang="en-US" sz="1800" b="0" i="0" u="none" strike="noStrike" baseline="0" dirty="0">
                <a:latin typeface="MinionPro-Regular"/>
              </a:rPr>
              <a:t> que </a:t>
            </a:r>
            <a:r>
              <a:rPr lang="en-US" sz="1800" b="0" i="0" u="none" strike="noStrike" baseline="0" dirty="0" err="1">
                <a:latin typeface="MinionPro-Regular"/>
              </a:rPr>
              <a:t>reciben</a:t>
            </a:r>
            <a:r>
              <a:rPr lang="en-US" sz="1800" b="0" i="0" u="none" strike="noStrike" baseline="0" dirty="0">
                <a:latin typeface="MinionPro-Regular"/>
              </a:rPr>
              <a:t> </a:t>
            </a:r>
            <a:r>
              <a:rPr lang="en-US" sz="1800" b="0" i="0" u="none" strike="noStrike" baseline="0" dirty="0" err="1">
                <a:latin typeface="MinionPro-Regular"/>
              </a:rPr>
              <a:t>norepinefrina</a:t>
            </a:r>
            <a:r>
              <a:rPr lang="en-US" sz="1800" b="0" i="0" u="none" strike="noStrike" baseline="0" dirty="0">
                <a:latin typeface="MinionPro-Regular"/>
              </a:rPr>
              <a:t> </a:t>
            </a:r>
            <a:r>
              <a:rPr lang="en-US" sz="1800" b="0" i="0" u="none" strike="noStrike" baseline="0" dirty="0" err="1">
                <a:latin typeface="MinionPro-Regular"/>
              </a:rPr>
              <a:t>pudiera</a:t>
            </a:r>
            <a:r>
              <a:rPr lang="en-US" sz="1800" b="0" i="0" u="none" strike="noStrike" baseline="0" dirty="0">
                <a:latin typeface="MinionPro-Regular"/>
              </a:rPr>
              <a:t> </a:t>
            </a:r>
            <a:r>
              <a:rPr lang="en-US" sz="1800" b="0" i="0" u="none" strike="noStrike" baseline="0" dirty="0" err="1">
                <a:latin typeface="MinionPro-Regular"/>
              </a:rPr>
              <a:t>reducir</a:t>
            </a:r>
            <a:r>
              <a:rPr lang="en-US" sz="1800" b="0" i="0" u="none" strike="noStrike" baseline="0" dirty="0">
                <a:latin typeface="MinionPro-Regular"/>
              </a:rPr>
              <a:t> la </a:t>
            </a:r>
            <a:r>
              <a:rPr lang="en-US" sz="1800" b="0" i="0" u="none" strike="noStrike" baseline="0" dirty="0" err="1">
                <a:latin typeface="MinionPro-Regular"/>
              </a:rPr>
              <a:t>mortalidad</a:t>
            </a:r>
            <a:r>
              <a:rPr lang="en-US" sz="1800" b="0" i="0" u="none" strike="noStrike" baseline="0" dirty="0">
                <a:latin typeface="MinionPro-Regular"/>
              </a:rPr>
              <a:t> (</a:t>
            </a:r>
            <a:r>
              <a:rPr lang="en-US" sz="1800" b="0" i="0" u="none" strike="noStrike" baseline="0" dirty="0" err="1">
                <a:latin typeface="MinionPro-Regular"/>
              </a:rPr>
              <a:t>subgrupo</a:t>
            </a:r>
            <a:r>
              <a:rPr lang="en-US" sz="1800" b="0" i="0" u="none" strike="noStrike" baseline="0" dirty="0">
                <a:latin typeface="MinionPro-Regular"/>
              </a:rPr>
              <a:t> del VASST con </a:t>
            </a:r>
            <a:r>
              <a:rPr lang="en-US" sz="1800" b="0" i="0" u="none" strike="noStrike" baseline="0" dirty="0" err="1">
                <a:latin typeface="MinionPro-Regular"/>
              </a:rPr>
              <a:t>choque</a:t>
            </a:r>
            <a:r>
              <a:rPr lang="en-US" sz="1800" b="0" i="0" u="none" strike="noStrike" baseline="0" dirty="0">
                <a:latin typeface="MinionPro-Regular"/>
              </a:rPr>
              <a:t> </a:t>
            </a:r>
            <a:r>
              <a:rPr lang="en-US" sz="1800" b="0" i="0" u="none" strike="noStrike" baseline="0" dirty="0" err="1">
                <a:latin typeface="MinionPro-Regular"/>
              </a:rPr>
              <a:t>menos</a:t>
            </a:r>
            <a:r>
              <a:rPr lang="en-US" sz="1800" b="0" i="0" u="none" strike="noStrike" baseline="0" dirty="0">
                <a:latin typeface="MinionPro-Regular"/>
              </a:rPr>
              <a:t> grave) </a:t>
            </a:r>
            <a:r>
              <a:rPr lang="en-US" sz="1800" b="0" i="0" u="none" strike="noStrike" baseline="0" dirty="0" err="1">
                <a:latin typeface="MinionPro-Regular"/>
              </a:rPr>
              <a:t>pero</a:t>
            </a:r>
            <a:r>
              <a:rPr lang="en-US" sz="1800" b="0" i="0" u="none" strike="noStrike" baseline="0" dirty="0">
                <a:latin typeface="MinionPro-Regular"/>
              </a:rPr>
              <a:t> </a:t>
            </a:r>
            <a:r>
              <a:rPr lang="en-US" sz="1800" b="0" i="0" u="none" strike="noStrike" baseline="0" dirty="0" err="1">
                <a:latin typeface="MinionPro-Regular"/>
              </a:rPr>
              <a:t>parece</a:t>
            </a:r>
            <a:r>
              <a:rPr lang="en-US" sz="1800" b="0" i="0" u="none" strike="noStrike" baseline="0" dirty="0">
                <a:latin typeface="MinionPro-Regular"/>
              </a:rPr>
              <a:t> </a:t>
            </a:r>
            <a:r>
              <a:rPr lang="en-US" sz="1800" b="0" i="0" u="none" strike="noStrike" baseline="0" dirty="0" err="1">
                <a:latin typeface="MinionPro-Regular"/>
              </a:rPr>
              <a:t>aumentar</a:t>
            </a:r>
            <a:r>
              <a:rPr lang="en-US" sz="1800" b="0" i="0" u="none" strike="noStrike" baseline="0" dirty="0">
                <a:latin typeface="MinionPro-Regular"/>
              </a:rPr>
              <a:t> </a:t>
            </a:r>
            <a:r>
              <a:rPr lang="en-US" sz="1800" b="0" i="0" u="none" strike="noStrike" baseline="0" dirty="0" err="1">
                <a:latin typeface="MinionPro-Regular"/>
              </a:rPr>
              <a:t>el</a:t>
            </a:r>
            <a:r>
              <a:rPr lang="en-US" sz="1800" b="0" i="0" u="none" strike="noStrike" baseline="0" dirty="0">
                <a:latin typeface="MinionPro-Regular"/>
              </a:rPr>
              <a:t> </a:t>
            </a:r>
            <a:r>
              <a:rPr lang="en-US" sz="1800" b="0" i="0" u="none" strike="noStrike" baseline="0" dirty="0" err="1">
                <a:latin typeface="MinionPro-Regular"/>
              </a:rPr>
              <a:t>riesgo</a:t>
            </a:r>
            <a:r>
              <a:rPr lang="en-US" sz="1800" b="0" i="0" u="none" strike="noStrike" baseline="0" dirty="0">
                <a:latin typeface="MinionPro-Regular"/>
              </a:rPr>
              <a:t> de </a:t>
            </a:r>
            <a:r>
              <a:rPr lang="en-US" sz="1800" b="0" i="0" u="none" strike="noStrike" baseline="0" dirty="0" err="1">
                <a:latin typeface="MinionPro-Regular"/>
              </a:rPr>
              <a:t>isquemia</a:t>
            </a:r>
            <a:r>
              <a:rPr lang="en-US" sz="1800" b="0" i="0" u="none" strike="noStrike" baseline="0" dirty="0">
                <a:latin typeface="MinionPro-Regular"/>
              </a:rPr>
              <a:t> digital. </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27</a:t>
            </a:fld>
            <a:endParaRPr lang="es-CO"/>
          </a:p>
        </p:txBody>
      </p:sp>
    </p:spTree>
    <p:extLst>
      <p:ext uri="{BB962C8B-B14F-4D97-AF65-F5344CB8AC3E}">
        <p14:creationId xmlns:p14="http://schemas.microsoft.com/office/powerpoint/2010/main" val="2269776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Neither SIRS nor </a:t>
            </a:r>
            <a:r>
              <a:rPr lang="en-US" dirty="0" err="1"/>
              <a:t>qSOFA</a:t>
            </a:r>
            <a:r>
              <a:rPr lang="en-US" dirty="0"/>
              <a:t> are ideal screening tools for sepsis and the bedside clinician needs to understand the limitations of each.</a:t>
            </a:r>
          </a:p>
          <a:p>
            <a:r>
              <a:rPr lang="en-US" dirty="0"/>
              <a:t>While there is wide variation in sensitivity and specificity of sepsis screening tools, they are an important component of identifying sepsis early for timely intervention.</a:t>
            </a:r>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4</a:t>
            </a:fld>
            <a:endParaRPr lang="es-CO"/>
          </a:p>
        </p:txBody>
      </p:sp>
    </p:spTree>
    <p:extLst>
      <p:ext uri="{BB962C8B-B14F-4D97-AF65-F5344CB8AC3E}">
        <p14:creationId xmlns:p14="http://schemas.microsoft.com/office/powerpoint/2010/main" val="37741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Caída del gasto cardíaco y aumento en las presiones de llenado del VI</a:t>
            </a:r>
          </a:p>
          <a:p>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28</a:t>
            </a:fld>
            <a:endParaRPr lang="es-CO"/>
          </a:p>
        </p:txBody>
      </p:sp>
    </p:spTree>
    <p:extLst>
      <p:ext uri="{BB962C8B-B14F-4D97-AF65-F5344CB8AC3E}">
        <p14:creationId xmlns:p14="http://schemas.microsoft.com/office/powerpoint/2010/main" val="2045952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n-US" sz="1800" b="0" i="0" u="none" strike="noStrike" baseline="0" dirty="0">
                <a:latin typeface="AkzidenzGroteskBE-Regular"/>
              </a:rPr>
              <a:t>For adults with sepsis or septic shock, we </a:t>
            </a:r>
            <a:r>
              <a:rPr lang="en-US" sz="1800" b="1" i="0" u="none" strike="noStrike" baseline="0" dirty="0">
                <a:latin typeface="AkzidenzGroteskBE-Bold"/>
              </a:rPr>
              <a:t>recommend </a:t>
            </a:r>
            <a:r>
              <a:rPr lang="en-US" sz="1800" b="0" i="0" u="none" strike="noStrike" baseline="0" dirty="0">
                <a:latin typeface="AkzidenzGroteskBE-Regular"/>
              </a:rPr>
              <a:t>using pharmacologic VTE prophylaxis unless a contraindication to such therapy exists. </a:t>
            </a:r>
            <a:r>
              <a:rPr lang="en-US" sz="1800" b="0" i="1" u="none" strike="noStrike" baseline="0" dirty="0">
                <a:latin typeface="AkzidenzGroteskBE-It"/>
              </a:rPr>
              <a:t>Strong recommendation, moderate quality of evidence. </a:t>
            </a:r>
            <a:r>
              <a:rPr lang="en-US" sz="1800" b="0" i="0" u="none" strike="noStrike" baseline="0" dirty="0">
                <a:latin typeface="AkzidenzGroteskBE-It"/>
              </a:rPr>
              <a:t>Se </a:t>
            </a:r>
            <a:r>
              <a:rPr lang="en-US" sz="1800" b="0" i="0" u="none" strike="noStrike" baseline="0" dirty="0" err="1">
                <a:latin typeface="AkzidenzGroteskBE-It"/>
              </a:rPr>
              <a:t>recomienda</a:t>
            </a:r>
            <a:r>
              <a:rPr lang="en-US" sz="1800" b="0" i="0" u="none" strike="noStrike" baseline="0" dirty="0">
                <a:latin typeface="AkzidenzGroteskBE-It"/>
              </a:rPr>
              <a:t> HBPM.</a:t>
            </a:r>
          </a:p>
          <a:p>
            <a:pPr algn="l"/>
            <a:endParaRPr lang="en-US" sz="1800" b="0" i="0" u="none" strike="noStrike" baseline="0" dirty="0">
              <a:latin typeface="AkzidenzGroteskBE-Regular"/>
            </a:endParaRPr>
          </a:p>
          <a:p>
            <a:pPr algn="l"/>
            <a:r>
              <a:rPr lang="en-US" sz="1800" b="0" i="0" u="none" strike="noStrike" baseline="0" dirty="0">
                <a:latin typeface="AkzidenzGroteskBE-Regular"/>
              </a:rPr>
              <a:t>For adults with sepsis or septic shock, and who have risk factors for gastrointestinal (GI) bleeding, we </a:t>
            </a:r>
            <a:r>
              <a:rPr lang="en-US" sz="1800" b="1" i="0" u="none" strike="noStrike" baseline="0" dirty="0">
                <a:latin typeface="AkzidenzGroteskBE-Bold"/>
              </a:rPr>
              <a:t>suggest </a:t>
            </a:r>
            <a:r>
              <a:rPr lang="en-US" sz="1800" b="0" i="0" u="none" strike="noStrike" baseline="0" dirty="0">
                <a:latin typeface="AkzidenzGroteskBE-Regular"/>
              </a:rPr>
              <a:t>using stress ulcer prophylaxis. </a:t>
            </a:r>
            <a:r>
              <a:rPr lang="en-US" sz="1800" b="0" i="1" u="none" strike="noStrike" baseline="0" dirty="0">
                <a:latin typeface="AkzidenzGroteskBE-It"/>
              </a:rPr>
              <a:t>Weak recommendation, moderate quality of evidence. </a:t>
            </a:r>
            <a:r>
              <a:rPr lang="es-CO" sz="1800" b="0" i="0" u="none" strike="noStrike" baseline="0" noProof="0" dirty="0">
                <a:latin typeface="AkzidenzGroteskBE-It"/>
              </a:rPr>
              <a:t>La profilaxis reduce el riesgo de sangrado (evidencia de moderada calidad) pero no reduce el riesgo de mortalidad. El uso de IPB parece aumentar el riesgo de infección por C. </a:t>
            </a:r>
            <a:r>
              <a:rPr lang="es-CO" sz="1800" b="0" i="0" u="none" strike="noStrike" baseline="0" noProof="0" dirty="0" err="1">
                <a:latin typeface="AkzidenzGroteskBE-It"/>
              </a:rPr>
              <a:t>diff</a:t>
            </a:r>
            <a:r>
              <a:rPr lang="es-CO" sz="1800" b="0" i="0" u="none" strike="noStrike" baseline="0" noProof="0" dirty="0">
                <a:latin typeface="AkzidenzGroteskBE-It"/>
              </a:rPr>
              <a:t>. Factores de riesgo para sangrado GI: coagulopatía, choque y hepatopatía</a:t>
            </a:r>
            <a:endParaRPr lang="en-US" sz="1800" b="0" i="0" u="none" strike="noStrike" baseline="0" dirty="0">
              <a:latin typeface="AkzidenzGroteskBE-Regular"/>
            </a:endParaRPr>
          </a:p>
          <a:p>
            <a:pPr algn="l"/>
            <a:endParaRPr lang="en-US" sz="1800" b="0" i="0" u="none" strike="noStrike" baseline="0" dirty="0">
              <a:latin typeface="AkzidenzGroteskBE-Regular"/>
            </a:endParaRPr>
          </a:p>
          <a:p>
            <a:pPr algn="l"/>
            <a:r>
              <a:rPr lang="en-US" sz="1800" b="0" i="0" u="none" strike="noStrike" baseline="0" dirty="0">
                <a:latin typeface="AkzidenzGroteskBE-Regular"/>
              </a:rPr>
              <a:t>For adults with septic shock and an ongoing requirement for vasopressor therapy we </a:t>
            </a:r>
            <a:r>
              <a:rPr lang="en-US" sz="1800" b="1" i="0" u="none" strike="noStrike" baseline="0" dirty="0">
                <a:latin typeface="AkzidenzGroteskBE-Bold"/>
              </a:rPr>
              <a:t>suggest </a:t>
            </a:r>
            <a:r>
              <a:rPr lang="en-US" sz="1800" b="0" i="0" u="none" strike="noStrike" baseline="0" dirty="0">
                <a:latin typeface="AkzidenzGroteskBE-Regular"/>
              </a:rPr>
              <a:t>using IV </a:t>
            </a:r>
            <a:r>
              <a:rPr lang="es-CO" sz="1800" b="0" i="0" u="none" strike="noStrike" baseline="0" dirty="0" err="1">
                <a:latin typeface="AkzidenzGroteskBE-Regular"/>
              </a:rPr>
              <a:t>corticosteroids</a:t>
            </a:r>
            <a:r>
              <a:rPr lang="es-CO" sz="1800" b="0" i="0" u="none" strike="noStrike" baseline="0" dirty="0">
                <a:latin typeface="AkzidenzGroteskBE-Regular"/>
              </a:rPr>
              <a:t>. </a:t>
            </a:r>
            <a:r>
              <a:rPr lang="en-US" sz="1800" b="0" i="1" u="none" strike="noStrike" baseline="0" dirty="0">
                <a:latin typeface="AkzidenzGroteskBE-It"/>
              </a:rPr>
              <a:t>Weak recommendation; moderate quality of evidence. </a:t>
            </a:r>
            <a:r>
              <a:rPr lang="en-US" sz="1800" b="0" i="0" u="none" strike="noStrike" baseline="0" dirty="0">
                <a:latin typeface="AkzidenzGroteskBE-Regular"/>
              </a:rPr>
              <a:t>The typical corticosteroid used in adults with septic shock is IV hydrocortisone at a dose of 200 mg/d given as 50 mg intravenously every 6 hours or as a continuous infusion. It is suggested that this is commenced at a dose of norepinephrine or epinephrine </a:t>
            </a:r>
            <a:r>
              <a:rPr lang="en-US" sz="1800" b="0" i="0" u="none" strike="noStrike" baseline="0" dirty="0">
                <a:latin typeface="SymbolMT"/>
              </a:rPr>
              <a:t>≥ </a:t>
            </a:r>
            <a:r>
              <a:rPr lang="en-US" sz="1800" b="0" i="0" u="none" strike="noStrike" baseline="0" dirty="0">
                <a:latin typeface="AkzidenzGroteskBE-Regular"/>
              </a:rPr>
              <a:t>0.25 mcg/kg/min at least 4 hours after </a:t>
            </a:r>
            <a:r>
              <a:rPr lang="es-CO" sz="1800" b="0" i="0" u="none" strike="noStrike" baseline="0" dirty="0" err="1">
                <a:latin typeface="AkzidenzGroteskBE-Regular"/>
              </a:rPr>
              <a:t>initiation</a:t>
            </a:r>
            <a:r>
              <a:rPr lang="es-CO" sz="1800" b="0" i="0" u="none" strike="noStrike" baseline="0" dirty="0">
                <a:latin typeface="AkzidenzGroteskBE-Regular"/>
              </a:rPr>
              <a:t>.</a:t>
            </a:r>
          </a:p>
          <a:p>
            <a:pPr algn="l"/>
            <a:endParaRPr lang="es-CO" sz="1800" b="0" i="0" u="none" strike="noStrike" baseline="0" dirty="0">
              <a:latin typeface="AkzidenzGroteskBE-Regular"/>
            </a:endParaRPr>
          </a:p>
          <a:p>
            <a:pPr algn="l"/>
            <a:r>
              <a:rPr lang="en-US" sz="1800" b="0" i="0" u="none" strike="noStrike" baseline="0" dirty="0">
                <a:latin typeface="AkzidenzGroteskBE-Regular"/>
              </a:rPr>
              <a:t>For adults with sepsis or septic shock, we </a:t>
            </a:r>
            <a:r>
              <a:rPr lang="en-US" sz="1800" b="1" i="0" u="none" strike="noStrike" baseline="0" dirty="0">
                <a:latin typeface="AkzidenzGroteskBE-Bold"/>
              </a:rPr>
              <a:t>recommend </a:t>
            </a:r>
            <a:r>
              <a:rPr lang="en-US" sz="1800" b="0" i="0" u="none" strike="noStrike" baseline="0" dirty="0">
                <a:latin typeface="AkzidenzGroteskBE-Regular"/>
              </a:rPr>
              <a:t>using a restrictive (over liberal) </a:t>
            </a:r>
            <a:r>
              <a:rPr lang="es-CO" sz="1800" b="0" i="0" u="none" strike="noStrike" baseline="0" dirty="0" err="1">
                <a:latin typeface="AkzidenzGroteskBE-Regular"/>
              </a:rPr>
              <a:t>transfusion</a:t>
            </a:r>
            <a:r>
              <a:rPr lang="es-CO" sz="1800" b="0" i="0" u="none" strike="noStrike" baseline="0" dirty="0">
                <a:latin typeface="AkzidenzGroteskBE-Regular"/>
              </a:rPr>
              <a:t> </a:t>
            </a:r>
            <a:r>
              <a:rPr lang="es-CO" sz="1800" b="0" i="0" u="none" strike="noStrike" baseline="0" dirty="0" err="1">
                <a:latin typeface="AkzidenzGroteskBE-Regular"/>
              </a:rPr>
              <a:t>strategy</a:t>
            </a:r>
            <a:r>
              <a:rPr lang="es-CO" sz="1800" b="0" i="0" u="none" strike="noStrike" baseline="0" dirty="0">
                <a:latin typeface="AkzidenzGroteskBE-Regular"/>
              </a:rPr>
              <a:t>. </a:t>
            </a:r>
            <a:r>
              <a:rPr lang="en-US" sz="1800" b="0" i="1" u="none" strike="noStrike" baseline="0" dirty="0">
                <a:latin typeface="AkzidenzGroteskBE-It"/>
              </a:rPr>
              <a:t>Strong recommendation; moderate quality of evidence.</a:t>
            </a:r>
          </a:p>
          <a:p>
            <a:pPr algn="l"/>
            <a:r>
              <a:rPr lang="es-CO" sz="1800" b="0" i="0" u="none" strike="noStrike" baseline="0" noProof="0" dirty="0">
                <a:latin typeface="AkzidenzGroteskBE-It"/>
              </a:rPr>
              <a:t>Trasfundir GR si la Hb es menor a 7 g/dl. Tener en cuenta el contexto clínico.</a:t>
            </a:r>
            <a:endParaRPr lang="es-CO" i="0" noProof="0"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29</a:t>
            </a:fld>
            <a:endParaRPr lang="es-CO"/>
          </a:p>
        </p:txBody>
      </p:sp>
    </p:spTree>
    <p:extLst>
      <p:ext uri="{BB962C8B-B14F-4D97-AF65-F5344CB8AC3E}">
        <p14:creationId xmlns:p14="http://schemas.microsoft.com/office/powerpoint/2010/main" val="146200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5</a:t>
            </a:fld>
            <a:endParaRPr lang="es-CO"/>
          </a:p>
        </p:txBody>
      </p:sp>
    </p:spTree>
    <p:extLst>
      <p:ext uri="{BB962C8B-B14F-4D97-AF65-F5344CB8AC3E}">
        <p14:creationId xmlns:p14="http://schemas.microsoft.com/office/powerpoint/2010/main" val="857498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En el paciente con sospecha de sepsis se debe cuantificar la disfunción de órgano blanco</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6</a:t>
            </a:fld>
            <a:endParaRPr lang="es-CO"/>
          </a:p>
        </p:txBody>
      </p:sp>
    </p:spTree>
    <p:extLst>
      <p:ext uri="{BB962C8B-B14F-4D97-AF65-F5344CB8AC3E}">
        <p14:creationId xmlns:p14="http://schemas.microsoft.com/office/powerpoint/2010/main" val="1177773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Mortalidad por choque séptico: 40-50%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dirty="0"/>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A pesar de una reanimación </a:t>
            </a:r>
            <a:r>
              <a:rPr lang="es-CO" u="sng" dirty="0"/>
              <a:t>adecuada</a:t>
            </a:r>
            <a:r>
              <a:rPr lang="es-CO" dirty="0"/>
              <a:t> con LEV</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8</a:t>
            </a:fld>
            <a:endParaRPr lang="es-CO"/>
          </a:p>
        </p:txBody>
      </p:sp>
    </p:spTree>
    <p:extLst>
      <p:ext uri="{BB962C8B-B14F-4D97-AF65-F5344CB8AC3E}">
        <p14:creationId xmlns:p14="http://schemas.microsoft.com/office/powerpoint/2010/main" val="342812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CO" dirty="0"/>
              <a:t>Lactato: </a:t>
            </a:r>
            <a:r>
              <a:rPr lang="en-US" sz="1800" b="0" i="0" u="none" strike="noStrike" baseline="0" dirty="0">
                <a:latin typeface="MinionPro-Regular"/>
              </a:rPr>
              <a:t>Sensitivities range from 66−83%, with specificities </a:t>
            </a:r>
            <a:r>
              <a:rPr lang="es-CO" sz="1800" b="0" i="0" u="none" strike="noStrike" baseline="0" dirty="0" err="1">
                <a:latin typeface="MinionPro-Regular"/>
              </a:rPr>
              <a:t>ranging</a:t>
            </a:r>
            <a:r>
              <a:rPr lang="es-CO" sz="1800" b="0" i="0" u="none" strike="noStrike" baseline="0" dirty="0">
                <a:latin typeface="MinionPro-Regular"/>
              </a:rPr>
              <a:t> </a:t>
            </a:r>
            <a:r>
              <a:rPr lang="es-CO" sz="1800" b="0" i="0" u="none" strike="noStrike" baseline="0" dirty="0" err="1">
                <a:latin typeface="MinionPro-Regular"/>
              </a:rPr>
              <a:t>from</a:t>
            </a:r>
            <a:r>
              <a:rPr lang="es-CO" sz="1800" b="0" i="0" u="none" strike="noStrike" baseline="0" dirty="0">
                <a:latin typeface="MinionPro-Regular"/>
              </a:rPr>
              <a:t> 80−85%.</a:t>
            </a:r>
          </a:p>
          <a:p>
            <a:pPr algn="l"/>
            <a:r>
              <a:rPr lang="es-CO" sz="1800" b="0" i="0" u="none" strike="noStrike" baseline="0" dirty="0">
                <a:latin typeface="MinionPro-Regular"/>
              </a:rPr>
              <a:t>In </a:t>
            </a:r>
            <a:r>
              <a:rPr lang="es-CO" sz="1800" b="0" i="0" u="none" strike="noStrike" baseline="0" dirty="0" err="1">
                <a:latin typeface="MinionPro-Regular"/>
              </a:rPr>
              <a:t>summary</a:t>
            </a:r>
            <a:r>
              <a:rPr lang="es-CO" sz="1800" b="0" i="0" u="none" strike="noStrike" baseline="0" dirty="0">
                <a:latin typeface="MinionPro-Regular"/>
              </a:rPr>
              <a:t>, </a:t>
            </a:r>
            <a:r>
              <a:rPr lang="en-US" sz="1800" b="0" i="0" u="none" strike="noStrike" baseline="0" dirty="0">
                <a:latin typeface="MinionPro-Regular"/>
              </a:rPr>
              <a:t>the presence of an elevated or normal lactate level significantly increases or decreases, respectively, the likelihood of a final diagnosis of sepsis in patients with suspected sepsis. However</a:t>
            </a:r>
            <a:r>
              <a:rPr lang="en-US" sz="1800" b="1" i="0" u="none" strike="noStrike" baseline="0" dirty="0">
                <a:latin typeface="MinionPro-Regular"/>
              </a:rPr>
              <a:t>, lactate alone is neither sensitive nor specific enough to rule-in or rule-out the diagnosis on its own</a:t>
            </a:r>
            <a:r>
              <a:rPr lang="en-US" sz="1800" b="0" i="0" u="none" strike="noStrike" baseline="0" dirty="0">
                <a:latin typeface="MinionPro-Regular"/>
              </a:rPr>
              <a:t>. Lactate testing may not be readily available in many resource-limited settings (54–61). Therefore, we issued a weak recommendation favoring the use of serum lactate as an adjunctive test to modify the pretest probability of sepsis in patients with suspected but not confirmed </a:t>
            </a:r>
            <a:r>
              <a:rPr lang="es-CO" sz="1800" b="0" i="0" u="none" strike="noStrike" baseline="0" dirty="0">
                <a:latin typeface="MinionPro-Regular"/>
              </a:rPr>
              <a:t>sepsis.</a:t>
            </a:r>
          </a:p>
          <a:p>
            <a:pPr algn="l"/>
            <a:endParaRPr lang="es-CO" sz="1800" b="0" i="0" u="none" strike="noStrike" baseline="0" dirty="0">
              <a:latin typeface="MinionPro-Regular"/>
            </a:endParaRPr>
          </a:p>
          <a:p>
            <a:pPr algn="l"/>
            <a:endParaRPr lang="es-CO" sz="1800" b="0" i="0" u="none" strike="noStrike" baseline="0" dirty="0">
              <a:latin typeface="MinionPro-Regular"/>
            </a:endParaRPr>
          </a:p>
          <a:p>
            <a:pPr marL="0" indent="0">
              <a:buNone/>
            </a:pPr>
            <a:r>
              <a:rPr lang="es-ES" sz="1400" b="1" dirty="0"/>
              <a:t>Imagen dirigida al foco sospechado:</a:t>
            </a:r>
          </a:p>
          <a:p>
            <a:r>
              <a:rPr lang="es-ES" sz="1200" dirty="0"/>
              <a:t>Radiografía de tórax: neumonía</a:t>
            </a:r>
          </a:p>
          <a:p>
            <a:r>
              <a:rPr lang="es-ES" sz="1200" dirty="0"/>
              <a:t>Ecografía de hígado y vías biliares: colecistitis/colangitis</a:t>
            </a:r>
          </a:p>
          <a:p>
            <a:r>
              <a:rPr lang="es-ES" sz="1200" dirty="0"/>
              <a:t>TAC de abdomen: foco intraabdominal</a:t>
            </a:r>
          </a:p>
          <a:p>
            <a:r>
              <a:rPr lang="es-ES" sz="1200" dirty="0" err="1"/>
              <a:t>UroTAC</a:t>
            </a:r>
            <a:r>
              <a:rPr lang="es-ES" sz="1200" dirty="0"/>
              <a:t>/ecografía renal: pielonefritis</a:t>
            </a:r>
            <a:endParaRPr lang="es-CO" dirty="0"/>
          </a:p>
          <a:p>
            <a:pPr algn="l"/>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10</a:t>
            </a:fld>
            <a:endParaRPr lang="es-CO"/>
          </a:p>
        </p:txBody>
      </p:sp>
    </p:spTree>
    <p:extLst>
      <p:ext uri="{BB962C8B-B14F-4D97-AF65-F5344CB8AC3E}">
        <p14:creationId xmlns:p14="http://schemas.microsoft.com/office/powerpoint/2010/main" val="383807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En la práctica, varias de estas intervenciones ocurren de forma simultánea, pero para efectos de la charla se mostrarán por pasos</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12</a:t>
            </a:fld>
            <a:endParaRPr lang="es-CO"/>
          </a:p>
        </p:txBody>
      </p:sp>
    </p:spTree>
    <p:extLst>
      <p:ext uri="{BB962C8B-B14F-4D97-AF65-F5344CB8AC3E}">
        <p14:creationId xmlns:p14="http://schemas.microsoft.com/office/powerpoint/2010/main" val="1377346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Evaluación cuidadosa y frecuente.</a:t>
            </a:r>
          </a:p>
          <a:p>
            <a:r>
              <a:rPr lang="es-CO" dirty="0"/>
              <a:t>Depuración del lactato (medir a las 6-8 horas del primer valor alterado).</a:t>
            </a:r>
          </a:p>
          <a:p>
            <a:pPr algn="l"/>
            <a:r>
              <a:rPr lang="en-US" sz="1800" b="0" i="0" u="none" strike="noStrike" baseline="0" dirty="0">
                <a:latin typeface="AkzidenzGroteskBE-Regular"/>
              </a:rPr>
              <a:t>For adults with sepsis or septic shock who require ICU admission, we </a:t>
            </a:r>
            <a:r>
              <a:rPr lang="en-US" sz="1800" b="1" i="0" u="none" strike="noStrike" baseline="0" dirty="0">
                <a:latin typeface="AkzidenzGroteskBE-Bold"/>
              </a:rPr>
              <a:t>suggest </a:t>
            </a:r>
            <a:r>
              <a:rPr lang="en-US" sz="1800" b="0" i="0" u="none" strike="noStrike" baseline="0" dirty="0">
                <a:latin typeface="AkzidenzGroteskBE-Regular"/>
              </a:rPr>
              <a:t>admitting the patients to the ICU within 6 hours. </a:t>
            </a:r>
            <a:r>
              <a:rPr lang="es-CO" sz="1800" b="0" i="1" u="none" strike="noStrike" baseline="0" dirty="0" err="1">
                <a:latin typeface="AkzidenzGroteskBE-It"/>
              </a:rPr>
              <a:t>Weak</a:t>
            </a:r>
            <a:r>
              <a:rPr lang="es-CO" sz="1800" b="0" i="1" u="none" strike="noStrike" baseline="0" dirty="0">
                <a:latin typeface="AkzidenzGroteskBE-It"/>
              </a:rPr>
              <a:t> </a:t>
            </a:r>
            <a:r>
              <a:rPr lang="es-CO" sz="1800" b="0" i="1" u="none" strike="noStrike" baseline="0" dirty="0" err="1">
                <a:latin typeface="AkzidenzGroteskBE-It"/>
              </a:rPr>
              <a:t>recommendation</a:t>
            </a:r>
            <a:r>
              <a:rPr lang="es-CO" sz="1800" b="0" i="1" u="none" strike="noStrike" baseline="0" dirty="0">
                <a:latin typeface="AkzidenzGroteskBE-It"/>
              </a:rPr>
              <a:t>, </a:t>
            </a:r>
            <a:r>
              <a:rPr lang="es-CO" sz="1800" b="0" i="1" u="none" strike="noStrike" baseline="0" dirty="0" err="1">
                <a:latin typeface="AkzidenzGroteskBE-It"/>
              </a:rPr>
              <a:t>low-quality</a:t>
            </a:r>
            <a:r>
              <a:rPr lang="es-CO" sz="1800" b="0" i="1" u="none" strike="noStrike" baseline="0" dirty="0">
                <a:latin typeface="AkzidenzGroteskBE-It"/>
              </a:rPr>
              <a:t> </a:t>
            </a:r>
            <a:r>
              <a:rPr lang="es-CO" sz="1800" b="0" i="1" u="none" strike="noStrike" baseline="0" dirty="0" err="1">
                <a:latin typeface="AkzidenzGroteskBE-It"/>
              </a:rPr>
              <a:t>evidence</a:t>
            </a:r>
            <a:r>
              <a:rPr lang="es-CO" sz="1800" b="0" i="1" u="none" strike="noStrike" baseline="0" dirty="0">
                <a:latin typeface="AkzidenzGroteskBE-It"/>
              </a:rPr>
              <a:t>.</a:t>
            </a:r>
            <a:endParaRPr lang="es-CO" dirty="0"/>
          </a:p>
        </p:txBody>
      </p:sp>
      <p:sp>
        <p:nvSpPr>
          <p:cNvPr id="4" name="Marcador de número de diapositiva 3"/>
          <p:cNvSpPr>
            <a:spLocks noGrp="1"/>
          </p:cNvSpPr>
          <p:nvPr>
            <p:ph type="sldNum" sz="quarter" idx="5"/>
          </p:nvPr>
        </p:nvSpPr>
        <p:spPr/>
        <p:txBody>
          <a:bodyPr/>
          <a:lstStyle/>
          <a:p>
            <a:fld id="{A6A87DF5-1016-4DFB-8E59-F8D01619FC5F}" type="slidenum">
              <a:rPr lang="es-CO" smtClean="0"/>
              <a:t>13</a:t>
            </a:fld>
            <a:endParaRPr lang="es-CO"/>
          </a:p>
        </p:txBody>
      </p:sp>
    </p:spTree>
    <p:extLst>
      <p:ext uri="{BB962C8B-B14F-4D97-AF65-F5344CB8AC3E}">
        <p14:creationId xmlns:p14="http://schemas.microsoft.com/office/powerpoint/2010/main" val="914129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n 15802</a:t>
            </a:r>
          </a:p>
        </p:txBody>
      </p:sp>
      <p:sp>
        <p:nvSpPr>
          <p:cNvPr id="4" name="Marcador de número de diapositiva 3"/>
          <p:cNvSpPr>
            <a:spLocks noGrp="1"/>
          </p:cNvSpPr>
          <p:nvPr>
            <p:ph type="sldNum" sz="quarter" idx="5"/>
          </p:nvPr>
        </p:nvSpPr>
        <p:spPr/>
        <p:txBody>
          <a:bodyPr/>
          <a:lstStyle/>
          <a:p>
            <a:fld id="{A6A87DF5-1016-4DFB-8E59-F8D01619FC5F}" type="slidenum">
              <a:rPr lang="es-CO" smtClean="0"/>
              <a:t>14</a:t>
            </a:fld>
            <a:endParaRPr lang="es-CO"/>
          </a:p>
        </p:txBody>
      </p:sp>
    </p:spTree>
    <p:extLst>
      <p:ext uri="{BB962C8B-B14F-4D97-AF65-F5344CB8AC3E}">
        <p14:creationId xmlns:p14="http://schemas.microsoft.com/office/powerpoint/2010/main" val="1589630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19/02/22</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19/02/22</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arget="../media/image10.png" Type="http://schemas.openxmlformats.org/officeDocument/2006/relationships/image"/><Relationship Id="rId2" Target="../notesSlides/notesSlide7.xml" Type="http://schemas.openxmlformats.org/officeDocument/2006/relationships/notesSlid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arget="../media/image12.png" Type="http://schemas.openxmlformats.org/officeDocument/2006/relationships/image"/><Relationship Id="rId2" Target="../notesSlides/notesSlide9.xml" Type="http://schemas.openxmlformats.org/officeDocument/2006/relationships/notesSlide"/><Relationship Id="rId1" Target="../slideLayouts/slideLayout2.xml" Type="http://schemas.openxmlformats.org/officeDocument/2006/relationships/slideLayout"/><Relationship Id="rId5" Target="../media/image14.png" Type="http://schemas.openxmlformats.org/officeDocument/2006/relationships/image"/><Relationship Id="rId4" Target="../media/image13.jpeg" Type="http://schemas.openxmlformats.org/officeDocument/2006/relationships/image"/></Relationships>
</file>

<file path=ppt/slides/_rels/slide15.xml.rels><?xml version="1.0" encoding="UTF-8" standalone="yes" ?><Relationships xmlns="http://schemas.openxmlformats.org/package/2006/relationships"><Relationship Id="rId3" Target="../media/image15.png" Type="http://schemas.openxmlformats.org/officeDocument/2006/relationships/image"/><Relationship Id="rId2" Target="../notesSlides/notesSlide10.xml" Type="http://schemas.openxmlformats.org/officeDocument/2006/relationships/notesSlide"/><Relationship Id="rId1" Target="../slideLayouts/slideLayout2.xml" Type="http://schemas.openxmlformats.org/officeDocument/2006/relationships/slideLayout"/><Relationship Id="rId5" Target="../media/image17.png" Type="http://schemas.openxmlformats.org/officeDocument/2006/relationships/image"/><Relationship Id="rId4" Target="../media/image16.png" Type="http://schemas.openxmlformats.org/officeDocument/2006/relationships/image"/></Relationships>
</file>

<file path=ppt/slides/_rels/slide16.xml.rels><?xml version="1.0" encoding="UTF-8" standalone="yes" ?><Relationships xmlns="http://schemas.openxmlformats.org/package/2006/relationships"><Relationship Id="rId2" Target="../media/image18.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19.jpeg" Type="http://schemas.openxmlformats.org/officeDocument/2006/relationships/image"/><Relationship Id="rId2" Target="../notesSlides/notesSlide11.xml" Type="http://schemas.openxmlformats.org/officeDocument/2006/relationships/notesSlid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3" Target="../media/image20.pn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 Id="rId4" Target="../media/image21.jpeg" Type="http://schemas.openxmlformats.org/officeDocument/2006/relationships/image"/></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arget="../media/image2.pn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s>
</file>

<file path=ppt/slides/_rels/slide20.xml.rels><?xml version="1.0" encoding="UTF-8" standalone="yes" ?><Relationships xmlns="http://schemas.openxmlformats.org/package/2006/relationships"><Relationship Id="rId3" Target="../media/image22.pn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arget="../media/image25.jpe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arget="../media/image27.png" Type="http://schemas.openxmlformats.org/officeDocument/2006/relationships/image"/><Relationship Id="rId2" Target="../notesSlides/notesSlide17.xml" Type="http://schemas.openxmlformats.org/officeDocument/2006/relationships/notesSlide"/><Relationship Id="rId1" Target="../slideLayouts/slideLayout2.xml" Type="http://schemas.openxmlformats.org/officeDocument/2006/relationships/slideLayout"/><Relationship Id="rId4" Target="../media/image28.png" Type="http://schemas.openxmlformats.org/officeDocument/2006/relationships/image"/></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3" Target="../media/image4.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3" Target="../media/image5.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 Id="rId4" Target="../media/image6.jpeg" Type="http://schemas.openxmlformats.org/officeDocument/2006/relationships/image"/></Relationships>
</file>

<file path=ppt/slides/_rels/slide6.xml.rels><?xml version="1.0" encoding="UTF-8" standalone="yes" ?><Relationships xmlns="http://schemas.openxmlformats.org/package/2006/relationships"><Relationship Id="rId3" Target="../media/image7.pn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arget="../media/image9.png" Type="http://schemas.openxmlformats.org/officeDocument/2006/relationships/imag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3F69C6-A2E0-497C-A4B6-9DEDEF90FBE0}"/>
              </a:ext>
            </a:extLst>
          </p:cNvPr>
          <p:cNvSpPr>
            <a:spLocks noGrp="1"/>
          </p:cNvSpPr>
          <p:nvPr>
            <p:ph type="ctrTitle"/>
          </p:nvPr>
        </p:nvSpPr>
        <p:spPr>
          <a:xfrm>
            <a:off x="1195137" y="1475290"/>
            <a:ext cx="9801726" cy="2387600"/>
          </a:xfrm>
        </p:spPr>
        <p:txBody>
          <a:bodyPr>
            <a:normAutofit fontScale="90000"/>
          </a:bodyPr>
          <a:lstStyle/>
          <a:p>
            <a:r>
              <a:rPr lang="es-CO" dirty="0"/>
              <a:t>SEPSIS: DE LO BÁSICO A LAS RECOMENDACIONES 2021</a:t>
            </a:r>
          </a:p>
        </p:txBody>
      </p:sp>
      <p:sp>
        <p:nvSpPr>
          <p:cNvPr id="3" name="Subtítulo 2">
            <a:extLst>
              <a:ext uri="{FF2B5EF4-FFF2-40B4-BE49-F238E27FC236}">
                <a16:creationId xmlns:a16="http://schemas.microsoft.com/office/drawing/2014/main" id="{3B5AFEE4-8772-4BD3-9073-1FD4D6A7FA4A}"/>
              </a:ext>
            </a:extLst>
          </p:cNvPr>
          <p:cNvSpPr>
            <a:spLocks noGrp="1"/>
          </p:cNvSpPr>
          <p:nvPr>
            <p:ph type="subTitle" idx="1"/>
          </p:nvPr>
        </p:nvSpPr>
        <p:spPr>
          <a:xfrm>
            <a:off x="5689433" y="4584116"/>
            <a:ext cx="6629400" cy="1655762"/>
          </a:xfrm>
        </p:spPr>
        <p:txBody>
          <a:bodyPr/>
          <a:lstStyle/>
          <a:p>
            <a:r>
              <a:rPr lang="es-CO" b="1" dirty="0"/>
              <a:t>E. Cristina Sierra Vargas</a:t>
            </a:r>
          </a:p>
          <a:p>
            <a:r>
              <a:rPr lang="es-CO" b="1" dirty="0"/>
              <a:t>Médica internista, UdeA</a:t>
            </a:r>
          </a:p>
        </p:txBody>
      </p:sp>
    </p:spTree>
    <p:extLst>
      <p:ext uri="{BB962C8B-B14F-4D97-AF65-F5344CB8AC3E}">
        <p14:creationId xmlns:p14="http://schemas.microsoft.com/office/powerpoint/2010/main" val="59704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A65177-31C2-4888-B708-F416D2446243}"/>
              </a:ext>
            </a:extLst>
          </p:cNvPr>
          <p:cNvSpPr>
            <a:spLocks noGrp="1"/>
          </p:cNvSpPr>
          <p:nvPr>
            <p:ph type="title"/>
          </p:nvPr>
        </p:nvSpPr>
        <p:spPr>
          <a:xfrm>
            <a:off x="685801" y="189151"/>
            <a:ext cx="10515600" cy="1325563"/>
          </a:xfrm>
        </p:spPr>
        <p:txBody>
          <a:bodyPr/>
          <a:lstStyle/>
          <a:p>
            <a:r>
              <a:rPr lang="es-CO" dirty="0"/>
              <a:t>Exámenes para el diagnóstico</a:t>
            </a:r>
          </a:p>
        </p:txBody>
      </p:sp>
      <p:sp>
        <p:nvSpPr>
          <p:cNvPr id="4" name="Marcador de contenido 3">
            <a:extLst>
              <a:ext uri="{FF2B5EF4-FFF2-40B4-BE49-F238E27FC236}">
                <a16:creationId xmlns:a16="http://schemas.microsoft.com/office/drawing/2014/main" id="{1C20E3E6-C70E-40C4-B56F-7EDB7E2C9124}"/>
              </a:ext>
            </a:extLst>
          </p:cNvPr>
          <p:cNvSpPr>
            <a:spLocks noGrp="1"/>
          </p:cNvSpPr>
          <p:nvPr>
            <p:ph idx="13"/>
          </p:nvPr>
        </p:nvSpPr>
        <p:spPr>
          <a:xfrm>
            <a:off x="4858632" y="1498672"/>
            <a:ext cx="7156905" cy="4503738"/>
          </a:xfrm>
        </p:spPr>
        <p:txBody>
          <a:bodyPr>
            <a:noAutofit/>
          </a:bodyPr>
          <a:lstStyle/>
          <a:p>
            <a:pPr algn="just">
              <a:lnSpc>
                <a:spcPct val="100000"/>
              </a:lnSpc>
            </a:pPr>
            <a:r>
              <a:rPr lang="es-ES" sz="2200" dirty="0"/>
              <a:t>Hemoleucograma, bilirrubinas, gases arteriales, función renal, tiempos de coagulación.</a:t>
            </a:r>
          </a:p>
          <a:p>
            <a:pPr algn="just">
              <a:lnSpc>
                <a:spcPct val="100000"/>
              </a:lnSpc>
            </a:pPr>
            <a:endParaRPr lang="es-ES" sz="2200" dirty="0"/>
          </a:p>
          <a:p>
            <a:pPr algn="just">
              <a:lnSpc>
                <a:spcPct val="100000"/>
              </a:lnSpc>
            </a:pPr>
            <a:r>
              <a:rPr lang="es-ES" sz="2200" dirty="0"/>
              <a:t>Hemocultivos #2 (aerobios):</a:t>
            </a:r>
          </a:p>
          <a:p>
            <a:pPr lvl="1" algn="just">
              <a:lnSpc>
                <a:spcPct val="100000"/>
              </a:lnSpc>
              <a:buFont typeface="Courier New" panose="02070309020205020404" pitchFamily="49" charset="0"/>
              <a:buChar char="o"/>
            </a:pPr>
            <a:r>
              <a:rPr lang="es-ES" dirty="0"/>
              <a:t>Adicionar cultivo del foco sospechado.</a:t>
            </a:r>
          </a:p>
          <a:p>
            <a:pPr lvl="1" algn="just">
              <a:lnSpc>
                <a:spcPct val="100000"/>
              </a:lnSpc>
              <a:buFont typeface="Courier New" panose="02070309020205020404" pitchFamily="49" charset="0"/>
              <a:buChar char="o"/>
            </a:pPr>
            <a:r>
              <a:rPr lang="es-ES" dirty="0"/>
              <a:t>Previo al inicio de antibióticos (&lt; 45 min).</a:t>
            </a:r>
          </a:p>
          <a:p>
            <a:pPr algn="just">
              <a:lnSpc>
                <a:spcPct val="100000"/>
              </a:lnSpc>
            </a:pPr>
            <a:endParaRPr lang="es-ES" sz="2200" dirty="0"/>
          </a:p>
          <a:p>
            <a:pPr algn="just">
              <a:lnSpc>
                <a:spcPct val="100000"/>
              </a:lnSpc>
            </a:pPr>
            <a:r>
              <a:rPr lang="es-ES" sz="2200" dirty="0"/>
              <a:t>Lactato (S 66-83% y E 80-85%):</a:t>
            </a:r>
          </a:p>
          <a:p>
            <a:pPr lvl="1" algn="just">
              <a:lnSpc>
                <a:spcPct val="100000"/>
              </a:lnSpc>
              <a:buFont typeface="Courier New" panose="02070309020205020404" pitchFamily="49" charset="0"/>
              <a:buChar char="o"/>
            </a:pPr>
            <a:r>
              <a:rPr lang="es-ES" dirty="0"/>
              <a:t>Considerar otras causas de </a:t>
            </a:r>
            <a:r>
              <a:rPr lang="es-ES" dirty="0" err="1"/>
              <a:t>hiperlactatemia</a:t>
            </a:r>
            <a:r>
              <a:rPr lang="es-ES" dirty="0"/>
              <a:t>.</a:t>
            </a:r>
          </a:p>
          <a:p>
            <a:pPr algn="just">
              <a:lnSpc>
                <a:spcPct val="100000"/>
              </a:lnSpc>
            </a:pPr>
            <a:endParaRPr lang="es-ES" sz="2200" dirty="0"/>
          </a:p>
          <a:p>
            <a:pPr algn="just">
              <a:lnSpc>
                <a:spcPct val="100000"/>
              </a:lnSpc>
            </a:pPr>
            <a:r>
              <a:rPr lang="es-ES" sz="2200" dirty="0"/>
              <a:t>Imagen dirigida al foco sospechado.</a:t>
            </a:r>
          </a:p>
        </p:txBody>
      </p:sp>
      <p:sp>
        <p:nvSpPr>
          <p:cNvPr id="5" name="CuadroTexto 4">
            <a:extLst>
              <a:ext uri="{FF2B5EF4-FFF2-40B4-BE49-F238E27FC236}">
                <a16:creationId xmlns:a16="http://schemas.microsoft.com/office/drawing/2014/main" id="{ED372CE5-EFA6-44CC-9BCA-620789A205C3}"/>
              </a:ext>
            </a:extLst>
          </p:cNvPr>
          <p:cNvSpPr txBox="1"/>
          <p:nvPr/>
        </p:nvSpPr>
        <p:spPr>
          <a:xfrm>
            <a:off x="8645630" y="6377114"/>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spTree>
    <p:extLst>
      <p:ext uri="{BB962C8B-B14F-4D97-AF65-F5344CB8AC3E}">
        <p14:creationId xmlns:p14="http://schemas.microsoft.com/office/powerpoint/2010/main" val="91803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7C47A5-8960-484C-A7AC-5933C36517D9}"/>
              </a:ext>
            </a:extLst>
          </p:cNvPr>
          <p:cNvSpPr>
            <a:spLocks noGrp="1"/>
          </p:cNvSpPr>
          <p:nvPr>
            <p:ph type="title"/>
          </p:nvPr>
        </p:nvSpPr>
        <p:spPr>
          <a:xfrm>
            <a:off x="838200" y="2228223"/>
            <a:ext cx="10515600" cy="1325563"/>
          </a:xfrm>
        </p:spPr>
        <p:txBody>
          <a:bodyPr>
            <a:normAutofit/>
          </a:bodyPr>
          <a:lstStyle/>
          <a:p>
            <a:pPr algn="ctr"/>
            <a:r>
              <a:rPr lang="es-CO" sz="8000" dirty="0"/>
              <a:t>PAUSA</a:t>
            </a:r>
          </a:p>
        </p:txBody>
      </p:sp>
    </p:spTree>
    <p:extLst>
      <p:ext uri="{BB962C8B-B14F-4D97-AF65-F5344CB8AC3E}">
        <p14:creationId xmlns:p14="http://schemas.microsoft.com/office/powerpoint/2010/main" val="1094295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4DDA49-C965-4B54-A141-5FA409B4C46F}"/>
              </a:ext>
            </a:extLst>
          </p:cNvPr>
          <p:cNvSpPr>
            <a:spLocks noGrp="1"/>
          </p:cNvSpPr>
          <p:nvPr>
            <p:ph type="title"/>
          </p:nvPr>
        </p:nvSpPr>
        <p:spPr>
          <a:xfrm>
            <a:off x="685801" y="219464"/>
            <a:ext cx="10515600" cy="1325563"/>
          </a:xfrm>
        </p:spPr>
        <p:txBody>
          <a:bodyPr/>
          <a:lstStyle/>
          <a:p>
            <a:r>
              <a:rPr lang="es-CO" dirty="0"/>
              <a:t>Manejo del paciente con sepsis</a:t>
            </a:r>
          </a:p>
        </p:txBody>
      </p:sp>
      <p:sp>
        <p:nvSpPr>
          <p:cNvPr id="4" name="Marcador de contenido 3">
            <a:extLst>
              <a:ext uri="{FF2B5EF4-FFF2-40B4-BE49-F238E27FC236}">
                <a16:creationId xmlns:a16="http://schemas.microsoft.com/office/drawing/2014/main" id="{2C0A0BC7-E83D-40FD-8BDC-F744730645F5}"/>
              </a:ext>
            </a:extLst>
          </p:cNvPr>
          <p:cNvSpPr>
            <a:spLocks noGrp="1"/>
          </p:cNvSpPr>
          <p:nvPr>
            <p:ph idx="13"/>
          </p:nvPr>
        </p:nvSpPr>
        <p:spPr>
          <a:xfrm>
            <a:off x="5181469" y="3477365"/>
            <a:ext cx="5173717" cy="2638366"/>
          </a:xfrm>
        </p:spPr>
        <p:txBody>
          <a:bodyPr>
            <a:normAutofit/>
          </a:bodyPr>
          <a:lstStyle/>
          <a:p>
            <a:pPr marL="457200" indent="-457200">
              <a:lnSpc>
                <a:spcPct val="100000"/>
              </a:lnSpc>
              <a:buFont typeface="+mj-lt"/>
              <a:buAutoNum type="arabicPeriod"/>
            </a:pPr>
            <a:r>
              <a:rPr lang="es-CO" sz="2400" dirty="0"/>
              <a:t>Monitorización.</a:t>
            </a:r>
          </a:p>
          <a:p>
            <a:pPr marL="457200" indent="-457200">
              <a:lnSpc>
                <a:spcPct val="100000"/>
              </a:lnSpc>
              <a:buFont typeface="+mj-lt"/>
              <a:buAutoNum type="arabicPeriod"/>
            </a:pPr>
            <a:r>
              <a:rPr lang="es-CO" sz="2400" dirty="0"/>
              <a:t>Líquidos endovenosos.</a:t>
            </a:r>
          </a:p>
          <a:p>
            <a:pPr marL="457200" indent="-457200">
              <a:lnSpc>
                <a:spcPct val="100000"/>
              </a:lnSpc>
              <a:buFont typeface="+mj-lt"/>
              <a:buAutoNum type="arabicPeriod"/>
            </a:pPr>
            <a:r>
              <a:rPr lang="es-CO" sz="2400" dirty="0"/>
              <a:t>Terapia antibiótica empírica.</a:t>
            </a:r>
          </a:p>
          <a:p>
            <a:pPr marL="457200" indent="-457200">
              <a:lnSpc>
                <a:spcPct val="100000"/>
              </a:lnSpc>
              <a:buFont typeface="+mj-lt"/>
              <a:buAutoNum type="arabicPeriod"/>
            </a:pPr>
            <a:r>
              <a:rPr lang="es-CO" sz="2400" dirty="0"/>
              <a:t>Soporte </a:t>
            </a:r>
            <a:r>
              <a:rPr lang="es-CO" sz="2400" dirty="0" err="1"/>
              <a:t>vasoactivo</a:t>
            </a:r>
            <a:r>
              <a:rPr lang="es-CO" sz="2400" dirty="0"/>
              <a:t>.</a:t>
            </a:r>
          </a:p>
          <a:p>
            <a:pPr marL="457200" indent="-457200">
              <a:lnSpc>
                <a:spcPct val="100000"/>
              </a:lnSpc>
              <a:buFont typeface="+mj-lt"/>
              <a:buAutoNum type="arabicPeriod"/>
            </a:pPr>
            <a:r>
              <a:rPr lang="es-CO" sz="2400" dirty="0"/>
              <a:t>Intervenciones adicionales.</a:t>
            </a:r>
          </a:p>
        </p:txBody>
      </p:sp>
      <p:pic>
        <p:nvPicPr>
          <p:cNvPr id="5" name="Imagen 4">
            <a:extLst>
              <a:ext uri="{FF2B5EF4-FFF2-40B4-BE49-F238E27FC236}">
                <a16:creationId xmlns:a16="http://schemas.microsoft.com/office/drawing/2014/main" id="{2A25A4B0-D109-450F-A106-15B522DDA8BD}"/>
              </a:ext>
            </a:extLst>
          </p:cNvPr>
          <p:cNvPicPr>
            <a:picLocks noChangeAspect="1"/>
          </p:cNvPicPr>
          <p:nvPr/>
        </p:nvPicPr>
        <p:blipFill>
          <a:blip r:embed="rId3"/>
          <a:stretch>
            <a:fillRect/>
          </a:stretch>
        </p:blipFill>
        <p:spPr>
          <a:xfrm>
            <a:off x="1643556" y="1523079"/>
            <a:ext cx="8600090" cy="1561911"/>
          </a:xfrm>
          <a:prstGeom prst="rect">
            <a:avLst/>
          </a:prstGeom>
          <a:ln>
            <a:solidFill>
              <a:schemeClr val="tx1"/>
            </a:solidFill>
          </a:ln>
        </p:spPr>
      </p:pic>
      <p:sp>
        <p:nvSpPr>
          <p:cNvPr id="8" name="CuadroTexto 7">
            <a:extLst>
              <a:ext uri="{FF2B5EF4-FFF2-40B4-BE49-F238E27FC236}">
                <a16:creationId xmlns:a16="http://schemas.microsoft.com/office/drawing/2014/main" id="{146575ED-DC52-4332-8917-F265A813ACFE}"/>
              </a:ext>
            </a:extLst>
          </p:cNvPr>
          <p:cNvSpPr txBox="1"/>
          <p:nvPr/>
        </p:nvSpPr>
        <p:spPr>
          <a:xfrm>
            <a:off x="8642168" y="6354217"/>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spTree>
    <p:extLst>
      <p:ext uri="{BB962C8B-B14F-4D97-AF65-F5344CB8AC3E}">
        <p14:creationId xmlns:p14="http://schemas.microsoft.com/office/powerpoint/2010/main" val="2291189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834936-6C21-4701-A212-F6E496E5F1BE}"/>
              </a:ext>
            </a:extLst>
          </p:cNvPr>
          <p:cNvSpPr>
            <a:spLocks noGrp="1"/>
          </p:cNvSpPr>
          <p:nvPr>
            <p:ph type="title"/>
          </p:nvPr>
        </p:nvSpPr>
        <p:spPr>
          <a:xfrm>
            <a:off x="838200" y="228568"/>
            <a:ext cx="10515600" cy="1325563"/>
          </a:xfrm>
        </p:spPr>
        <p:txBody>
          <a:bodyPr/>
          <a:lstStyle/>
          <a:p>
            <a:r>
              <a:rPr lang="es-CO" dirty="0"/>
              <a:t>1. Monitorización</a:t>
            </a:r>
          </a:p>
        </p:txBody>
      </p:sp>
      <p:sp>
        <p:nvSpPr>
          <p:cNvPr id="4" name="Marcador de contenido 3">
            <a:extLst>
              <a:ext uri="{FF2B5EF4-FFF2-40B4-BE49-F238E27FC236}">
                <a16:creationId xmlns:a16="http://schemas.microsoft.com/office/drawing/2014/main" id="{4EE1A034-164D-400C-B889-7659FD4B5893}"/>
              </a:ext>
            </a:extLst>
          </p:cNvPr>
          <p:cNvSpPr>
            <a:spLocks noGrp="1"/>
          </p:cNvSpPr>
          <p:nvPr>
            <p:ph idx="13"/>
          </p:nvPr>
        </p:nvSpPr>
        <p:spPr>
          <a:xfrm>
            <a:off x="4664359" y="1370337"/>
            <a:ext cx="7527641" cy="4503738"/>
          </a:xfrm>
        </p:spPr>
        <p:txBody>
          <a:bodyPr>
            <a:normAutofit/>
          </a:bodyPr>
          <a:lstStyle/>
          <a:p>
            <a:pPr marL="0" indent="0" algn="just">
              <a:buNone/>
            </a:pPr>
            <a:r>
              <a:rPr lang="es-CO" sz="2600" dirty="0"/>
              <a:t>Cuidado usual:</a:t>
            </a:r>
          </a:p>
          <a:p>
            <a:pPr algn="just"/>
            <a:r>
              <a:rPr lang="es-CO" sz="2400" dirty="0"/>
              <a:t>Signos vitales.</a:t>
            </a:r>
          </a:p>
          <a:p>
            <a:pPr algn="just"/>
            <a:r>
              <a:rPr lang="es-CO" sz="2400" dirty="0"/>
              <a:t>Estado clínico y signos de hipoperfusión.</a:t>
            </a:r>
          </a:p>
          <a:p>
            <a:pPr algn="just"/>
            <a:r>
              <a:rPr lang="es-CO" sz="2400" dirty="0"/>
              <a:t>Diuresis.</a:t>
            </a:r>
          </a:p>
          <a:p>
            <a:pPr algn="just"/>
            <a:r>
              <a:rPr lang="es-CO" sz="2400" dirty="0"/>
              <a:t>Depuración del lactato.</a:t>
            </a:r>
          </a:p>
          <a:p>
            <a:pPr algn="just"/>
            <a:r>
              <a:rPr lang="es-CO" sz="2400" dirty="0"/>
              <a:t>Definir tempranamente el traslado a UCI.</a:t>
            </a:r>
          </a:p>
        </p:txBody>
      </p:sp>
      <p:pic>
        <p:nvPicPr>
          <p:cNvPr id="1026" name="Picture 2" descr="Coronavirus lindo de dibujos animados, covid-19, médico y paciente | Vector  Premium">
            <a:extLst>
              <a:ext uri="{FF2B5EF4-FFF2-40B4-BE49-F238E27FC236}">
                <a16:creationId xmlns:a16="http://schemas.microsoft.com/office/drawing/2014/main" id="{0E85FF98-E095-4815-AD18-BD85033E4B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4765" y="4157331"/>
            <a:ext cx="3750912" cy="2678367"/>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859E4B24-9B29-409C-9834-7718BC46084A}"/>
              </a:ext>
            </a:extLst>
          </p:cNvPr>
          <p:cNvSpPr txBox="1"/>
          <p:nvPr/>
        </p:nvSpPr>
        <p:spPr>
          <a:xfrm>
            <a:off x="8866004" y="6531000"/>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spTree>
    <p:extLst>
      <p:ext uri="{BB962C8B-B14F-4D97-AF65-F5344CB8AC3E}">
        <p14:creationId xmlns:p14="http://schemas.microsoft.com/office/powerpoint/2010/main" val="191293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4D3FA2-E4C1-4DE2-BF9E-2355D47B6E83}"/>
              </a:ext>
            </a:extLst>
          </p:cNvPr>
          <p:cNvSpPr>
            <a:spLocks noGrp="1"/>
          </p:cNvSpPr>
          <p:nvPr>
            <p:ph type="title"/>
          </p:nvPr>
        </p:nvSpPr>
        <p:spPr>
          <a:xfrm>
            <a:off x="838200" y="223938"/>
            <a:ext cx="10515600" cy="1816601"/>
          </a:xfrm>
        </p:spPr>
        <p:txBody>
          <a:bodyPr>
            <a:normAutofit fontScale="90000"/>
          </a:bodyPr>
          <a:lstStyle/>
          <a:p>
            <a:pPr>
              <a:lnSpc>
                <a:spcPct val="150000"/>
              </a:lnSpc>
            </a:pPr>
            <a:r>
              <a:rPr lang="es-CO" sz="4900" dirty="0"/>
              <a:t>2. LEV</a:t>
            </a:r>
            <a:br>
              <a:rPr lang="es-CO" dirty="0"/>
            </a:br>
            <a:r>
              <a:rPr lang="es-CO" sz="4700" b="0" dirty="0"/>
              <a:t>¿Ringer o salino?</a:t>
            </a:r>
          </a:p>
        </p:txBody>
      </p:sp>
      <p:pic>
        <p:nvPicPr>
          <p:cNvPr id="6" name="Marcador de contenido 3">
            <a:extLst>
              <a:ext uri="{FF2B5EF4-FFF2-40B4-BE49-F238E27FC236}">
                <a16:creationId xmlns:a16="http://schemas.microsoft.com/office/drawing/2014/main" id="{6D8D953B-9A0B-4CFD-9370-5068A8B27668}"/>
              </a:ext>
            </a:extLst>
          </p:cNvPr>
          <p:cNvPicPr>
            <a:picLocks noChangeAspect="1"/>
          </p:cNvPicPr>
          <p:nvPr/>
        </p:nvPicPr>
        <p:blipFill>
          <a:blip r:embed="rId3"/>
          <a:stretch>
            <a:fillRect/>
          </a:stretch>
        </p:blipFill>
        <p:spPr>
          <a:xfrm>
            <a:off x="4656063" y="2894245"/>
            <a:ext cx="7524405" cy="2527988"/>
          </a:xfrm>
          <a:prstGeom prst="rect">
            <a:avLst/>
          </a:prstGeom>
        </p:spPr>
      </p:pic>
      <p:pic>
        <p:nvPicPr>
          <p:cNvPr id="8" name="Imagen 7">
            <a:extLst>
              <a:ext uri="{FF2B5EF4-FFF2-40B4-BE49-F238E27FC236}">
                <a16:creationId xmlns:a16="http://schemas.microsoft.com/office/drawing/2014/main" id="{AD351724-4C52-4199-AAFD-57D2E3A7D43E}"/>
              </a:ext>
            </a:extLst>
          </p:cNvPr>
          <p:cNvPicPr>
            <a:picLocks noChangeAspect="1"/>
          </p:cNvPicPr>
          <p:nvPr/>
        </p:nvPicPr>
        <p:blipFill>
          <a:blip r:embed="rId4"/>
          <a:stretch>
            <a:fillRect/>
          </a:stretch>
        </p:blipFill>
        <p:spPr>
          <a:xfrm>
            <a:off x="5908628" y="946484"/>
            <a:ext cx="5954507" cy="1676451"/>
          </a:xfrm>
          <a:prstGeom prst="rect">
            <a:avLst/>
          </a:prstGeom>
        </p:spPr>
      </p:pic>
      <p:sp>
        <p:nvSpPr>
          <p:cNvPr id="9" name="CuadroTexto 8">
            <a:extLst>
              <a:ext uri="{FF2B5EF4-FFF2-40B4-BE49-F238E27FC236}">
                <a16:creationId xmlns:a16="http://schemas.microsoft.com/office/drawing/2014/main" id="{8336C5AF-5E60-490E-A883-B0CEE5698A7B}"/>
              </a:ext>
            </a:extLst>
          </p:cNvPr>
          <p:cNvSpPr txBox="1"/>
          <p:nvPr/>
        </p:nvSpPr>
        <p:spPr>
          <a:xfrm>
            <a:off x="8219089" y="6491676"/>
            <a:ext cx="3849085" cy="276999"/>
          </a:xfrm>
          <a:prstGeom prst="rect">
            <a:avLst/>
          </a:prstGeom>
          <a:noFill/>
        </p:spPr>
        <p:txBody>
          <a:bodyPr wrap="square">
            <a:spAutoFit/>
          </a:bodyPr>
          <a:lstStyle/>
          <a:p>
            <a:r>
              <a:rPr lang="es-CO" sz="1200" dirty="0" err="1">
                <a:solidFill>
                  <a:srgbClr val="152B48"/>
                </a:solidFill>
                <a:latin typeface="Montserrat" pitchFamily="2" charset="77"/>
              </a:rPr>
              <a:t>Semler</a:t>
            </a:r>
            <a:r>
              <a:rPr lang="es-CO" sz="1200" dirty="0">
                <a:solidFill>
                  <a:srgbClr val="152B48"/>
                </a:solidFill>
                <a:latin typeface="Montserrat" pitchFamily="2" charset="77"/>
              </a:rPr>
              <a:t> M. et al; N Engl J </a:t>
            </a:r>
            <a:r>
              <a:rPr lang="es-CO" sz="1200" dirty="0" err="1">
                <a:solidFill>
                  <a:srgbClr val="152B48"/>
                </a:solidFill>
                <a:latin typeface="Montserrat" pitchFamily="2" charset="77"/>
              </a:rPr>
              <a:t>Med</a:t>
            </a:r>
            <a:r>
              <a:rPr lang="es-CO" sz="1200" dirty="0">
                <a:solidFill>
                  <a:srgbClr val="152B48"/>
                </a:solidFill>
                <a:latin typeface="Montserrat" pitchFamily="2" charset="77"/>
              </a:rPr>
              <a:t> 2018;378:829-39</a:t>
            </a:r>
          </a:p>
        </p:txBody>
      </p:sp>
      <p:pic>
        <p:nvPicPr>
          <p:cNvPr id="7" name="Imagen 6">
            <a:extLst>
              <a:ext uri="{FF2B5EF4-FFF2-40B4-BE49-F238E27FC236}">
                <a16:creationId xmlns:a16="http://schemas.microsoft.com/office/drawing/2014/main" id="{65EF55D8-7718-44FA-8342-2471DB0CF1CC}"/>
              </a:ext>
            </a:extLst>
          </p:cNvPr>
          <p:cNvPicPr>
            <a:picLocks noChangeAspect="1"/>
          </p:cNvPicPr>
          <p:nvPr/>
        </p:nvPicPr>
        <p:blipFill>
          <a:blip r:embed="rId5"/>
          <a:stretch>
            <a:fillRect/>
          </a:stretch>
        </p:blipFill>
        <p:spPr>
          <a:xfrm>
            <a:off x="4669654" y="5690069"/>
            <a:ext cx="7477246" cy="546340"/>
          </a:xfrm>
          <a:prstGeom prst="rect">
            <a:avLst/>
          </a:prstGeom>
        </p:spPr>
      </p:pic>
    </p:spTree>
    <p:extLst>
      <p:ext uri="{BB962C8B-B14F-4D97-AF65-F5344CB8AC3E}">
        <p14:creationId xmlns:p14="http://schemas.microsoft.com/office/powerpoint/2010/main" val="130691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3E40E2-2897-4D5E-B493-443946A1C070}"/>
              </a:ext>
            </a:extLst>
          </p:cNvPr>
          <p:cNvSpPr>
            <a:spLocks noGrp="1"/>
          </p:cNvSpPr>
          <p:nvPr>
            <p:ph type="title"/>
          </p:nvPr>
        </p:nvSpPr>
        <p:spPr>
          <a:xfrm>
            <a:off x="533400" y="64602"/>
            <a:ext cx="10515600" cy="1325563"/>
          </a:xfrm>
        </p:spPr>
        <p:txBody>
          <a:bodyPr>
            <a:normAutofit/>
          </a:bodyPr>
          <a:lstStyle/>
          <a:p>
            <a:r>
              <a:rPr lang="es-CO" sz="4200" dirty="0"/>
              <a:t>¿Ringer o salino?</a:t>
            </a:r>
          </a:p>
        </p:txBody>
      </p:sp>
      <p:sp>
        <p:nvSpPr>
          <p:cNvPr id="3" name="Marcador de contenido 2">
            <a:extLst>
              <a:ext uri="{FF2B5EF4-FFF2-40B4-BE49-F238E27FC236}">
                <a16:creationId xmlns:a16="http://schemas.microsoft.com/office/drawing/2014/main" id="{0CFA2F91-92E4-418E-967B-5B40A8882131}"/>
              </a:ext>
            </a:extLst>
          </p:cNvPr>
          <p:cNvSpPr>
            <a:spLocks noGrp="1"/>
          </p:cNvSpPr>
          <p:nvPr>
            <p:ph idx="1"/>
          </p:nvPr>
        </p:nvSpPr>
        <p:spPr>
          <a:xfrm>
            <a:off x="838692" y="2581408"/>
            <a:ext cx="10667997" cy="2090392"/>
          </a:xfrm>
        </p:spPr>
        <p:txBody>
          <a:bodyPr>
            <a:normAutofit/>
          </a:bodyPr>
          <a:lstStyle/>
          <a:p>
            <a:pPr marL="0" indent="0">
              <a:lnSpc>
                <a:spcPct val="100000"/>
              </a:lnSpc>
              <a:buNone/>
            </a:pPr>
            <a:endParaRPr lang="es-CO" dirty="0"/>
          </a:p>
          <a:p>
            <a:pPr>
              <a:lnSpc>
                <a:spcPct val="100000"/>
              </a:lnSpc>
              <a:spcBef>
                <a:spcPts val="0"/>
              </a:spcBef>
              <a:defRPr/>
            </a:pPr>
            <a:r>
              <a:rPr lang="es-CO" sz="2000" dirty="0"/>
              <a:t>n: 10520.</a:t>
            </a:r>
          </a:p>
          <a:p>
            <a:pPr>
              <a:lnSpc>
                <a:spcPct val="100000"/>
              </a:lnSpc>
              <a:spcBef>
                <a:spcPts val="0"/>
              </a:spcBef>
              <a:defRPr/>
            </a:pPr>
            <a:r>
              <a:rPr lang="en-US" sz="2000" dirty="0"/>
              <a:t>The primary outcome was 90-day survival.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2000" dirty="0"/>
          </a:p>
        </p:txBody>
      </p:sp>
      <p:pic>
        <p:nvPicPr>
          <p:cNvPr id="6" name="Imagen 5">
            <a:extLst>
              <a:ext uri="{FF2B5EF4-FFF2-40B4-BE49-F238E27FC236}">
                <a16:creationId xmlns:a16="http://schemas.microsoft.com/office/drawing/2014/main" id="{C3B84F71-0933-49C9-BB4B-5C54E408CADF}"/>
              </a:ext>
            </a:extLst>
          </p:cNvPr>
          <p:cNvPicPr>
            <a:picLocks noChangeAspect="1"/>
          </p:cNvPicPr>
          <p:nvPr/>
        </p:nvPicPr>
        <p:blipFill>
          <a:blip r:embed="rId3"/>
          <a:stretch>
            <a:fillRect/>
          </a:stretch>
        </p:blipFill>
        <p:spPr>
          <a:xfrm>
            <a:off x="2898390" y="1121818"/>
            <a:ext cx="7614422" cy="1397598"/>
          </a:xfrm>
          <a:prstGeom prst="rect">
            <a:avLst/>
          </a:prstGeom>
        </p:spPr>
      </p:pic>
      <p:pic>
        <p:nvPicPr>
          <p:cNvPr id="8" name="Imagen 7">
            <a:extLst>
              <a:ext uri="{FF2B5EF4-FFF2-40B4-BE49-F238E27FC236}">
                <a16:creationId xmlns:a16="http://schemas.microsoft.com/office/drawing/2014/main" id="{D3E7AF38-2801-419F-BEAE-341D792ED337}"/>
              </a:ext>
            </a:extLst>
          </p:cNvPr>
          <p:cNvPicPr>
            <a:picLocks noChangeAspect="1"/>
          </p:cNvPicPr>
          <p:nvPr/>
        </p:nvPicPr>
        <p:blipFill>
          <a:blip r:embed="rId4"/>
          <a:stretch>
            <a:fillRect/>
          </a:stretch>
        </p:blipFill>
        <p:spPr>
          <a:xfrm>
            <a:off x="6705601" y="2591285"/>
            <a:ext cx="5067544" cy="3215637"/>
          </a:xfrm>
          <a:prstGeom prst="rect">
            <a:avLst/>
          </a:prstGeom>
        </p:spPr>
      </p:pic>
      <p:pic>
        <p:nvPicPr>
          <p:cNvPr id="7" name="Imagen 6">
            <a:extLst>
              <a:ext uri="{FF2B5EF4-FFF2-40B4-BE49-F238E27FC236}">
                <a16:creationId xmlns:a16="http://schemas.microsoft.com/office/drawing/2014/main" id="{D7A9B254-4CBB-4FDA-9B85-2ADE5E051BFF}"/>
              </a:ext>
            </a:extLst>
          </p:cNvPr>
          <p:cNvPicPr>
            <a:picLocks noChangeAspect="1"/>
          </p:cNvPicPr>
          <p:nvPr/>
        </p:nvPicPr>
        <p:blipFill>
          <a:blip r:embed="rId5"/>
          <a:stretch>
            <a:fillRect/>
          </a:stretch>
        </p:blipFill>
        <p:spPr>
          <a:xfrm>
            <a:off x="5514171" y="5747854"/>
            <a:ext cx="6371102" cy="620861"/>
          </a:xfrm>
          <a:prstGeom prst="rect">
            <a:avLst/>
          </a:prstGeom>
        </p:spPr>
      </p:pic>
      <p:sp>
        <p:nvSpPr>
          <p:cNvPr id="11" name="CuadroTexto 10">
            <a:extLst>
              <a:ext uri="{FF2B5EF4-FFF2-40B4-BE49-F238E27FC236}">
                <a16:creationId xmlns:a16="http://schemas.microsoft.com/office/drawing/2014/main" id="{8F0A42ED-AE94-420A-9D9C-01B6E148B405}"/>
              </a:ext>
            </a:extLst>
          </p:cNvPr>
          <p:cNvSpPr txBox="1"/>
          <p:nvPr/>
        </p:nvSpPr>
        <p:spPr>
          <a:xfrm>
            <a:off x="9623502" y="6507718"/>
            <a:ext cx="2444672" cy="307777"/>
          </a:xfrm>
          <a:prstGeom prst="rect">
            <a:avLst/>
          </a:prstGeom>
          <a:noFill/>
        </p:spPr>
        <p:txBody>
          <a:bodyPr wrap="square">
            <a:spAutoFit/>
          </a:bodyPr>
          <a:lstStyle/>
          <a:p>
            <a:r>
              <a:rPr lang="es-CO" sz="1400" dirty="0"/>
              <a:t>JAMA. 2021;326(9):1–12</a:t>
            </a:r>
          </a:p>
        </p:txBody>
      </p:sp>
    </p:spTree>
    <p:extLst>
      <p:ext uri="{BB962C8B-B14F-4D97-AF65-F5344CB8AC3E}">
        <p14:creationId xmlns:p14="http://schemas.microsoft.com/office/powerpoint/2010/main" val="243762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C4D4F4-0091-400E-9D77-760EEE4E2B93}"/>
              </a:ext>
            </a:extLst>
          </p:cNvPr>
          <p:cNvSpPr>
            <a:spLocks noGrp="1"/>
          </p:cNvSpPr>
          <p:nvPr>
            <p:ph type="title"/>
          </p:nvPr>
        </p:nvSpPr>
        <p:spPr>
          <a:xfrm>
            <a:off x="685801" y="117648"/>
            <a:ext cx="10515600" cy="1325563"/>
          </a:xfrm>
        </p:spPr>
        <p:txBody>
          <a:bodyPr>
            <a:normAutofit/>
          </a:bodyPr>
          <a:lstStyle/>
          <a:p>
            <a:r>
              <a:rPr lang="es-CO" sz="4200" dirty="0"/>
              <a:t>¿Ringer o salino?</a:t>
            </a:r>
          </a:p>
        </p:txBody>
      </p:sp>
      <p:pic>
        <p:nvPicPr>
          <p:cNvPr id="6" name="Imagen 5">
            <a:extLst>
              <a:ext uri="{FF2B5EF4-FFF2-40B4-BE49-F238E27FC236}">
                <a16:creationId xmlns:a16="http://schemas.microsoft.com/office/drawing/2014/main" id="{AEF0D6D1-6F30-4AF4-B540-DD614D2E2F59}"/>
              </a:ext>
            </a:extLst>
          </p:cNvPr>
          <p:cNvPicPr>
            <a:picLocks noChangeAspect="1"/>
          </p:cNvPicPr>
          <p:nvPr/>
        </p:nvPicPr>
        <p:blipFill>
          <a:blip r:embed="rId2"/>
          <a:stretch>
            <a:fillRect/>
          </a:stretch>
        </p:blipFill>
        <p:spPr>
          <a:xfrm>
            <a:off x="949475" y="1500384"/>
            <a:ext cx="10293049" cy="2123911"/>
          </a:xfrm>
          <a:prstGeom prst="rect">
            <a:avLst/>
          </a:prstGeom>
        </p:spPr>
      </p:pic>
      <p:sp>
        <p:nvSpPr>
          <p:cNvPr id="7" name="CuadroTexto 6">
            <a:extLst>
              <a:ext uri="{FF2B5EF4-FFF2-40B4-BE49-F238E27FC236}">
                <a16:creationId xmlns:a16="http://schemas.microsoft.com/office/drawing/2014/main" id="{51C19EFB-FEE1-4EC7-87AF-E5E6D2D55F45}"/>
              </a:ext>
            </a:extLst>
          </p:cNvPr>
          <p:cNvSpPr txBox="1"/>
          <p:nvPr/>
        </p:nvSpPr>
        <p:spPr>
          <a:xfrm>
            <a:off x="8208278" y="6432575"/>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spTree>
    <p:extLst>
      <p:ext uri="{BB962C8B-B14F-4D97-AF65-F5344CB8AC3E}">
        <p14:creationId xmlns:p14="http://schemas.microsoft.com/office/powerpoint/2010/main" val="1820569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FDCCB-0B6F-4730-8BD2-606B8E16CAAB}"/>
              </a:ext>
            </a:extLst>
          </p:cNvPr>
          <p:cNvSpPr>
            <a:spLocks noGrp="1"/>
          </p:cNvSpPr>
          <p:nvPr>
            <p:ph type="title"/>
          </p:nvPr>
        </p:nvSpPr>
        <p:spPr>
          <a:xfrm>
            <a:off x="761999" y="236931"/>
            <a:ext cx="10515600" cy="1325563"/>
          </a:xfrm>
        </p:spPr>
        <p:txBody>
          <a:bodyPr>
            <a:normAutofit/>
          </a:bodyPr>
          <a:lstStyle/>
          <a:p>
            <a:r>
              <a:rPr lang="es-CO" sz="4200" dirty="0"/>
              <a:t>¿Con cuánto iniciar?</a:t>
            </a:r>
          </a:p>
        </p:txBody>
      </p:sp>
      <p:sp>
        <p:nvSpPr>
          <p:cNvPr id="4" name="Marcador de contenido 3">
            <a:extLst>
              <a:ext uri="{FF2B5EF4-FFF2-40B4-BE49-F238E27FC236}">
                <a16:creationId xmlns:a16="http://schemas.microsoft.com/office/drawing/2014/main" id="{D327AA1D-2EB3-4990-8EA6-312F9B5616E3}"/>
              </a:ext>
            </a:extLst>
          </p:cNvPr>
          <p:cNvSpPr>
            <a:spLocks noGrp="1"/>
          </p:cNvSpPr>
          <p:nvPr>
            <p:ph idx="13"/>
          </p:nvPr>
        </p:nvSpPr>
        <p:spPr>
          <a:xfrm>
            <a:off x="4830074" y="3865512"/>
            <a:ext cx="6684145" cy="2413346"/>
          </a:xfrm>
        </p:spPr>
        <p:txBody>
          <a:bodyPr>
            <a:noAutofit/>
          </a:bodyPr>
          <a:lstStyle/>
          <a:p>
            <a:pPr algn="just">
              <a:lnSpc>
                <a:spcPct val="100000"/>
              </a:lnSpc>
            </a:pPr>
            <a:r>
              <a:rPr lang="es-ES" sz="2200" dirty="0"/>
              <a:t>Estudios observacionales:</a:t>
            </a:r>
          </a:p>
          <a:p>
            <a:pPr lvl="1" algn="just">
              <a:lnSpc>
                <a:spcPct val="100000"/>
              </a:lnSpc>
              <a:buFont typeface="Courier New" panose="02070309020205020404" pitchFamily="49" charset="0"/>
              <a:buChar char="o"/>
            </a:pPr>
            <a:r>
              <a:rPr lang="es-ES" dirty="0"/>
              <a:t>Menor mortalidad y menor estancia en UCI.</a:t>
            </a:r>
          </a:p>
          <a:p>
            <a:pPr algn="just">
              <a:lnSpc>
                <a:spcPct val="100000"/>
              </a:lnSpc>
            </a:pPr>
            <a:r>
              <a:rPr lang="es-ES" sz="2200" dirty="0"/>
              <a:t>Fue el promedio de volumen que se puso en los ensayos clínicos PROCESS, ARISE y PROMISE.</a:t>
            </a:r>
          </a:p>
          <a:p>
            <a:pPr algn="just">
              <a:lnSpc>
                <a:spcPct val="100000"/>
              </a:lnSpc>
            </a:pPr>
            <a:r>
              <a:rPr lang="es-ES" sz="2200" dirty="0"/>
              <a:t>Bolo inicial de 1000 ml.</a:t>
            </a:r>
          </a:p>
        </p:txBody>
      </p:sp>
      <p:sp>
        <p:nvSpPr>
          <p:cNvPr id="7" name="CuadroTexto 6">
            <a:extLst>
              <a:ext uri="{FF2B5EF4-FFF2-40B4-BE49-F238E27FC236}">
                <a16:creationId xmlns:a16="http://schemas.microsoft.com/office/drawing/2014/main" id="{D4FD737F-05E1-4C93-89FF-EB1B2A781F55}"/>
              </a:ext>
            </a:extLst>
          </p:cNvPr>
          <p:cNvSpPr txBox="1"/>
          <p:nvPr/>
        </p:nvSpPr>
        <p:spPr>
          <a:xfrm>
            <a:off x="8545161" y="6467180"/>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pic>
        <p:nvPicPr>
          <p:cNvPr id="11" name="Imagen 10">
            <a:extLst>
              <a:ext uri="{FF2B5EF4-FFF2-40B4-BE49-F238E27FC236}">
                <a16:creationId xmlns:a16="http://schemas.microsoft.com/office/drawing/2014/main" id="{073732A8-2FC2-4AD2-A26E-C36A608D4D88}"/>
              </a:ext>
            </a:extLst>
          </p:cNvPr>
          <p:cNvPicPr>
            <a:picLocks noChangeAspect="1"/>
          </p:cNvPicPr>
          <p:nvPr/>
        </p:nvPicPr>
        <p:blipFill>
          <a:blip r:embed="rId3"/>
          <a:stretch>
            <a:fillRect/>
          </a:stretch>
        </p:blipFill>
        <p:spPr>
          <a:xfrm>
            <a:off x="1485173" y="1461752"/>
            <a:ext cx="9221653" cy="2154697"/>
          </a:xfrm>
          <a:prstGeom prst="rect">
            <a:avLst/>
          </a:prstGeom>
        </p:spPr>
      </p:pic>
    </p:spTree>
    <p:extLst>
      <p:ext uri="{BB962C8B-B14F-4D97-AF65-F5344CB8AC3E}">
        <p14:creationId xmlns:p14="http://schemas.microsoft.com/office/powerpoint/2010/main" val="69083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433E9B-0167-4746-870E-18D2B57BB975}"/>
              </a:ext>
            </a:extLst>
          </p:cNvPr>
          <p:cNvSpPr>
            <a:spLocks noGrp="1"/>
          </p:cNvSpPr>
          <p:nvPr>
            <p:ph type="title"/>
          </p:nvPr>
        </p:nvSpPr>
        <p:spPr>
          <a:xfrm>
            <a:off x="441786" y="-45156"/>
            <a:ext cx="10515600" cy="1325563"/>
          </a:xfrm>
        </p:spPr>
        <p:txBody>
          <a:bodyPr>
            <a:normAutofit/>
          </a:bodyPr>
          <a:lstStyle/>
          <a:p>
            <a:r>
              <a:rPr dirty="0" lang="es-CO" sz="4200"/>
              <a:t>¿Con cuánto seguir?</a:t>
            </a:r>
          </a:p>
        </p:txBody>
      </p:sp>
      <p:sp>
        <p:nvSpPr>
          <p:cNvPr id="3" name="Marcador de contenido 2">
            <a:extLst>
              <a:ext uri="{FF2B5EF4-FFF2-40B4-BE49-F238E27FC236}">
                <a16:creationId xmlns:a16="http://schemas.microsoft.com/office/drawing/2014/main" id="{31D0EA9B-C749-4DDE-93E9-BA62CC89D7E9}"/>
              </a:ext>
            </a:extLst>
          </p:cNvPr>
          <p:cNvSpPr>
            <a:spLocks noGrp="1"/>
          </p:cNvSpPr>
          <p:nvPr>
            <p:ph idx="1"/>
          </p:nvPr>
        </p:nvSpPr>
        <p:spPr>
          <a:xfrm>
            <a:off x="5990771" y="1267325"/>
            <a:ext cx="5855992" cy="2064174"/>
          </a:xfrm>
        </p:spPr>
        <p:txBody>
          <a:bodyPr>
            <a:normAutofit/>
          </a:bodyPr>
          <a:lstStyle/>
          <a:p>
            <a:pPr algn="just">
              <a:lnSpc>
                <a:spcPct val="100000"/>
              </a:lnSpc>
            </a:pPr>
            <a:r>
              <a:rPr dirty="0" lang="es-CO"/>
              <a:t>Comorbilidades.</a:t>
            </a:r>
          </a:p>
          <a:p>
            <a:pPr algn="just">
              <a:lnSpc>
                <a:spcPct val="100000"/>
              </a:lnSpc>
            </a:pPr>
            <a:r>
              <a:rPr dirty="0" lang="es-CO"/>
              <a:t>Posibilidad de evaluar parámetros dinámicos.</a:t>
            </a:r>
          </a:p>
          <a:p>
            <a:pPr algn="just">
              <a:lnSpc>
                <a:spcPct val="100000"/>
              </a:lnSpc>
            </a:pPr>
            <a:r>
              <a:rPr b="1" dirty="0" lang="es-CO"/>
              <a:t>Balance neutro o ligeramente negativo después de 24-48 horas.</a:t>
            </a:r>
          </a:p>
        </p:txBody>
      </p:sp>
      <p:pic>
        <p:nvPicPr>
          <p:cNvPr id="5" name="Picture 2">
            <a:extLst>
              <a:ext uri="{FF2B5EF4-FFF2-40B4-BE49-F238E27FC236}">
                <a16:creationId xmlns:a16="http://schemas.microsoft.com/office/drawing/2014/main" id="{3D456963-7483-4AFA-9846-DFEDC6128353}"/>
              </a:ext>
            </a:extLst>
          </p:cNvPr>
          <p:cNvPicPr>
            <a:picLocks noChangeArrowheads="1" noChangeAspect="1"/>
          </p:cNvPicPr>
          <p:nvPr/>
        </p:nvPicPr>
        <p:blipFill>
          <a:blip cstate="print" r:embed="rId3"/>
          <a:srcRect b="116" r="26"/>
          <a:stretch>
            <a:fillRect/>
          </a:stretch>
        </p:blipFill>
        <p:spPr bwMode="auto">
          <a:xfrm>
            <a:off x="5923337" y="3220908"/>
            <a:ext cx="5660744" cy="3243798"/>
          </a:xfrm>
          <a:prstGeom prst="rect">
            <a:avLst/>
          </a:prstGeom>
          <a:noFill/>
          <a:ln w="9525">
            <a:noFill/>
            <a:miter lim="800000"/>
            <a:headEnd/>
            <a:tailEnd/>
          </a:ln>
        </p:spPr>
      </p:pic>
      <p:pic>
        <p:nvPicPr>
          <p:cNvPr id="6" name="Imagen 5">
            <a:extLst>
              <a:ext uri="{FF2B5EF4-FFF2-40B4-BE49-F238E27FC236}">
                <a16:creationId xmlns:a16="http://schemas.microsoft.com/office/drawing/2014/main" id="{B78133B2-23F0-41C5-99B4-16C263CA8A26}"/>
              </a:ext>
            </a:extLst>
          </p:cNvPr>
          <p:cNvPicPr>
            <a:picLocks noChangeAspect="1"/>
          </p:cNvPicPr>
          <p:nvPr/>
        </p:nvPicPr>
        <p:blipFill>
          <a:blip r:embed="rId4"/>
          <a:stretch>
            <a:fillRect/>
          </a:stretch>
        </p:blipFill>
        <p:spPr>
          <a:xfrm>
            <a:off x="570123" y="1240118"/>
            <a:ext cx="5389702" cy="2317415"/>
          </a:xfrm>
          <a:prstGeom prst="rect">
            <a:avLst/>
          </a:prstGeom>
        </p:spPr>
      </p:pic>
      <p:sp>
        <p:nvSpPr>
          <p:cNvPr id="7" name="CuadroTexto 6">
            <a:extLst>
              <a:ext uri="{FF2B5EF4-FFF2-40B4-BE49-F238E27FC236}">
                <a16:creationId xmlns:a16="http://schemas.microsoft.com/office/drawing/2014/main" id="{A4C8F38C-C3A3-4D4D-95FB-6C6E10798F5E}"/>
              </a:ext>
            </a:extLst>
          </p:cNvPr>
          <p:cNvSpPr txBox="1"/>
          <p:nvPr/>
        </p:nvSpPr>
        <p:spPr>
          <a:xfrm>
            <a:off x="8989045" y="6532612"/>
            <a:ext cx="3202955" cy="276999"/>
          </a:xfrm>
          <a:prstGeom prst="rect">
            <a:avLst/>
          </a:prstGeom>
          <a:noFill/>
        </p:spPr>
        <p:txBody>
          <a:bodyPr wrap="square">
            <a:spAutoFit/>
          </a:bodyPr>
          <a:lstStyle/>
          <a:p>
            <a:r>
              <a:rPr dirty="0" lang="en-US" sz="1200">
                <a:solidFill>
                  <a:srgbClr val="152B48"/>
                </a:solidFill>
                <a:latin charset="77" pitchFamily="2" typeface="Montserrat"/>
              </a:rPr>
              <a:t>Crit Care Med. 2021;49(11):e1063-e1143</a:t>
            </a:r>
          </a:p>
        </p:txBody>
      </p:sp>
    </p:spTree>
    <p:extLst>
      <p:ext uri="{BB962C8B-B14F-4D97-AF65-F5344CB8AC3E}">
        <p14:creationId xmlns:p14="http://schemas.microsoft.com/office/powerpoint/2010/main" val="1205205371"/>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6"/>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grpId="0" id="9" nodeType="clickEffect" presetClass="entr" presetID="1" presetSubtype="0">
                                  <p:stCondLst>
                                    <p:cond delay="0"/>
                                  </p:stCondLst>
                                  <p:childTnLst>
                                    <p:set>
                                      <p:cBhvr>
                                        <p:cTn dur="1" fill="hold" id="10">
                                          <p:stCondLst>
                                            <p:cond delay="0"/>
                                          </p:stCondLst>
                                        </p:cTn>
                                        <p:tgtEl>
                                          <p:spTgt spid="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7C47A5-8960-484C-A7AC-5933C36517D9}"/>
              </a:ext>
            </a:extLst>
          </p:cNvPr>
          <p:cNvSpPr>
            <a:spLocks noGrp="1"/>
          </p:cNvSpPr>
          <p:nvPr>
            <p:ph type="title"/>
          </p:nvPr>
        </p:nvSpPr>
        <p:spPr>
          <a:xfrm>
            <a:off x="838200" y="2103437"/>
            <a:ext cx="10515600" cy="1325563"/>
          </a:xfrm>
        </p:spPr>
        <p:txBody>
          <a:bodyPr>
            <a:normAutofit/>
          </a:bodyPr>
          <a:lstStyle/>
          <a:p>
            <a:pPr algn="ctr"/>
            <a:r>
              <a:rPr lang="es-CO" sz="8000" dirty="0"/>
              <a:t>PAUSA</a:t>
            </a:r>
          </a:p>
        </p:txBody>
      </p:sp>
    </p:spTree>
    <p:extLst>
      <p:ext uri="{BB962C8B-B14F-4D97-AF65-F5344CB8AC3E}">
        <p14:creationId xmlns:p14="http://schemas.microsoft.com/office/powerpoint/2010/main" val="26620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529423-A079-4C8C-8852-BEFCD6D50F3D}"/>
              </a:ext>
            </a:extLst>
          </p:cNvPr>
          <p:cNvSpPr>
            <a:spLocks noGrp="1"/>
          </p:cNvSpPr>
          <p:nvPr>
            <p:ph type="title"/>
          </p:nvPr>
        </p:nvSpPr>
        <p:spPr>
          <a:xfrm>
            <a:off x="685801" y="245587"/>
            <a:ext cx="10515600" cy="1325563"/>
          </a:xfrm>
        </p:spPr>
        <p:txBody>
          <a:bodyPr/>
          <a:lstStyle/>
          <a:p>
            <a:r>
              <a:rPr lang="es-CO" dirty="0"/>
              <a:t>Definición</a:t>
            </a:r>
          </a:p>
        </p:txBody>
      </p:sp>
      <p:sp>
        <p:nvSpPr>
          <p:cNvPr id="4" name="Marcador de contenido 3">
            <a:extLst>
              <a:ext uri="{FF2B5EF4-FFF2-40B4-BE49-F238E27FC236}">
                <a16:creationId xmlns:a16="http://schemas.microsoft.com/office/drawing/2014/main" id="{6763A72A-C4D1-491F-AD3F-F36DB88644D7}"/>
              </a:ext>
            </a:extLst>
          </p:cNvPr>
          <p:cNvSpPr>
            <a:spLocks noGrp="1"/>
          </p:cNvSpPr>
          <p:nvPr>
            <p:ph idx="13"/>
          </p:nvPr>
        </p:nvSpPr>
        <p:spPr>
          <a:xfrm>
            <a:off x="5086749" y="3429000"/>
            <a:ext cx="6684145" cy="2413346"/>
          </a:xfrm>
        </p:spPr>
        <p:txBody>
          <a:bodyPr>
            <a:normAutofit/>
          </a:bodyPr>
          <a:lstStyle/>
          <a:p>
            <a:pPr marL="0" indent="0" algn="ctr">
              <a:lnSpc>
                <a:spcPct val="100000"/>
              </a:lnSpc>
              <a:buNone/>
            </a:pPr>
            <a:r>
              <a:rPr lang="es-ES" sz="3200" dirty="0"/>
              <a:t>Disfunción de órgano que amenaza la vida causada por una respuesta inapropiada del huésped a una infección.</a:t>
            </a:r>
          </a:p>
        </p:txBody>
      </p:sp>
      <p:pic>
        <p:nvPicPr>
          <p:cNvPr id="7" name="Imagen 6">
            <a:extLst>
              <a:ext uri="{FF2B5EF4-FFF2-40B4-BE49-F238E27FC236}">
                <a16:creationId xmlns:a16="http://schemas.microsoft.com/office/drawing/2014/main" id="{3780CCDF-286E-4C0E-8FE0-838F2D33DCAE}"/>
              </a:ext>
            </a:extLst>
          </p:cNvPr>
          <p:cNvPicPr>
            <a:picLocks noChangeAspect="1"/>
          </p:cNvPicPr>
          <p:nvPr/>
        </p:nvPicPr>
        <p:blipFill>
          <a:blip r:embed="rId3"/>
          <a:stretch>
            <a:fillRect/>
          </a:stretch>
        </p:blipFill>
        <p:spPr>
          <a:xfrm>
            <a:off x="1364278" y="1631883"/>
            <a:ext cx="8484572" cy="1581443"/>
          </a:xfrm>
          <a:prstGeom prst="rect">
            <a:avLst/>
          </a:prstGeom>
        </p:spPr>
      </p:pic>
      <p:sp>
        <p:nvSpPr>
          <p:cNvPr id="11" name="CuadroTexto 10">
            <a:extLst>
              <a:ext uri="{FF2B5EF4-FFF2-40B4-BE49-F238E27FC236}">
                <a16:creationId xmlns:a16="http://schemas.microsoft.com/office/drawing/2014/main" id="{BB31ED75-9F64-4D9C-A86C-2AECDAFEA68A}"/>
              </a:ext>
            </a:extLst>
          </p:cNvPr>
          <p:cNvSpPr txBox="1"/>
          <p:nvPr/>
        </p:nvSpPr>
        <p:spPr>
          <a:xfrm>
            <a:off x="7284118" y="6304636"/>
            <a:ext cx="4438650" cy="276999"/>
          </a:xfrm>
          <a:prstGeom prst="rect">
            <a:avLst/>
          </a:prstGeom>
          <a:noFill/>
        </p:spPr>
        <p:txBody>
          <a:bodyPr wrap="square">
            <a:spAutoFit/>
          </a:bodyPr>
          <a:lstStyle/>
          <a:p>
            <a:pPr algn="r"/>
            <a:r>
              <a:rPr lang="es-CO" sz="1200" dirty="0">
                <a:solidFill>
                  <a:srgbClr val="152B48"/>
                </a:solidFill>
                <a:latin typeface="Montserrat" pitchFamily="2" charset="77"/>
              </a:rPr>
              <a:t>JAMA. 2016;315(8):801-810. doi:10.1001/jama.2016.0287</a:t>
            </a:r>
          </a:p>
        </p:txBody>
      </p:sp>
    </p:spTree>
    <p:extLst>
      <p:ext uri="{BB962C8B-B14F-4D97-AF65-F5344CB8AC3E}">
        <p14:creationId xmlns:p14="http://schemas.microsoft.com/office/powerpoint/2010/main" val="3137181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5147F-FEB5-439D-B39E-59B6AD5D07F6}"/>
              </a:ext>
            </a:extLst>
          </p:cNvPr>
          <p:cNvSpPr>
            <a:spLocks noGrp="1"/>
          </p:cNvSpPr>
          <p:nvPr>
            <p:ph type="title"/>
          </p:nvPr>
        </p:nvSpPr>
        <p:spPr>
          <a:xfrm>
            <a:off x="665747" y="106232"/>
            <a:ext cx="10515600" cy="1325563"/>
          </a:xfrm>
        </p:spPr>
        <p:txBody>
          <a:bodyPr>
            <a:normAutofit/>
          </a:bodyPr>
          <a:lstStyle/>
          <a:p>
            <a:r>
              <a:rPr lang="es-CO" sz="4400" dirty="0"/>
              <a:t>3. Antibiótico</a:t>
            </a:r>
            <a:endParaRPr lang="es-CO" dirty="0"/>
          </a:p>
        </p:txBody>
      </p:sp>
      <p:sp>
        <p:nvSpPr>
          <p:cNvPr id="9" name="CuadroTexto 8">
            <a:extLst>
              <a:ext uri="{FF2B5EF4-FFF2-40B4-BE49-F238E27FC236}">
                <a16:creationId xmlns:a16="http://schemas.microsoft.com/office/drawing/2014/main" id="{C56CA527-102F-41A0-84EC-F621D577D536}"/>
              </a:ext>
            </a:extLst>
          </p:cNvPr>
          <p:cNvSpPr txBox="1"/>
          <p:nvPr/>
        </p:nvSpPr>
        <p:spPr>
          <a:xfrm>
            <a:off x="4749864" y="6474769"/>
            <a:ext cx="7269569" cy="276999"/>
          </a:xfrm>
          <a:prstGeom prst="rect">
            <a:avLst/>
          </a:prstGeom>
          <a:noFill/>
        </p:spPr>
        <p:txBody>
          <a:bodyPr wrap="square">
            <a:spAutoFit/>
          </a:bodyPr>
          <a:lstStyle/>
          <a:p>
            <a:pPr algn="r"/>
            <a:r>
              <a:rPr lang="en-US" sz="1200" dirty="0">
                <a:solidFill>
                  <a:srgbClr val="152B48"/>
                </a:solidFill>
                <a:latin typeface="Montserrat" pitchFamily="2" charset="77"/>
              </a:rPr>
              <a:t>© 2021 Society of Critical Care Medicine and European Society of Intensive Care Medicine</a:t>
            </a:r>
          </a:p>
        </p:txBody>
      </p:sp>
      <p:pic>
        <p:nvPicPr>
          <p:cNvPr id="7" name="Imagen 6">
            <a:extLst>
              <a:ext uri="{FF2B5EF4-FFF2-40B4-BE49-F238E27FC236}">
                <a16:creationId xmlns:a16="http://schemas.microsoft.com/office/drawing/2014/main" id="{6178AE36-C657-48B2-A955-1BA927C7B671}"/>
              </a:ext>
            </a:extLst>
          </p:cNvPr>
          <p:cNvPicPr>
            <a:picLocks noChangeAspect="1"/>
          </p:cNvPicPr>
          <p:nvPr/>
        </p:nvPicPr>
        <p:blipFill>
          <a:blip r:embed="rId3"/>
          <a:stretch>
            <a:fillRect/>
          </a:stretch>
        </p:blipFill>
        <p:spPr>
          <a:xfrm>
            <a:off x="5625446" y="712294"/>
            <a:ext cx="6058913" cy="5433411"/>
          </a:xfrm>
          <a:prstGeom prst="rect">
            <a:avLst/>
          </a:prstGeom>
        </p:spPr>
      </p:pic>
    </p:spTree>
    <p:extLst>
      <p:ext uri="{BB962C8B-B14F-4D97-AF65-F5344CB8AC3E}">
        <p14:creationId xmlns:p14="http://schemas.microsoft.com/office/powerpoint/2010/main" val="222446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5147F-FEB5-439D-B39E-59B6AD5D07F6}"/>
              </a:ext>
            </a:extLst>
          </p:cNvPr>
          <p:cNvSpPr>
            <a:spLocks noGrp="1"/>
          </p:cNvSpPr>
          <p:nvPr>
            <p:ph type="title"/>
          </p:nvPr>
        </p:nvSpPr>
        <p:spPr>
          <a:xfrm>
            <a:off x="685802" y="189151"/>
            <a:ext cx="10515600" cy="1325563"/>
          </a:xfrm>
        </p:spPr>
        <p:txBody>
          <a:bodyPr>
            <a:normAutofit/>
          </a:bodyPr>
          <a:lstStyle/>
          <a:p>
            <a:r>
              <a:rPr lang="es-CO" sz="4200" dirty="0"/>
              <a:t>Elección del antibiótico</a:t>
            </a:r>
          </a:p>
        </p:txBody>
      </p:sp>
      <p:sp>
        <p:nvSpPr>
          <p:cNvPr id="3" name="Marcador de contenido 2">
            <a:extLst>
              <a:ext uri="{FF2B5EF4-FFF2-40B4-BE49-F238E27FC236}">
                <a16:creationId xmlns:a16="http://schemas.microsoft.com/office/drawing/2014/main" id="{1AAA2B15-59C2-4B52-BFA4-AF63D63533AA}"/>
              </a:ext>
            </a:extLst>
          </p:cNvPr>
          <p:cNvSpPr>
            <a:spLocks noGrp="1"/>
          </p:cNvSpPr>
          <p:nvPr>
            <p:ph idx="1"/>
          </p:nvPr>
        </p:nvSpPr>
        <p:spPr>
          <a:xfrm>
            <a:off x="990598" y="1473633"/>
            <a:ext cx="10667997" cy="2090392"/>
          </a:xfrm>
        </p:spPr>
        <p:txBody>
          <a:bodyPr>
            <a:normAutofit/>
          </a:bodyPr>
          <a:lstStyle/>
          <a:p>
            <a:pPr algn="just">
              <a:lnSpc>
                <a:spcPct val="100000"/>
              </a:lnSpc>
            </a:pPr>
            <a:r>
              <a:rPr lang="es-CO" sz="2800" dirty="0"/>
              <a:t>Sitio anatómico.</a:t>
            </a:r>
          </a:p>
          <a:p>
            <a:pPr algn="just">
              <a:lnSpc>
                <a:spcPct val="100000"/>
              </a:lnSpc>
            </a:pPr>
            <a:r>
              <a:rPr lang="es-CO" sz="2800" dirty="0"/>
              <a:t>Germen.</a:t>
            </a:r>
          </a:p>
          <a:p>
            <a:pPr algn="just">
              <a:lnSpc>
                <a:spcPct val="100000"/>
              </a:lnSpc>
            </a:pPr>
            <a:r>
              <a:rPr lang="es-CO" sz="2800" dirty="0"/>
              <a:t>Gravedad.</a:t>
            </a:r>
          </a:p>
        </p:txBody>
      </p:sp>
      <p:sp>
        <p:nvSpPr>
          <p:cNvPr id="4" name="Marcador de contenido 3">
            <a:extLst>
              <a:ext uri="{FF2B5EF4-FFF2-40B4-BE49-F238E27FC236}">
                <a16:creationId xmlns:a16="http://schemas.microsoft.com/office/drawing/2014/main" id="{A905E632-5D0C-45AF-874B-F84EC906FF77}"/>
              </a:ext>
            </a:extLst>
          </p:cNvPr>
          <p:cNvSpPr>
            <a:spLocks noGrp="1"/>
          </p:cNvSpPr>
          <p:nvPr>
            <p:ph idx="13"/>
          </p:nvPr>
        </p:nvSpPr>
        <p:spPr>
          <a:xfrm>
            <a:off x="4797990" y="3531941"/>
            <a:ext cx="6684145" cy="2413346"/>
          </a:xfrm>
        </p:spPr>
        <p:txBody>
          <a:bodyPr>
            <a:normAutofit/>
          </a:bodyPr>
          <a:lstStyle/>
          <a:p>
            <a:pPr algn="just">
              <a:lnSpc>
                <a:spcPct val="100000"/>
              </a:lnSpc>
              <a:buFont typeface="Wingdings" pitchFamily="2" charset="2"/>
              <a:buChar char="§"/>
            </a:pPr>
            <a:r>
              <a:rPr lang="es-CO" sz="2400" dirty="0"/>
              <a:t>Cubrimiento empírico pertinente si hay </a:t>
            </a:r>
            <a:r>
              <a:rPr lang="es-CO" sz="2400" u="sng" dirty="0"/>
              <a:t>alto riesgo</a:t>
            </a:r>
            <a:r>
              <a:rPr lang="es-CO" sz="2400" dirty="0"/>
              <a:t> de infección por:</a:t>
            </a:r>
          </a:p>
          <a:p>
            <a:pPr lvl="1" algn="just">
              <a:lnSpc>
                <a:spcPct val="100000"/>
              </a:lnSpc>
              <a:buFont typeface="Courier New" panose="02070309020205020404" pitchFamily="49" charset="0"/>
              <a:buChar char="o"/>
            </a:pPr>
            <a:r>
              <a:rPr lang="es-CO" sz="2200" dirty="0"/>
              <a:t>MRSA (recomendación fuerte).</a:t>
            </a:r>
          </a:p>
          <a:p>
            <a:pPr lvl="1" algn="just">
              <a:lnSpc>
                <a:spcPct val="100000"/>
              </a:lnSpc>
              <a:buFont typeface="Courier New" panose="02070309020205020404" pitchFamily="49" charset="0"/>
              <a:buChar char="o"/>
            </a:pPr>
            <a:r>
              <a:rPr lang="es-CO" sz="2200" dirty="0"/>
              <a:t>Gram negativos MDR - dos antibióticos (recomendación débil).</a:t>
            </a:r>
          </a:p>
          <a:p>
            <a:pPr lvl="1" algn="just">
              <a:lnSpc>
                <a:spcPct val="100000"/>
              </a:lnSpc>
              <a:buFont typeface="Courier New" panose="02070309020205020404" pitchFamily="49" charset="0"/>
              <a:buChar char="o"/>
            </a:pPr>
            <a:r>
              <a:rPr lang="es-CO" sz="2200" dirty="0"/>
              <a:t>Hongos (recomendación débil).</a:t>
            </a:r>
          </a:p>
        </p:txBody>
      </p:sp>
      <p:sp>
        <p:nvSpPr>
          <p:cNvPr id="7" name="CuadroTexto 6">
            <a:extLst>
              <a:ext uri="{FF2B5EF4-FFF2-40B4-BE49-F238E27FC236}">
                <a16:creationId xmlns:a16="http://schemas.microsoft.com/office/drawing/2014/main" id="{126A8947-0688-4A60-9A9A-910FFE0C21A8}"/>
              </a:ext>
            </a:extLst>
          </p:cNvPr>
          <p:cNvSpPr txBox="1"/>
          <p:nvPr/>
        </p:nvSpPr>
        <p:spPr>
          <a:xfrm>
            <a:off x="8455640" y="6361072"/>
            <a:ext cx="3202955" cy="276999"/>
          </a:xfrm>
          <a:prstGeom prst="rect">
            <a:avLst/>
          </a:prstGeom>
          <a:noFill/>
        </p:spPr>
        <p:txBody>
          <a:bodyPr wrap="square">
            <a:spAutoFit/>
          </a:bodyPr>
          <a:lstStyle/>
          <a:p>
            <a:r>
              <a:rPr lang="en-US" sz="1200" dirty="0">
                <a:latin typeface="Montserrat" pitchFamily="2" charset="77"/>
              </a:rPr>
              <a:t>Crit Care Med. 2021;49(11):e1063-e1143</a:t>
            </a:r>
          </a:p>
        </p:txBody>
      </p:sp>
    </p:spTree>
    <p:extLst>
      <p:ext uri="{BB962C8B-B14F-4D97-AF65-F5344CB8AC3E}">
        <p14:creationId xmlns:p14="http://schemas.microsoft.com/office/powerpoint/2010/main" val="137137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22EEDD-EFA6-4385-87C5-B743EC72B410}"/>
              </a:ext>
            </a:extLst>
          </p:cNvPr>
          <p:cNvSpPr>
            <a:spLocks noGrp="1"/>
          </p:cNvSpPr>
          <p:nvPr>
            <p:ph type="title"/>
          </p:nvPr>
        </p:nvSpPr>
        <p:spPr>
          <a:xfrm>
            <a:off x="605590" y="133690"/>
            <a:ext cx="10515600" cy="1325563"/>
          </a:xfrm>
        </p:spPr>
        <p:txBody>
          <a:bodyPr>
            <a:normAutofit/>
          </a:bodyPr>
          <a:lstStyle/>
          <a:p>
            <a:r>
              <a:rPr dirty="0" lang="es-CO" sz="4200"/>
              <a:t>Control de la fuente</a:t>
            </a:r>
          </a:p>
        </p:txBody>
      </p:sp>
      <p:sp>
        <p:nvSpPr>
          <p:cNvPr id="5" name="CuadroTexto 4">
            <a:extLst>
              <a:ext uri="{FF2B5EF4-FFF2-40B4-BE49-F238E27FC236}">
                <a16:creationId xmlns:a16="http://schemas.microsoft.com/office/drawing/2014/main" id="{F6B259A1-C877-45CB-8B1F-92B8E1DA7170}"/>
              </a:ext>
            </a:extLst>
          </p:cNvPr>
          <p:cNvSpPr txBox="1"/>
          <p:nvPr/>
        </p:nvSpPr>
        <p:spPr>
          <a:xfrm>
            <a:off x="8641414" y="6416533"/>
            <a:ext cx="3202955" cy="276999"/>
          </a:xfrm>
          <a:prstGeom prst="rect">
            <a:avLst/>
          </a:prstGeom>
          <a:noFill/>
        </p:spPr>
        <p:txBody>
          <a:bodyPr wrap="square">
            <a:spAutoFit/>
          </a:bodyPr>
          <a:lstStyle/>
          <a:p>
            <a:r>
              <a:rPr dirty="0" lang="en-US" sz="1200">
                <a:solidFill>
                  <a:srgbClr val="152B48"/>
                </a:solidFill>
                <a:latin charset="77" pitchFamily="2" typeface="Montserrat"/>
              </a:rPr>
              <a:t>Crit Care Med. 2021;49(11):e1063-e1143</a:t>
            </a:r>
          </a:p>
        </p:txBody>
      </p:sp>
      <p:pic>
        <p:nvPicPr>
          <p:cNvPr id="14" name="Imagen 13">
            <a:extLst>
              <a:ext uri="{FF2B5EF4-FFF2-40B4-BE49-F238E27FC236}">
                <a16:creationId xmlns:a16="http://schemas.microsoft.com/office/drawing/2014/main" id="{0351F1AB-D95D-45D5-95C5-15CBF34C055C}"/>
              </a:ext>
            </a:extLst>
          </p:cNvPr>
          <p:cNvPicPr>
            <a:picLocks noChangeAspect="1"/>
          </p:cNvPicPr>
          <p:nvPr/>
        </p:nvPicPr>
        <p:blipFill rotWithShape="1">
          <a:blip r:embed="rId2"/>
          <a:srcRect b="-104" r="1"/>
          <a:stretch/>
        </p:blipFill>
        <p:spPr>
          <a:xfrm>
            <a:off x="2408321" y="1324609"/>
            <a:ext cx="7375358" cy="2331915"/>
          </a:xfrm>
          <a:prstGeom prst="rect">
            <a:avLst/>
          </a:prstGeom>
        </p:spPr>
      </p:pic>
      <p:pic>
        <p:nvPicPr>
          <p:cNvPr id="17" name="Imagen 16">
            <a:extLst>
              <a:ext uri="{FF2B5EF4-FFF2-40B4-BE49-F238E27FC236}">
                <a16:creationId xmlns:a16="http://schemas.microsoft.com/office/drawing/2014/main" id="{9E1EC82E-BB56-4E6A-A39F-13F9FFEE6100}"/>
              </a:ext>
            </a:extLst>
          </p:cNvPr>
          <p:cNvPicPr>
            <a:picLocks noChangeAspect="1"/>
          </p:cNvPicPr>
          <p:nvPr/>
        </p:nvPicPr>
        <p:blipFill rotWithShape="1">
          <a:blip r:embed="rId3"/>
          <a:srcRect b="118" r="1"/>
          <a:stretch/>
        </p:blipFill>
        <p:spPr>
          <a:xfrm>
            <a:off x="4697213" y="3773011"/>
            <a:ext cx="7391257" cy="2022148"/>
          </a:xfrm>
          <a:prstGeom prst="rect">
            <a:avLst/>
          </a:prstGeom>
        </p:spPr>
      </p:pic>
    </p:spTree>
    <p:extLst>
      <p:ext uri="{BB962C8B-B14F-4D97-AF65-F5344CB8AC3E}">
        <p14:creationId xmlns:p14="http://schemas.microsoft.com/office/powerpoint/2010/main" val="1688988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22EEDD-EFA6-4385-87C5-B743EC72B410}"/>
              </a:ext>
            </a:extLst>
          </p:cNvPr>
          <p:cNvSpPr>
            <a:spLocks noGrp="1"/>
          </p:cNvSpPr>
          <p:nvPr>
            <p:ph type="title"/>
          </p:nvPr>
        </p:nvSpPr>
        <p:spPr>
          <a:xfrm>
            <a:off x="685801" y="42675"/>
            <a:ext cx="10515600" cy="1325563"/>
          </a:xfrm>
        </p:spPr>
        <p:txBody>
          <a:bodyPr>
            <a:normAutofit/>
          </a:bodyPr>
          <a:lstStyle/>
          <a:p>
            <a:r>
              <a:rPr lang="es-CO" sz="4200" dirty="0"/>
              <a:t>Suspender/reducir espectro</a:t>
            </a:r>
          </a:p>
        </p:txBody>
      </p:sp>
      <p:sp>
        <p:nvSpPr>
          <p:cNvPr id="4" name="Marcador de contenido 3">
            <a:extLst>
              <a:ext uri="{FF2B5EF4-FFF2-40B4-BE49-F238E27FC236}">
                <a16:creationId xmlns:a16="http://schemas.microsoft.com/office/drawing/2014/main" id="{45BD12E3-E3AE-43E6-9FCE-B396A56BA12D}"/>
              </a:ext>
            </a:extLst>
          </p:cNvPr>
          <p:cNvSpPr>
            <a:spLocks noGrp="1"/>
          </p:cNvSpPr>
          <p:nvPr>
            <p:ph idx="13"/>
          </p:nvPr>
        </p:nvSpPr>
        <p:spPr>
          <a:xfrm>
            <a:off x="4669654" y="3773010"/>
            <a:ext cx="7287010" cy="2413346"/>
          </a:xfrm>
        </p:spPr>
        <p:txBody>
          <a:bodyPr>
            <a:normAutofit/>
          </a:bodyPr>
          <a:lstStyle/>
          <a:p>
            <a:pPr algn="just">
              <a:lnSpc>
                <a:spcPct val="100000"/>
              </a:lnSpc>
            </a:pPr>
            <a:r>
              <a:rPr lang="en-US" dirty="0"/>
              <a:t>Once both the pathogen(s) and susceptibilities are known, antimicrobial de-escalation −i.e., stopping an antimicrobial that is no longer necessary (in case of combination therapy) or changing an antimicrobial to narrow the spectrum− is encouraged. </a:t>
            </a:r>
          </a:p>
          <a:p>
            <a:pPr algn="just">
              <a:lnSpc>
                <a:spcPct val="100000"/>
              </a:lnSpc>
            </a:pPr>
            <a:r>
              <a:rPr lang="es-CO" dirty="0"/>
              <a:t>Disminuye: costos, riesgo de resistencia bacteriana y toxicidad.</a:t>
            </a:r>
          </a:p>
        </p:txBody>
      </p:sp>
      <p:sp>
        <p:nvSpPr>
          <p:cNvPr id="5" name="CuadroTexto 4">
            <a:extLst>
              <a:ext uri="{FF2B5EF4-FFF2-40B4-BE49-F238E27FC236}">
                <a16:creationId xmlns:a16="http://schemas.microsoft.com/office/drawing/2014/main" id="{F6B259A1-C877-45CB-8B1F-92B8E1DA7170}"/>
              </a:ext>
            </a:extLst>
          </p:cNvPr>
          <p:cNvSpPr txBox="1"/>
          <p:nvPr/>
        </p:nvSpPr>
        <p:spPr>
          <a:xfrm>
            <a:off x="8753709" y="6421772"/>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pic>
        <p:nvPicPr>
          <p:cNvPr id="7" name="Imagen 6">
            <a:extLst>
              <a:ext uri="{FF2B5EF4-FFF2-40B4-BE49-F238E27FC236}">
                <a16:creationId xmlns:a16="http://schemas.microsoft.com/office/drawing/2014/main" id="{1B5EB5DF-6B67-4936-A7EC-2DEA6FBAC4BE}"/>
              </a:ext>
            </a:extLst>
          </p:cNvPr>
          <p:cNvPicPr>
            <a:picLocks noChangeAspect="1"/>
          </p:cNvPicPr>
          <p:nvPr/>
        </p:nvPicPr>
        <p:blipFill>
          <a:blip r:embed="rId3"/>
          <a:stretch>
            <a:fillRect/>
          </a:stretch>
        </p:blipFill>
        <p:spPr>
          <a:xfrm>
            <a:off x="2137977" y="1265547"/>
            <a:ext cx="7916045" cy="2297889"/>
          </a:xfrm>
          <a:prstGeom prst="rect">
            <a:avLst/>
          </a:prstGeom>
        </p:spPr>
      </p:pic>
    </p:spTree>
    <p:extLst>
      <p:ext uri="{BB962C8B-B14F-4D97-AF65-F5344CB8AC3E}">
        <p14:creationId xmlns:p14="http://schemas.microsoft.com/office/powerpoint/2010/main" val="2728356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22EEDD-EFA6-4385-87C5-B743EC72B410}"/>
              </a:ext>
            </a:extLst>
          </p:cNvPr>
          <p:cNvSpPr>
            <a:spLocks noGrp="1"/>
          </p:cNvSpPr>
          <p:nvPr>
            <p:ph type="title"/>
          </p:nvPr>
        </p:nvSpPr>
        <p:spPr>
          <a:xfrm>
            <a:off x="565484" y="143675"/>
            <a:ext cx="10515600" cy="1325563"/>
          </a:xfrm>
        </p:spPr>
        <p:txBody>
          <a:bodyPr>
            <a:normAutofit/>
          </a:bodyPr>
          <a:lstStyle/>
          <a:p>
            <a:r>
              <a:rPr dirty="0" lang="es-CO" sz="4200"/>
              <a:t>Duración del antibiótico</a:t>
            </a:r>
          </a:p>
        </p:txBody>
      </p:sp>
      <p:sp>
        <p:nvSpPr>
          <p:cNvPr id="5" name="CuadroTexto 4">
            <a:extLst>
              <a:ext uri="{FF2B5EF4-FFF2-40B4-BE49-F238E27FC236}">
                <a16:creationId xmlns:a16="http://schemas.microsoft.com/office/drawing/2014/main" id="{F6B259A1-C877-45CB-8B1F-92B8E1DA7170}"/>
              </a:ext>
            </a:extLst>
          </p:cNvPr>
          <p:cNvSpPr txBox="1"/>
          <p:nvPr/>
        </p:nvSpPr>
        <p:spPr>
          <a:xfrm>
            <a:off x="8384741" y="6225804"/>
            <a:ext cx="3202955" cy="276999"/>
          </a:xfrm>
          <a:prstGeom prst="rect">
            <a:avLst/>
          </a:prstGeom>
          <a:noFill/>
        </p:spPr>
        <p:txBody>
          <a:bodyPr wrap="square">
            <a:spAutoFit/>
          </a:bodyPr>
          <a:lstStyle/>
          <a:p>
            <a:r>
              <a:rPr dirty="0" lang="en-US" sz="1200">
                <a:solidFill>
                  <a:srgbClr val="152B48"/>
                </a:solidFill>
                <a:latin charset="77" pitchFamily="2" typeface="Montserrat"/>
              </a:rPr>
              <a:t>Crit Care Med. 2021;49(11):e1063-e1143</a:t>
            </a:r>
          </a:p>
        </p:txBody>
      </p:sp>
      <p:pic>
        <p:nvPicPr>
          <p:cNvPr id="10" name="Imagen 9">
            <a:extLst>
              <a:ext uri="{FF2B5EF4-FFF2-40B4-BE49-F238E27FC236}">
                <a16:creationId xmlns:a16="http://schemas.microsoft.com/office/drawing/2014/main" id="{C30C512E-FD59-49D0-9733-3C096C3B68D6}"/>
              </a:ext>
            </a:extLst>
          </p:cNvPr>
          <p:cNvPicPr>
            <a:picLocks noChangeAspect="1"/>
          </p:cNvPicPr>
          <p:nvPr/>
        </p:nvPicPr>
        <p:blipFill rotWithShape="1">
          <a:blip r:embed="rId3"/>
          <a:srcRect b="-183" r="58"/>
          <a:stretch/>
        </p:blipFill>
        <p:spPr>
          <a:xfrm>
            <a:off x="1330665" y="1565490"/>
            <a:ext cx="9530670" cy="2131522"/>
          </a:xfrm>
          <a:prstGeom prst="rect">
            <a:avLst/>
          </a:prstGeom>
        </p:spPr>
      </p:pic>
    </p:spTree>
    <p:extLst>
      <p:ext uri="{BB962C8B-B14F-4D97-AF65-F5344CB8AC3E}">
        <p14:creationId xmlns:p14="http://schemas.microsoft.com/office/powerpoint/2010/main" val="2149750007"/>
      </p:ext>
    </p:extLst>
  </p:cSld>
  <p:clrMapOvr>
    <a:masterClrMapping/>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19871-25B2-48E5-9CD6-F2B95F5E2B82}"/>
              </a:ext>
            </a:extLst>
          </p:cNvPr>
          <p:cNvSpPr>
            <a:spLocks noGrp="1"/>
          </p:cNvSpPr>
          <p:nvPr>
            <p:ph type="title"/>
          </p:nvPr>
        </p:nvSpPr>
        <p:spPr>
          <a:xfrm>
            <a:off x="614062" y="73877"/>
            <a:ext cx="10515600" cy="1325563"/>
          </a:xfrm>
        </p:spPr>
        <p:txBody>
          <a:bodyPr/>
          <a:lstStyle/>
          <a:p>
            <a:r>
              <a:rPr dirty="0" lang="es-CO"/>
              <a:t>4. Soporte vasoactivo</a:t>
            </a:r>
          </a:p>
        </p:txBody>
      </p:sp>
      <p:sp>
        <p:nvSpPr>
          <p:cNvPr id="9" name="CuadroTexto 8">
            <a:extLst>
              <a:ext uri="{FF2B5EF4-FFF2-40B4-BE49-F238E27FC236}">
                <a16:creationId xmlns:a16="http://schemas.microsoft.com/office/drawing/2014/main" id="{AC1140DE-49E0-4CC8-94C8-8833D072B7F6}"/>
              </a:ext>
            </a:extLst>
          </p:cNvPr>
          <p:cNvSpPr txBox="1"/>
          <p:nvPr/>
        </p:nvSpPr>
        <p:spPr>
          <a:xfrm>
            <a:off x="8124473" y="6148609"/>
            <a:ext cx="3679563" cy="461665"/>
          </a:xfrm>
          <a:prstGeom prst="rect">
            <a:avLst/>
          </a:prstGeom>
          <a:noFill/>
        </p:spPr>
        <p:txBody>
          <a:bodyPr wrap="square">
            <a:spAutoFit/>
          </a:bodyPr>
          <a:lstStyle/>
          <a:p>
            <a:r>
              <a:rPr dirty="0" lang="en-US" sz="1200">
                <a:solidFill>
                  <a:srgbClr val="152B48"/>
                </a:solidFill>
                <a:latin charset="77" pitchFamily="2" typeface="Montserrat"/>
              </a:rPr>
              <a:t>Crit Care Med. 2021;49(11):e1063-e1143</a:t>
            </a:r>
          </a:p>
          <a:p>
            <a:r>
              <a:rPr dirty="0" lang="it-IT" sz="1200">
                <a:solidFill>
                  <a:srgbClr val="152B48"/>
                </a:solidFill>
                <a:latin charset="77" pitchFamily="2" typeface="Montserrat"/>
              </a:rPr>
              <a:t>Ospina-Tascón et al. Critical Care (2020) 24:52</a:t>
            </a:r>
          </a:p>
        </p:txBody>
      </p:sp>
      <p:pic>
        <p:nvPicPr>
          <p:cNvPr id="12" name="Imagen 11">
            <a:extLst>
              <a:ext uri="{FF2B5EF4-FFF2-40B4-BE49-F238E27FC236}">
                <a16:creationId xmlns:a16="http://schemas.microsoft.com/office/drawing/2014/main" id="{AFD0B3C9-1DC8-434C-B62A-C343CFD50DF5}"/>
              </a:ext>
            </a:extLst>
          </p:cNvPr>
          <p:cNvPicPr>
            <a:picLocks noChangeAspect="1"/>
          </p:cNvPicPr>
          <p:nvPr/>
        </p:nvPicPr>
        <p:blipFill rotWithShape="1">
          <a:blip r:embed="rId3"/>
          <a:srcRect b="140" r="11"/>
          <a:stretch/>
        </p:blipFill>
        <p:spPr>
          <a:xfrm>
            <a:off x="894347" y="1401777"/>
            <a:ext cx="5315458" cy="2152711"/>
          </a:xfrm>
          <a:prstGeom prst="rect">
            <a:avLst/>
          </a:prstGeom>
        </p:spPr>
      </p:pic>
      <p:pic>
        <p:nvPicPr>
          <p:cNvPr id="13" name="Imagen 12">
            <a:extLst>
              <a:ext uri="{FF2B5EF4-FFF2-40B4-BE49-F238E27FC236}">
                <a16:creationId xmlns:a16="http://schemas.microsoft.com/office/drawing/2014/main" id="{F2E1A017-5826-4141-BAC7-2E6ECF1E4CE2}"/>
              </a:ext>
            </a:extLst>
          </p:cNvPr>
          <p:cNvPicPr>
            <a:picLocks noChangeAspect="1"/>
          </p:cNvPicPr>
          <p:nvPr/>
        </p:nvPicPr>
        <p:blipFill>
          <a:blip r:embed="rId4"/>
          <a:stretch>
            <a:fillRect/>
          </a:stretch>
        </p:blipFill>
        <p:spPr>
          <a:xfrm>
            <a:off x="6322100" y="1639799"/>
            <a:ext cx="5481936" cy="4266422"/>
          </a:xfrm>
          <a:prstGeom prst="rect">
            <a:avLst/>
          </a:prstGeom>
        </p:spPr>
      </p:pic>
    </p:spTree>
    <p:extLst>
      <p:ext uri="{BB962C8B-B14F-4D97-AF65-F5344CB8AC3E}">
        <p14:creationId xmlns:p14="http://schemas.microsoft.com/office/powerpoint/2010/main" val="1665424044"/>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12"/>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id="9" nodeType="clickEffect" presetClass="entr" presetID="1" presetSubtype="0">
                                  <p:stCondLst>
                                    <p:cond delay="0"/>
                                  </p:stCondLst>
                                  <p:childTnLst>
                                    <p:set>
                                      <p:cBhvr>
                                        <p:cTn dur="1" fill="hold" id="10">
                                          <p:stCondLst>
                                            <p:cond delay="0"/>
                                          </p:stCondLst>
                                        </p:cTn>
                                        <p:tgtEl>
                                          <p:spTgt spid="1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19871-25B2-48E5-9CD6-F2B95F5E2B82}"/>
              </a:ext>
            </a:extLst>
          </p:cNvPr>
          <p:cNvSpPr>
            <a:spLocks noGrp="1"/>
          </p:cNvSpPr>
          <p:nvPr>
            <p:ph type="title"/>
          </p:nvPr>
        </p:nvSpPr>
        <p:spPr>
          <a:xfrm>
            <a:off x="685801" y="189151"/>
            <a:ext cx="10515600" cy="1325563"/>
          </a:xfrm>
        </p:spPr>
        <p:txBody>
          <a:bodyPr>
            <a:normAutofit/>
          </a:bodyPr>
          <a:lstStyle/>
          <a:p>
            <a:r>
              <a:rPr lang="es-CO" sz="4200" dirty="0"/>
              <a:t>Norepinefrina</a:t>
            </a:r>
          </a:p>
        </p:txBody>
      </p:sp>
      <p:sp>
        <p:nvSpPr>
          <p:cNvPr id="3" name="Marcador de contenido 2">
            <a:extLst>
              <a:ext uri="{FF2B5EF4-FFF2-40B4-BE49-F238E27FC236}">
                <a16:creationId xmlns:a16="http://schemas.microsoft.com/office/drawing/2014/main" id="{2E3342EA-968A-4CCD-8775-D69BB3E0A96F}"/>
              </a:ext>
            </a:extLst>
          </p:cNvPr>
          <p:cNvSpPr>
            <a:spLocks noGrp="1"/>
          </p:cNvSpPr>
          <p:nvPr>
            <p:ph idx="1"/>
          </p:nvPr>
        </p:nvSpPr>
        <p:spPr>
          <a:xfrm>
            <a:off x="1134980" y="1514714"/>
            <a:ext cx="10667997" cy="2090392"/>
          </a:xfrm>
        </p:spPr>
        <p:txBody>
          <a:bodyPr>
            <a:normAutofit/>
          </a:bodyPr>
          <a:lstStyle/>
          <a:p>
            <a:pPr algn="just">
              <a:lnSpc>
                <a:spcPct val="100000"/>
              </a:lnSpc>
            </a:pPr>
            <a:r>
              <a:rPr lang="es-CO" sz="2400" dirty="0"/>
              <a:t>Vasopresor de primera línea en choque séptico.</a:t>
            </a:r>
          </a:p>
          <a:p>
            <a:pPr algn="just">
              <a:lnSpc>
                <a:spcPct val="100000"/>
              </a:lnSpc>
            </a:pPr>
            <a:r>
              <a:rPr lang="es-CO" sz="2400" dirty="0"/>
              <a:t>Dosis inicial: 0.05 </a:t>
            </a:r>
            <a:r>
              <a:rPr lang="es-CO" sz="2400" dirty="0" err="1"/>
              <a:t>mcg</a:t>
            </a:r>
            <a:r>
              <a:rPr lang="es-CO" sz="2400" dirty="0"/>
              <a:t>/kg/min.</a:t>
            </a:r>
          </a:p>
          <a:p>
            <a:pPr algn="just">
              <a:lnSpc>
                <a:spcPct val="100000"/>
              </a:lnSpc>
            </a:pPr>
            <a:r>
              <a:rPr lang="es-CO" sz="2400" dirty="0"/>
              <a:t>Meta de PAM de 65 mm Hg.</a:t>
            </a:r>
          </a:p>
          <a:p>
            <a:pPr>
              <a:lnSpc>
                <a:spcPct val="100000"/>
              </a:lnSpc>
            </a:pPr>
            <a:endParaRPr lang="es-CO" sz="2400" dirty="0"/>
          </a:p>
        </p:txBody>
      </p:sp>
      <p:sp>
        <p:nvSpPr>
          <p:cNvPr id="9" name="CuadroTexto 8">
            <a:extLst>
              <a:ext uri="{FF2B5EF4-FFF2-40B4-BE49-F238E27FC236}">
                <a16:creationId xmlns:a16="http://schemas.microsoft.com/office/drawing/2014/main" id="{AC1140DE-49E0-4CC8-94C8-8833D072B7F6}"/>
              </a:ext>
            </a:extLst>
          </p:cNvPr>
          <p:cNvSpPr txBox="1"/>
          <p:nvPr/>
        </p:nvSpPr>
        <p:spPr>
          <a:xfrm>
            <a:off x="8600022" y="6169379"/>
            <a:ext cx="3202955" cy="276999"/>
          </a:xfrm>
          <a:prstGeom prst="rect">
            <a:avLst/>
          </a:prstGeom>
          <a:noFill/>
        </p:spPr>
        <p:txBody>
          <a:bodyPr wrap="square">
            <a:spAutoFit/>
          </a:bodyPr>
          <a:lstStyle/>
          <a:p>
            <a:r>
              <a:rPr lang="en-US" sz="1200" dirty="0">
                <a:solidFill>
                  <a:srgbClr val="152B48"/>
                </a:solidFill>
                <a:latin typeface="Montserrat" pitchFamily="2" charset="77"/>
              </a:rPr>
              <a:t>Crit Care Med. 2021;49(11):e1063-e1143</a:t>
            </a:r>
          </a:p>
        </p:txBody>
      </p:sp>
    </p:spTree>
    <p:extLst>
      <p:ext uri="{BB962C8B-B14F-4D97-AF65-F5344CB8AC3E}">
        <p14:creationId xmlns:p14="http://schemas.microsoft.com/office/powerpoint/2010/main" val="1028304041"/>
      </p:ext>
    </p:extLst>
  </p:cSld>
  <p:clrMapOvr>
    <a:masterClrMapping/>
  </p:clrMapOvr>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19871-25B2-48E5-9CD6-F2B95F5E2B82}"/>
              </a:ext>
            </a:extLst>
          </p:cNvPr>
          <p:cNvSpPr>
            <a:spLocks noGrp="1"/>
          </p:cNvSpPr>
          <p:nvPr>
            <p:ph type="title"/>
          </p:nvPr>
        </p:nvSpPr>
        <p:spPr>
          <a:xfrm>
            <a:off x="685801" y="117648"/>
            <a:ext cx="10515600" cy="1325563"/>
          </a:xfrm>
        </p:spPr>
        <p:txBody>
          <a:bodyPr>
            <a:normAutofit/>
          </a:bodyPr>
          <a:lstStyle/>
          <a:p>
            <a:r>
              <a:rPr dirty="0" lang="es-CO" sz="4200"/>
              <a:t>¿Cuándo adicionar vasopresina?</a:t>
            </a:r>
          </a:p>
        </p:txBody>
      </p:sp>
      <p:sp>
        <p:nvSpPr>
          <p:cNvPr id="4" name="Marcador de contenido 3">
            <a:extLst>
              <a:ext uri="{FF2B5EF4-FFF2-40B4-BE49-F238E27FC236}">
                <a16:creationId xmlns:a16="http://schemas.microsoft.com/office/drawing/2014/main" id="{A86D82A2-C701-424A-BCD8-0BF77F2FD9B6}"/>
              </a:ext>
            </a:extLst>
          </p:cNvPr>
          <p:cNvSpPr>
            <a:spLocks noGrp="1"/>
          </p:cNvSpPr>
          <p:nvPr>
            <p:ph idx="13"/>
          </p:nvPr>
        </p:nvSpPr>
        <p:spPr>
          <a:xfrm>
            <a:off x="990599" y="1332912"/>
            <a:ext cx="10515600" cy="2413346"/>
          </a:xfrm>
        </p:spPr>
        <p:txBody>
          <a:bodyPr>
            <a:normAutofit/>
          </a:bodyPr>
          <a:lstStyle/>
          <a:p>
            <a:pPr algn="just">
              <a:lnSpc>
                <a:spcPct val="100000"/>
              </a:lnSpc>
            </a:pPr>
            <a:r>
              <a:rPr dirty="0" lang="es-CO" sz="2200"/>
              <a:t>La terapia combinada pudiera reducir la mortalidad versus la monoterapia con norepinefrina.</a:t>
            </a:r>
          </a:p>
          <a:p>
            <a:pPr algn="just">
              <a:lnSpc>
                <a:spcPct val="100000"/>
              </a:lnSpc>
            </a:pPr>
            <a:r>
              <a:rPr dirty="0" lang="es-CO" sz="2200"/>
              <a:t>La vasopresina pudiera aumentar el riesgo de isquemia digital.</a:t>
            </a:r>
          </a:p>
        </p:txBody>
      </p:sp>
      <p:sp>
        <p:nvSpPr>
          <p:cNvPr id="9" name="CuadroTexto 8">
            <a:extLst>
              <a:ext uri="{FF2B5EF4-FFF2-40B4-BE49-F238E27FC236}">
                <a16:creationId xmlns:a16="http://schemas.microsoft.com/office/drawing/2014/main" id="{AC1140DE-49E0-4CC8-94C8-8833D072B7F6}"/>
              </a:ext>
            </a:extLst>
          </p:cNvPr>
          <p:cNvSpPr txBox="1"/>
          <p:nvPr/>
        </p:nvSpPr>
        <p:spPr>
          <a:xfrm>
            <a:off x="8769751" y="6432575"/>
            <a:ext cx="3202955" cy="276999"/>
          </a:xfrm>
          <a:prstGeom prst="rect">
            <a:avLst/>
          </a:prstGeom>
          <a:noFill/>
        </p:spPr>
        <p:txBody>
          <a:bodyPr wrap="square">
            <a:spAutoFit/>
          </a:bodyPr>
          <a:lstStyle/>
          <a:p>
            <a:r>
              <a:rPr dirty="0" lang="en-US" sz="1200">
                <a:solidFill>
                  <a:srgbClr val="152B48"/>
                </a:solidFill>
                <a:latin charset="77" pitchFamily="2" typeface="Montserrat"/>
              </a:rPr>
              <a:t>Crit Care Med. 2021;49(11):e1063-e1143</a:t>
            </a:r>
          </a:p>
        </p:txBody>
      </p:sp>
      <p:pic>
        <p:nvPicPr>
          <p:cNvPr id="12" name="Imagen 11">
            <a:extLst>
              <a:ext uri="{FF2B5EF4-FFF2-40B4-BE49-F238E27FC236}">
                <a16:creationId xmlns:a16="http://schemas.microsoft.com/office/drawing/2014/main" id="{7531A05F-C132-4F72-A7B6-981F9EF30A8A}"/>
              </a:ext>
            </a:extLst>
          </p:cNvPr>
          <p:cNvPicPr>
            <a:picLocks noChangeAspect="1"/>
          </p:cNvPicPr>
          <p:nvPr/>
        </p:nvPicPr>
        <p:blipFill rotWithShape="1">
          <a:blip r:embed="rId3"/>
          <a:srcRect b="36" r="11"/>
          <a:stretch/>
        </p:blipFill>
        <p:spPr>
          <a:xfrm>
            <a:off x="4685696" y="2922224"/>
            <a:ext cx="7287010" cy="2839581"/>
          </a:xfrm>
          <a:prstGeom prst="rect">
            <a:avLst/>
          </a:prstGeom>
        </p:spPr>
      </p:pic>
    </p:spTree>
    <p:extLst>
      <p:ext uri="{BB962C8B-B14F-4D97-AF65-F5344CB8AC3E}">
        <p14:creationId xmlns:p14="http://schemas.microsoft.com/office/powerpoint/2010/main" val="4202392429"/>
      </p:ext>
    </p:extLst>
  </p:cSld>
  <p:clrMapOvr>
    <a:masterClrMapping/>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CC0A5C-6624-47C2-92FD-44CC81BD8EE8}"/>
              </a:ext>
            </a:extLst>
          </p:cNvPr>
          <p:cNvSpPr>
            <a:spLocks noGrp="1"/>
          </p:cNvSpPr>
          <p:nvPr>
            <p:ph type="title"/>
          </p:nvPr>
        </p:nvSpPr>
        <p:spPr>
          <a:xfrm>
            <a:off x="685801" y="57348"/>
            <a:ext cx="10515600" cy="1325563"/>
          </a:xfrm>
        </p:spPr>
        <p:txBody>
          <a:bodyPr>
            <a:normAutofit/>
          </a:bodyPr>
          <a:lstStyle/>
          <a:p>
            <a:r>
              <a:rPr dirty="0" lang="es-CO" sz="4200"/>
              <a:t>Inotrópicos en choque séptico</a:t>
            </a:r>
          </a:p>
        </p:txBody>
      </p:sp>
      <p:sp>
        <p:nvSpPr>
          <p:cNvPr id="3" name="Marcador de contenido 2">
            <a:extLst>
              <a:ext uri="{FF2B5EF4-FFF2-40B4-BE49-F238E27FC236}">
                <a16:creationId xmlns:a16="http://schemas.microsoft.com/office/drawing/2014/main" id="{AF2F9C71-96DA-4B1A-819E-3FCB70AC2770}"/>
              </a:ext>
            </a:extLst>
          </p:cNvPr>
          <p:cNvSpPr>
            <a:spLocks noGrp="1"/>
          </p:cNvSpPr>
          <p:nvPr>
            <p:ph idx="1"/>
          </p:nvPr>
        </p:nvSpPr>
        <p:spPr>
          <a:xfrm>
            <a:off x="838202" y="1102711"/>
            <a:ext cx="10667997" cy="2090392"/>
          </a:xfrm>
        </p:spPr>
        <p:txBody>
          <a:bodyPr>
            <a:normAutofit/>
          </a:bodyPr>
          <a:lstStyle/>
          <a:p>
            <a:pPr algn="just">
              <a:lnSpc>
                <a:spcPct val="100000"/>
              </a:lnSpc>
            </a:pPr>
            <a:r>
              <a:rPr dirty="0" lang="es-CO" sz="2200"/>
              <a:t>La disfunción miocárdica inducida por sepsis se asocia con peores desenlaces.</a:t>
            </a:r>
          </a:p>
          <a:p>
            <a:pPr algn="just">
              <a:lnSpc>
                <a:spcPct val="100000"/>
              </a:lnSpc>
            </a:pPr>
            <a:r>
              <a:rPr dirty="0" lang="es-CO" sz="2200"/>
              <a:t>La evidencia disponible muestra que no hay una reducción en la mortalidad con el uso de inotrópicos.</a:t>
            </a:r>
          </a:p>
        </p:txBody>
      </p:sp>
      <p:pic>
        <p:nvPicPr>
          <p:cNvPr id="7" name="Imagen 6">
            <a:extLst>
              <a:ext uri="{FF2B5EF4-FFF2-40B4-BE49-F238E27FC236}">
                <a16:creationId xmlns:a16="http://schemas.microsoft.com/office/drawing/2014/main" id="{36363C13-27DE-4FA4-A22D-6E861D5BBE89}"/>
              </a:ext>
            </a:extLst>
          </p:cNvPr>
          <p:cNvPicPr>
            <a:picLocks noChangeAspect="1"/>
          </p:cNvPicPr>
          <p:nvPr/>
        </p:nvPicPr>
        <p:blipFill rotWithShape="1">
          <a:blip r:embed="rId3"/>
          <a:srcRect b="114" r="45"/>
          <a:stretch/>
        </p:blipFill>
        <p:spPr>
          <a:xfrm>
            <a:off x="5079745" y="2745902"/>
            <a:ext cx="6578855" cy="3647630"/>
          </a:xfrm>
          <a:prstGeom prst="rect">
            <a:avLst/>
          </a:prstGeom>
        </p:spPr>
      </p:pic>
      <p:sp>
        <p:nvSpPr>
          <p:cNvPr id="8" name="CuadroTexto 7">
            <a:extLst>
              <a:ext uri="{FF2B5EF4-FFF2-40B4-BE49-F238E27FC236}">
                <a16:creationId xmlns:a16="http://schemas.microsoft.com/office/drawing/2014/main" id="{4D760DAA-1350-4097-8ADC-0F17E2E60E33}"/>
              </a:ext>
            </a:extLst>
          </p:cNvPr>
          <p:cNvSpPr txBox="1"/>
          <p:nvPr/>
        </p:nvSpPr>
        <p:spPr>
          <a:xfrm>
            <a:off x="8753709" y="6538348"/>
            <a:ext cx="3202955" cy="307777"/>
          </a:xfrm>
          <a:prstGeom prst="rect">
            <a:avLst/>
          </a:prstGeom>
          <a:noFill/>
        </p:spPr>
        <p:txBody>
          <a:bodyPr wrap="square">
            <a:spAutoFit/>
          </a:bodyPr>
          <a:lstStyle/>
          <a:p>
            <a:r>
              <a:rPr dirty="0" lang="en-US" sz="1400">
                <a:solidFill>
                  <a:srgbClr val="152B48"/>
                </a:solidFill>
              </a:rPr>
              <a:t>Crit Care Med. 2021;49(11):e1063-e1143</a:t>
            </a:r>
          </a:p>
        </p:txBody>
      </p:sp>
    </p:spTree>
    <p:extLst>
      <p:ext uri="{BB962C8B-B14F-4D97-AF65-F5344CB8AC3E}">
        <p14:creationId xmlns:p14="http://schemas.microsoft.com/office/powerpoint/2010/main" val="3340781636"/>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36E8A-9876-49B8-B47F-0BA75DA1E2F5}"/>
              </a:ext>
            </a:extLst>
          </p:cNvPr>
          <p:cNvSpPr>
            <a:spLocks noGrp="1"/>
          </p:cNvSpPr>
          <p:nvPr>
            <p:ph type="title"/>
          </p:nvPr>
        </p:nvSpPr>
        <p:spPr>
          <a:xfrm>
            <a:off x="613610" y="189151"/>
            <a:ext cx="10515600" cy="1325563"/>
          </a:xfrm>
        </p:spPr>
        <p:txBody>
          <a:bodyPr/>
          <a:lstStyle/>
          <a:p>
            <a:r>
              <a:rPr lang="es-CO" dirty="0"/>
              <a:t>5. Intervenciones adicionales</a:t>
            </a:r>
          </a:p>
        </p:txBody>
      </p:sp>
      <p:graphicFrame>
        <p:nvGraphicFramePr>
          <p:cNvPr id="5" name="Marcador de contenido 4">
            <a:extLst>
              <a:ext uri="{FF2B5EF4-FFF2-40B4-BE49-F238E27FC236}">
                <a16:creationId xmlns:a16="http://schemas.microsoft.com/office/drawing/2014/main" id="{A2B9B14F-1A3A-4FA8-A9A8-C58812227A87}"/>
              </a:ext>
            </a:extLst>
          </p:cNvPr>
          <p:cNvGraphicFramePr>
            <a:graphicFrameLocks/>
          </p:cNvGraphicFramePr>
          <p:nvPr>
            <p:extLst>
              <p:ext uri="{D42A27DB-BD31-4B8C-83A1-F6EECF244321}">
                <p14:modId xmlns:p14="http://schemas.microsoft.com/office/powerpoint/2010/main" val="2324421933"/>
              </p:ext>
            </p:extLst>
          </p:nvPr>
        </p:nvGraphicFramePr>
        <p:xfrm>
          <a:off x="4099033" y="1825625"/>
          <a:ext cx="7830207" cy="4315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968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C446B7-C30A-4500-B6E0-2E8523A7208C}"/>
              </a:ext>
            </a:extLst>
          </p:cNvPr>
          <p:cNvSpPr>
            <a:spLocks noGrp="1"/>
          </p:cNvSpPr>
          <p:nvPr>
            <p:ph type="title"/>
          </p:nvPr>
        </p:nvSpPr>
        <p:spPr>
          <a:xfrm>
            <a:off x="611260" y="137451"/>
            <a:ext cx="10515600" cy="1325563"/>
          </a:xfrm>
        </p:spPr>
        <p:txBody>
          <a:bodyPr/>
          <a:lstStyle/>
          <a:p>
            <a:r>
              <a:rPr lang="es-CO" dirty="0"/>
              <a:t>¿Por qué ocurre?</a:t>
            </a:r>
          </a:p>
        </p:txBody>
      </p:sp>
      <p:pic>
        <p:nvPicPr>
          <p:cNvPr id="5" name="Imagen 4">
            <a:extLst>
              <a:ext uri="{FF2B5EF4-FFF2-40B4-BE49-F238E27FC236}">
                <a16:creationId xmlns:a16="http://schemas.microsoft.com/office/drawing/2014/main" id="{5A5E9918-E076-4752-A5DD-9F445C206509}"/>
              </a:ext>
            </a:extLst>
          </p:cNvPr>
          <p:cNvPicPr>
            <a:picLocks noChangeAspect="1"/>
          </p:cNvPicPr>
          <p:nvPr/>
        </p:nvPicPr>
        <p:blipFill>
          <a:blip r:embed="rId2"/>
          <a:stretch>
            <a:fillRect/>
          </a:stretch>
        </p:blipFill>
        <p:spPr>
          <a:xfrm>
            <a:off x="6903358" y="383025"/>
            <a:ext cx="5046883" cy="6337524"/>
          </a:xfrm>
          <a:prstGeom prst="rect">
            <a:avLst/>
          </a:prstGeom>
        </p:spPr>
      </p:pic>
      <p:sp>
        <p:nvSpPr>
          <p:cNvPr id="6" name="CuadroTexto 5">
            <a:extLst>
              <a:ext uri="{FF2B5EF4-FFF2-40B4-BE49-F238E27FC236}">
                <a16:creationId xmlns:a16="http://schemas.microsoft.com/office/drawing/2014/main" id="{578D315D-9D29-4A17-A897-57242E140E08}"/>
              </a:ext>
            </a:extLst>
          </p:cNvPr>
          <p:cNvSpPr txBox="1"/>
          <p:nvPr/>
        </p:nvSpPr>
        <p:spPr>
          <a:xfrm>
            <a:off x="4834762" y="6507718"/>
            <a:ext cx="2124075" cy="276999"/>
          </a:xfrm>
          <a:prstGeom prst="rect">
            <a:avLst/>
          </a:prstGeom>
          <a:noFill/>
        </p:spPr>
        <p:txBody>
          <a:bodyPr wrap="square">
            <a:spAutoFit/>
          </a:bodyPr>
          <a:lstStyle/>
          <a:p>
            <a:r>
              <a:rPr lang="es-CO" sz="1200" dirty="0">
                <a:solidFill>
                  <a:srgbClr val="152B48"/>
                </a:solidFill>
                <a:latin typeface="Montserrat" pitchFamily="2" charset="77"/>
              </a:rPr>
              <a:t>Lancet 2018; 392: 75–87</a:t>
            </a:r>
          </a:p>
        </p:txBody>
      </p:sp>
    </p:spTree>
    <p:extLst>
      <p:ext uri="{BB962C8B-B14F-4D97-AF65-F5344CB8AC3E}">
        <p14:creationId xmlns:p14="http://schemas.microsoft.com/office/powerpoint/2010/main" val="225304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42657-290F-468D-B449-709191B5528C}"/>
              </a:ext>
            </a:extLst>
          </p:cNvPr>
          <p:cNvSpPr>
            <a:spLocks noGrp="1"/>
          </p:cNvSpPr>
          <p:nvPr>
            <p:ph type="title"/>
          </p:nvPr>
        </p:nvSpPr>
        <p:spPr>
          <a:xfrm>
            <a:off x="661737" y="163178"/>
            <a:ext cx="10515600" cy="1325563"/>
          </a:xfrm>
        </p:spPr>
        <p:txBody>
          <a:bodyPr/>
          <a:lstStyle/>
          <a:p>
            <a:r>
              <a:rPr lang="es-CO" dirty="0"/>
              <a:t>¿Cuándo sospechar sepsis?</a:t>
            </a:r>
          </a:p>
        </p:txBody>
      </p:sp>
      <p:sp>
        <p:nvSpPr>
          <p:cNvPr id="3" name="Marcador de contenido 2">
            <a:extLst>
              <a:ext uri="{FF2B5EF4-FFF2-40B4-BE49-F238E27FC236}">
                <a16:creationId xmlns:a16="http://schemas.microsoft.com/office/drawing/2014/main" id="{4B3642F7-0A2C-4077-9667-D76E14C752A9}"/>
              </a:ext>
            </a:extLst>
          </p:cNvPr>
          <p:cNvSpPr>
            <a:spLocks noGrp="1"/>
          </p:cNvSpPr>
          <p:nvPr>
            <p:ph idx="1"/>
          </p:nvPr>
        </p:nvSpPr>
        <p:spPr>
          <a:xfrm>
            <a:off x="1200989" y="1274440"/>
            <a:ext cx="10667997" cy="2090392"/>
          </a:xfrm>
        </p:spPr>
        <p:txBody>
          <a:bodyPr/>
          <a:lstStyle/>
          <a:p>
            <a:pPr marL="0" indent="0">
              <a:buNone/>
            </a:pPr>
            <a:r>
              <a:rPr lang="es-CO" sz="2200" b="1" dirty="0"/>
              <a:t>Criterios SRIS:</a:t>
            </a:r>
          </a:p>
          <a:p>
            <a:r>
              <a:rPr lang="es-CO" dirty="0"/>
              <a:t>Taquicardia (FC &gt; 90).</a:t>
            </a:r>
          </a:p>
          <a:p>
            <a:r>
              <a:rPr lang="es-CO" dirty="0"/>
              <a:t>Taquipnea (FR &gt; 20) o PaCO2 &lt; 32 </a:t>
            </a:r>
            <a:r>
              <a:rPr lang="es-CO" dirty="0" err="1"/>
              <a:t>mmHg</a:t>
            </a:r>
            <a:r>
              <a:rPr lang="es-CO" dirty="0"/>
              <a:t>.</a:t>
            </a:r>
          </a:p>
          <a:p>
            <a:r>
              <a:rPr lang="es-CO" dirty="0"/>
              <a:t>Temperatura &gt; 38°C o &lt; 36°C.</a:t>
            </a:r>
          </a:p>
          <a:p>
            <a:r>
              <a:rPr lang="es-CO" dirty="0"/>
              <a:t>Leucocitosis (&gt; 12000), leucopenia (&lt; 4000) o bandas ≥ 10%.</a:t>
            </a:r>
          </a:p>
        </p:txBody>
      </p:sp>
      <p:pic>
        <p:nvPicPr>
          <p:cNvPr id="5" name="Imagen 4">
            <a:extLst>
              <a:ext uri="{FF2B5EF4-FFF2-40B4-BE49-F238E27FC236}">
                <a16:creationId xmlns:a16="http://schemas.microsoft.com/office/drawing/2014/main" id="{6542C355-B644-42A4-B292-EF8B341F16CC}"/>
              </a:ext>
            </a:extLst>
          </p:cNvPr>
          <p:cNvPicPr>
            <a:picLocks noChangeAspect="1"/>
          </p:cNvPicPr>
          <p:nvPr/>
        </p:nvPicPr>
        <p:blipFill>
          <a:blip r:embed="rId3"/>
          <a:stretch>
            <a:fillRect/>
          </a:stretch>
        </p:blipFill>
        <p:spPr>
          <a:xfrm>
            <a:off x="5283755" y="3396917"/>
            <a:ext cx="6585232" cy="3401940"/>
          </a:xfrm>
          <a:prstGeom prst="rect">
            <a:avLst/>
          </a:prstGeom>
        </p:spPr>
      </p:pic>
    </p:spTree>
    <p:extLst>
      <p:ext uri="{BB962C8B-B14F-4D97-AF65-F5344CB8AC3E}">
        <p14:creationId xmlns:p14="http://schemas.microsoft.com/office/powerpoint/2010/main" val="116567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342ED-EF50-4306-AA3F-AEBDD3FD8C95}"/>
              </a:ext>
            </a:extLst>
          </p:cNvPr>
          <p:cNvSpPr>
            <a:spLocks noGrp="1"/>
          </p:cNvSpPr>
          <p:nvPr>
            <p:ph type="title"/>
          </p:nvPr>
        </p:nvSpPr>
        <p:spPr>
          <a:xfrm>
            <a:off x="863224" y="2042582"/>
            <a:ext cx="7612859" cy="1325563"/>
          </a:xfrm>
        </p:spPr>
        <p:txBody>
          <a:bodyPr>
            <a:noAutofit/>
          </a:bodyPr>
          <a:lstStyle/>
          <a:p>
            <a:pPr algn="ctr">
              <a:lnSpc>
                <a:spcPct val="100000"/>
              </a:lnSpc>
            </a:pPr>
            <a:r>
              <a:rPr lang="en-US" sz="2800" b="0" dirty="0" err="1">
                <a:solidFill>
                  <a:srgbClr val="152B48"/>
                </a:solidFill>
              </a:rPr>
              <a:t>qSOFA</a:t>
            </a:r>
            <a:r>
              <a:rPr lang="en-US" sz="2800" b="0" dirty="0">
                <a:solidFill>
                  <a:srgbClr val="152B48"/>
                </a:solidFill>
              </a:rPr>
              <a:t> is meant to be used to raise suspicion of sepsis and prompt further action—it is not a replacement for SIRS and is not part of the definition of sepsis.</a:t>
            </a:r>
            <a:endParaRPr lang="es-CO" sz="2800" b="0" dirty="0">
              <a:solidFill>
                <a:srgbClr val="152B48"/>
              </a:solidFill>
            </a:endParaRPr>
          </a:p>
        </p:txBody>
      </p:sp>
      <p:sp>
        <p:nvSpPr>
          <p:cNvPr id="6" name="CuadroTexto 5">
            <a:extLst>
              <a:ext uri="{FF2B5EF4-FFF2-40B4-BE49-F238E27FC236}">
                <a16:creationId xmlns:a16="http://schemas.microsoft.com/office/drawing/2014/main" id="{3BD3529F-DC74-4278-BE59-A19278A479A7}"/>
              </a:ext>
            </a:extLst>
          </p:cNvPr>
          <p:cNvSpPr txBox="1"/>
          <p:nvPr/>
        </p:nvSpPr>
        <p:spPr>
          <a:xfrm>
            <a:off x="5369214" y="6369422"/>
            <a:ext cx="6660995" cy="276999"/>
          </a:xfrm>
          <a:prstGeom prst="rect">
            <a:avLst/>
          </a:prstGeom>
          <a:noFill/>
        </p:spPr>
        <p:txBody>
          <a:bodyPr wrap="square">
            <a:spAutoFit/>
          </a:bodyPr>
          <a:lstStyle/>
          <a:p>
            <a:r>
              <a:rPr lang="es-CO" sz="1200" dirty="0">
                <a:solidFill>
                  <a:srgbClr val="152B48"/>
                </a:solidFill>
                <a:latin typeface="Montserrat" pitchFamily="2" charset="77"/>
              </a:rPr>
              <a:t>Vincent et al. </a:t>
            </a:r>
            <a:r>
              <a:rPr lang="es-CO" sz="1200" dirty="0" err="1">
                <a:solidFill>
                  <a:srgbClr val="152B48"/>
                </a:solidFill>
                <a:latin typeface="Montserrat" pitchFamily="2" charset="77"/>
              </a:rPr>
              <a:t>Critical</a:t>
            </a:r>
            <a:r>
              <a:rPr lang="es-CO" sz="1200" dirty="0">
                <a:solidFill>
                  <a:srgbClr val="152B48"/>
                </a:solidFill>
                <a:latin typeface="Montserrat" pitchFamily="2" charset="77"/>
              </a:rPr>
              <a:t> Care (2016) 20:210            </a:t>
            </a:r>
            <a:r>
              <a:rPr lang="en-US" sz="1200" dirty="0">
                <a:solidFill>
                  <a:srgbClr val="152B48"/>
                </a:solidFill>
                <a:latin typeface="Montserrat" pitchFamily="2" charset="77"/>
              </a:rPr>
              <a:t>Crit Care Med. 2021;49(11):e1063-e1143</a:t>
            </a:r>
          </a:p>
        </p:txBody>
      </p:sp>
      <p:pic>
        <p:nvPicPr>
          <p:cNvPr id="14" name="Imagen 13">
            <a:extLst>
              <a:ext uri="{FF2B5EF4-FFF2-40B4-BE49-F238E27FC236}">
                <a16:creationId xmlns:a16="http://schemas.microsoft.com/office/drawing/2014/main" id="{A9E96341-4B85-4735-9B9D-BF98EDF34332}"/>
              </a:ext>
            </a:extLst>
          </p:cNvPr>
          <p:cNvPicPr>
            <a:picLocks noChangeAspect="1"/>
          </p:cNvPicPr>
          <p:nvPr/>
        </p:nvPicPr>
        <p:blipFill>
          <a:blip r:embed="rId3"/>
          <a:stretch>
            <a:fillRect/>
          </a:stretch>
        </p:blipFill>
        <p:spPr>
          <a:xfrm>
            <a:off x="8683670" y="781838"/>
            <a:ext cx="2998074" cy="4591984"/>
          </a:xfrm>
          <a:prstGeom prst="rect">
            <a:avLst/>
          </a:prstGeom>
          <a:ln>
            <a:solidFill>
              <a:schemeClr val="bg2">
                <a:lumMod val="75000"/>
              </a:schemeClr>
            </a:solidFill>
          </a:ln>
        </p:spPr>
      </p:pic>
      <p:pic>
        <p:nvPicPr>
          <p:cNvPr id="7" name="Imagen 6">
            <a:extLst>
              <a:ext uri="{FF2B5EF4-FFF2-40B4-BE49-F238E27FC236}">
                <a16:creationId xmlns:a16="http://schemas.microsoft.com/office/drawing/2014/main" id="{79462C82-1ABB-4CEB-A7AB-A886C1538B18}"/>
              </a:ext>
            </a:extLst>
          </p:cNvPr>
          <p:cNvPicPr>
            <a:picLocks noChangeAspect="1"/>
          </p:cNvPicPr>
          <p:nvPr/>
        </p:nvPicPr>
        <p:blipFill>
          <a:blip r:embed="rId4"/>
          <a:stretch>
            <a:fillRect/>
          </a:stretch>
        </p:blipFill>
        <p:spPr>
          <a:xfrm>
            <a:off x="852746" y="781838"/>
            <a:ext cx="7278966" cy="787141"/>
          </a:xfrm>
          <a:prstGeom prst="rect">
            <a:avLst/>
          </a:prstGeom>
        </p:spPr>
      </p:pic>
    </p:spTree>
    <p:extLst>
      <p:ext uri="{BB962C8B-B14F-4D97-AF65-F5344CB8AC3E}">
        <p14:creationId xmlns:p14="http://schemas.microsoft.com/office/powerpoint/2010/main" val="79366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92E29E-4E20-40DF-98FF-2F7E9F58CBD6}"/>
              </a:ext>
            </a:extLst>
          </p:cNvPr>
          <p:cNvSpPr>
            <a:spLocks noGrp="1"/>
          </p:cNvSpPr>
          <p:nvPr>
            <p:ph type="title"/>
          </p:nvPr>
        </p:nvSpPr>
        <p:spPr>
          <a:xfrm>
            <a:off x="685801" y="189151"/>
            <a:ext cx="10515600" cy="1325563"/>
          </a:xfrm>
        </p:spPr>
        <p:txBody>
          <a:bodyPr>
            <a:normAutofit/>
          </a:bodyPr>
          <a:lstStyle/>
          <a:p>
            <a:r>
              <a:rPr lang="es-ES" dirty="0"/>
              <a:t>Evaluar la disfunción de órgano</a:t>
            </a:r>
            <a:endParaRPr lang="es-CO" dirty="0"/>
          </a:p>
        </p:txBody>
      </p:sp>
      <p:pic>
        <p:nvPicPr>
          <p:cNvPr id="5" name="Imagen 4">
            <a:extLst>
              <a:ext uri="{FF2B5EF4-FFF2-40B4-BE49-F238E27FC236}">
                <a16:creationId xmlns:a16="http://schemas.microsoft.com/office/drawing/2014/main" id="{E5B9C17F-24F5-47E1-82B9-81727C786625}"/>
              </a:ext>
            </a:extLst>
          </p:cNvPr>
          <p:cNvPicPr>
            <a:picLocks noChangeAspect="1"/>
          </p:cNvPicPr>
          <p:nvPr/>
        </p:nvPicPr>
        <p:blipFill>
          <a:blip r:embed="rId3"/>
          <a:stretch>
            <a:fillRect/>
          </a:stretch>
        </p:blipFill>
        <p:spPr>
          <a:xfrm>
            <a:off x="4669654" y="1780116"/>
            <a:ext cx="7458178" cy="3563781"/>
          </a:xfrm>
          <a:prstGeom prst="rect">
            <a:avLst/>
          </a:prstGeom>
        </p:spPr>
      </p:pic>
      <p:sp>
        <p:nvSpPr>
          <p:cNvPr id="6" name="CuadroTexto 5">
            <a:extLst>
              <a:ext uri="{FF2B5EF4-FFF2-40B4-BE49-F238E27FC236}">
                <a16:creationId xmlns:a16="http://schemas.microsoft.com/office/drawing/2014/main" id="{E88BF3B5-EADC-4DB3-9D0C-83FD2B63E8B5}"/>
              </a:ext>
            </a:extLst>
          </p:cNvPr>
          <p:cNvSpPr txBox="1"/>
          <p:nvPr/>
        </p:nvSpPr>
        <p:spPr>
          <a:xfrm>
            <a:off x="7689182" y="6074582"/>
            <a:ext cx="4438650" cy="276999"/>
          </a:xfrm>
          <a:prstGeom prst="rect">
            <a:avLst/>
          </a:prstGeom>
          <a:noFill/>
        </p:spPr>
        <p:txBody>
          <a:bodyPr wrap="square">
            <a:spAutoFit/>
          </a:bodyPr>
          <a:lstStyle/>
          <a:p>
            <a:r>
              <a:rPr lang="es-CO" sz="1200" dirty="0">
                <a:solidFill>
                  <a:srgbClr val="152B48"/>
                </a:solidFill>
                <a:latin typeface="Montserrat" pitchFamily="2" charset="77"/>
              </a:rPr>
              <a:t>JAMA. 2016;315(8):801-810. doi:10.1001/jama.2016.0287</a:t>
            </a:r>
          </a:p>
        </p:txBody>
      </p:sp>
    </p:spTree>
    <p:extLst>
      <p:ext uri="{BB962C8B-B14F-4D97-AF65-F5344CB8AC3E}">
        <p14:creationId xmlns:p14="http://schemas.microsoft.com/office/powerpoint/2010/main" val="335070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76FD4E-DBA5-4844-B17F-B2D49AF73BED}"/>
              </a:ext>
            </a:extLst>
          </p:cNvPr>
          <p:cNvSpPr>
            <a:spLocks noGrp="1"/>
          </p:cNvSpPr>
          <p:nvPr>
            <p:ph type="title"/>
          </p:nvPr>
        </p:nvSpPr>
        <p:spPr>
          <a:xfrm>
            <a:off x="685801" y="284740"/>
            <a:ext cx="10515600" cy="1325563"/>
          </a:xfrm>
        </p:spPr>
        <p:txBody>
          <a:bodyPr/>
          <a:lstStyle/>
          <a:p>
            <a:r>
              <a:rPr lang="es-CO" dirty="0"/>
              <a:t>SOFA ≥2 es consistente con sepsis</a:t>
            </a:r>
          </a:p>
        </p:txBody>
      </p:sp>
      <p:pic>
        <p:nvPicPr>
          <p:cNvPr id="5" name="Image" descr="Image">
            <a:extLst>
              <a:ext uri="{FF2B5EF4-FFF2-40B4-BE49-F238E27FC236}">
                <a16:creationId xmlns:a16="http://schemas.microsoft.com/office/drawing/2014/main" id="{E90CD4C2-1DA3-4CDC-8419-D7A2C1588862}"/>
              </a:ext>
            </a:extLst>
          </p:cNvPr>
          <p:cNvPicPr>
            <a:picLocks noChangeAspect="1"/>
          </p:cNvPicPr>
          <p:nvPr/>
        </p:nvPicPr>
        <p:blipFill>
          <a:blip r:embed="rId2"/>
          <a:stretch>
            <a:fillRect/>
          </a:stretch>
        </p:blipFill>
        <p:spPr>
          <a:xfrm>
            <a:off x="4689247" y="1728044"/>
            <a:ext cx="7314257" cy="4047114"/>
          </a:xfrm>
          <a:prstGeom prst="rect">
            <a:avLst/>
          </a:prstGeom>
          <a:ln w="25400">
            <a:miter lim="400000"/>
          </a:ln>
          <a:effectLst>
            <a:outerShdw blurRad="254000" dist="127000" dir="5400000" rotWithShape="0">
              <a:srgbClr val="000000">
                <a:alpha val="70000"/>
              </a:srgbClr>
            </a:outerShdw>
          </a:effectLst>
        </p:spPr>
      </p:pic>
    </p:spTree>
    <p:extLst>
      <p:ext uri="{BB962C8B-B14F-4D97-AF65-F5344CB8AC3E}">
        <p14:creationId xmlns:p14="http://schemas.microsoft.com/office/powerpoint/2010/main" val="242546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7DA2A0-EB47-4D01-B10E-6A575591AECC}"/>
              </a:ext>
            </a:extLst>
          </p:cNvPr>
          <p:cNvSpPr>
            <a:spLocks noGrp="1"/>
          </p:cNvSpPr>
          <p:nvPr>
            <p:ph type="title"/>
          </p:nvPr>
        </p:nvSpPr>
        <p:spPr>
          <a:xfrm>
            <a:off x="685801" y="252301"/>
            <a:ext cx="10515600" cy="1325563"/>
          </a:xfrm>
        </p:spPr>
        <p:txBody>
          <a:bodyPr/>
          <a:lstStyle/>
          <a:p>
            <a:r>
              <a:rPr lang="es-CO" dirty="0"/>
              <a:t>Choque séptico</a:t>
            </a:r>
          </a:p>
        </p:txBody>
      </p:sp>
      <p:sp>
        <p:nvSpPr>
          <p:cNvPr id="3" name="Marcador de contenido 2">
            <a:extLst>
              <a:ext uri="{FF2B5EF4-FFF2-40B4-BE49-F238E27FC236}">
                <a16:creationId xmlns:a16="http://schemas.microsoft.com/office/drawing/2014/main" id="{37F8BC3A-977A-4B87-A409-8E5CD9AC4953}"/>
              </a:ext>
            </a:extLst>
          </p:cNvPr>
          <p:cNvSpPr>
            <a:spLocks noGrp="1"/>
          </p:cNvSpPr>
          <p:nvPr>
            <p:ph idx="1"/>
          </p:nvPr>
        </p:nvSpPr>
        <p:spPr>
          <a:xfrm>
            <a:off x="990599" y="1390297"/>
            <a:ext cx="10667997" cy="2090392"/>
          </a:xfrm>
        </p:spPr>
        <p:txBody>
          <a:bodyPr>
            <a:normAutofit/>
          </a:bodyPr>
          <a:lstStyle/>
          <a:p>
            <a:pPr marL="0" indent="0" algn="just">
              <a:lnSpc>
                <a:spcPct val="100000"/>
              </a:lnSpc>
              <a:buNone/>
            </a:pPr>
            <a:r>
              <a:rPr lang="es-ES" sz="2400" dirty="0"/>
              <a:t>Subgrupo de pacientes con sepsis que tiene anormalidades celulares, metabólicas y circulatorias, lo suficientemente profundas para aumentar la mortalidad.</a:t>
            </a:r>
          </a:p>
        </p:txBody>
      </p:sp>
      <p:graphicFrame>
        <p:nvGraphicFramePr>
          <p:cNvPr id="7" name="Marcador de contenido 3">
            <a:extLst>
              <a:ext uri="{FF2B5EF4-FFF2-40B4-BE49-F238E27FC236}">
                <a16:creationId xmlns:a16="http://schemas.microsoft.com/office/drawing/2014/main" id="{E13FA097-DB95-44D7-B4DE-46A53B561BBD}"/>
              </a:ext>
            </a:extLst>
          </p:cNvPr>
          <p:cNvGraphicFramePr>
            <a:graphicFrameLocks/>
          </p:cNvGraphicFramePr>
          <p:nvPr>
            <p:extLst>
              <p:ext uri="{D42A27DB-BD31-4B8C-83A1-F6EECF244321}">
                <p14:modId xmlns:p14="http://schemas.microsoft.com/office/powerpoint/2010/main" val="2381271878"/>
              </p:ext>
            </p:extLst>
          </p:nvPr>
        </p:nvGraphicFramePr>
        <p:xfrm>
          <a:off x="5488803" y="2435493"/>
          <a:ext cx="6579372" cy="3837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uadroTexto 7">
            <a:extLst>
              <a:ext uri="{FF2B5EF4-FFF2-40B4-BE49-F238E27FC236}">
                <a16:creationId xmlns:a16="http://schemas.microsoft.com/office/drawing/2014/main" id="{D26136EC-CC35-4CCD-80FC-33600B8943EE}"/>
              </a:ext>
            </a:extLst>
          </p:cNvPr>
          <p:cNvSpPr txBox="1"/>
          <p:nvPr/>
        </p:nvSpPr>
        <p:spPr>
          <a:xfrm>
            <a:off x="7522348" y="6491934"/>
            <a:ext cx="4438650" cy="276999"/>
          </a:xfrm>
          <a:prstGeom prst="rect">
            <a:avLst/>
          </a:prstGeom>
          <a:noFill/>
        </p:spPr>
        <p:txBody>
          <a:bodyPr wrap="square">
            <a:spAutoFit/>
          </a:bodyPr>
          <a:lstStyle/>
          <a:p>
            <a:r>
              <a:rPr lang="es-CO" sz="1200" dirty="0">
                <a:solidFill>
                  <a:srgbClr val="152B48"/>
                </a:solidFill>
                <a:latin typeface="Montserrat" pitchFamily="2" charset="77"/>
              </a:rPr>
              <a:t>JAMA. 2016;315(8):801-810. doi:10.1001/jama.2016.0287</a:t>
            </a:r>
          </a:p>
        </p:txBody>
      </p:sp>
      <p:sp>
        <p:nvSpPr>
          <p:cNvPr id="5" name="CuadroTexto 4">
            <a:extLst>
              <a:ext uri="{FF2B5EF4-FFF2-40B4-BE49-F238E27FC236}">
                <a16:creationId xmlns:a16="http://schemas.microsoft.com/office/drawing/2014/main" id="{238875F0-A943-454D-81A9-1B31DCADFCD2}"/>
              </a:ext>
            </a:extLst>
          </p:cNvPr>
          <p:cNvSpPr txBox="1"/>
          <p:nvPr/>
        </p:nvSpPr>
        <p:spPr>
          <a:xfrm>
            <a:off x="6180405" y="4497430"/>
            <a:ext cx="5397981" cy="338554"/>
          </a:xfrm>
          <a:prstGeom prst="rect">
            <a:avLst/>
          </a:prstGeom>
          <a:noFill/>
        </p:spPr>
        <p:txBody>
          <a:bodyPr wrap="square" rtlCol="0">
            <a:spAutoFit/>
          </a:bodyPr>
          <a:lstStyle/>
          <a:p>
            <a:pPr algn="ctr"/>
            <a:r>
              <a:rPr lang="es-CO" sz="1600" b="1" dirty="0">
                <a:solidFill>
                  <a:srgbClr val="152B48"/>
                </a:solidFill>
                <a:latin typeface="Montserrat" pitchFamily="2" charset="77"/>
              </a:rPr>
              <a:t>A pesar de una adecuada reanimación con LEV</a:t>
            </a:r>
          </a:p>
        </p:txBody>
      </p:sp>
    </p:spTree>
    <p:extLst>
      <p:ext uri="{BB962C8B-B14F-4D97-AF65-F5344CB8AC3E}">
        <p14:creationId xmlns:p14="http://schemas.microsoft.com/office/powerpoint/2010/main" val="360412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838ACA-909C-428E-9920-827046BAD7C0}"/>
              </a:ext>
            </a:extLst>
          </p:cNvPr>
          <p:cNvSpPr>
            <a:spLocks noGrp="1"/>
          </p:cNvSpPr>
          <p:nvPr>
            <p:ph type="title"/>
          </p:nvPr>
        </p:nvSpPr>
        <p:spPr>
          <a:xfrm>
            <a:off x="709863" y="178617"/>
            <a:ext cx="10515600" cy="1325563"/>
          </a:xfrm>
        </p:spPr>
        <p:txBody>
          <a:bodyPr>
            <a:normAutofit/>
          </a:bodyPr>
          <a:lstStyle/>
          <a:p>
            <a:r>
              <a:rPr lang="es-CO" sz="4200" dirty="0"/>
              <a:t>Repasemos</a:t>
            </a:r>
          </a:p>
        </p:txBody>
      </p:sp>
      <p:pic>
        <p:nvPicPr>
          <p:cNvPr id="5" name="Imagen 4">
            <a:extLst>
              <a:ext uri="{FF2B5EF4-FFF2-40B4-BE49-F238E27FC236}">
                <a16:creationId xmlns:a16="http://schemas.microsoft.com/office/drawing/2014/main" id="{00A558E2-52F0-4896-AF95-6AE086BED913}"/>
              </a:ext>
            </a:extLst>
          </p:cNvPr>
          <p:cNvPicPr>
            <a:picLocks noChangeAspect="1"/>
          </p:cNvPicPr>
          <p:nvPr/>
        </p:nvPicPr>
        <p:blipFill>
          <a:blip r:embed="rId2"/>
          <a:stretch>
            <a:fillRect/>
          </a:stretch>
        </p:blipFill>
        <p:spPr>
          <a:xfrm>
            <a:off x="5297227" y="597956"/>
            <a:ext cx="6546358" cy="5662087"/>
          </a:xfrm>
          <a:prstGeom prst="rect">
            <a:avLst/>
          </a:prstGeom>
        </p:spPr>
      </p:pic>
      <p:sp>
        <p:nvSpPr>
          <p:cNvPr id="6" name="CuadroTexto 5">
            <a:extLst>
              <a:ext uri="{FF2B5EF4-FFF2-40B4-BE49-F238E27FC236}">
                <a16:creationId xmlns:a16="http://schemas.microsoft.com/office/drawing/2014/main" id="{47D2C5DB-530C-49EA-8C4A-012F7DC79717}"/>
              </a:ext>
            </a:extLst>
          </p:cNvPr>
          <p:cNvSpPr txBox="1"/>
          <p:nvPr/>
        </p:nvSpPr>
        <p:spPr>
          <a:xfrm>
            <a:off x="7549315" y="6475634"/>
            <a:ext cx="4438650" cy="276999"/>
          </a:xfrm>
          <a:prstGeom prst="rect">
            <a:avLst/>
          </a:prstGeom>
          <a:noFill/>
        </p:spPr>
        <p:txBody>
          <a:bodyPr wrap="square">
            <a:spAutoFit/>
          </a:bodyPr>
          <a:lstStyle/>
          <a:p>
            <a:pPr algn="r"/>
            <a:r>
              <a:rPr lang="es-CO" sz="1200" dirty="0">
                <a:solidFill>
                  <a:srgbClr val="152B48"/>
                </a:solidFill>
                <a:latin typeface="Montserrat" pitchFamily="2" charset="77"/>
              </a:rPr>
              <a:t>JAMA. 2016;315(8):801-810. doi:10.1001/jama.2016.0287</a:t>
            </a:r>
          </a:p>
        </p:txBody>
      </p:sp>
      <p:sp>
        <p:nvSpPr>
          <p:cNvPr id="7" name="CuadroTexto 6">
            <a:extLst>
              <a:ext uri="{FF2B5EF4-FFF2-40B4-BE49-F238E27FC236}">
                <a16:creationId xmlns:a16="http://schemas.microsoft.com/office/drawing/2014/main" id="{BBD49DF3-6F60-45AD-A6F3-B62DF1AB6DBF}"/>
              </a:ext>
            </a:extLst>
          </p:cNvPr>
          <p:cNvSpPr txBox="1"/>
          <p:nvPr/>
        </p:nvSpPr>
        <p:spPr>
          <a:xfrm>
            <a:off x="5086483" y="1458699"/>
            <a:ext cx="1214895" cy="338554"/>
          </a:xfrm>
          <a:prstGeom prst="rect">
            <a:avLst/>
          </a:prstGeom>
          <a:noFill/>
          <a:ln>
            <a:solidFill>
              <a:schemeClr val="bg2">
                <a:lumMod val="75000"/>
              </a:schemeClr>
            </a:solidFill>
          </a:ln>
        </p:spPr>
        <p:txBody>
          <a:bodyPr wrap="square" rtlCol="0">
            <a:spAutoFit/>
          </a:bodyPr>
          <a:lstStyle/>
          <a:p>
            <a:pPr algn="ctr"/>
            <a:r>
              <a:rPr lang="es-CO" sz="1600" dirty="0">
                <a:latin typeface="Montserrat" pitchFamily="2" charset="77"/>
              </a:rPr>
              <a:t>SRIS ≥2 y</a:t>
            </a:r>
          </a:p>
        </p:txBody>
      </p:sp>
    </p:spTree>
    <p:extLst>
      <p:ext uri="{BB962C8B-B14F-4D97-AF65-F5344CB8AC3E}">
        <p14:creationId xmlns:p14="http://schemas.microsoft.com/office/powerpoint/2010/main" val="5546463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3080</TotalTime>
  <Words>2100</Words>
  <Application>Microsoft Macintosh PowerPoint</Application>
  <PresentationFormat>Panorámica</PresentationFormat>
  <Paragraphs>192</Paragraphs>
  <Slides>29</Slides>
  <Notes>21</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29</vt:i4>
      </vt:variant>
    </vt:vector>
  </HeadingPairs>
  <TitlesOfParts>
    <vt:vector size="41" baseType="lpstr">
      <vt:lpstr>AkzidenzGroteskBE-Bold</vt:lpstr>
      <vt:lpstr>AkzidenzGroteskBE-It</vt:lpstr>
      <vt:lpstr>AkzidenzGroteskBE-Regular</vt:lpstr>
      <vt:lpstr>Arial</vt:lpstr>
      <vt:lpstr>Calibri</vt:lpstr>
      <vt:lpstr>Courier New</vt:lpstr>
      <vt:lpstr>GuardianTextEgypGR-Regular</vt:lpstr>
      <vt:lpstr>MinionPro-Regular</vt:lpstr>
      <vt:lpstr>Montserrat</vt:lpstr>
      <vt:lpstr>SymbolMT</vt:lpstr>
      <vt:lpstr>Wingdings</vt:lpstr>
      <vt:lpstr>Tema de Office</vt:lpstr>
      <vt:lpstr>SEPSIS: DE LO BÁSICO A LAS RECOMENDACIONES 2021</vt:lpstr>
      <vt:lpstr>Definición</vt:lpstr>
      <vt:lpstr>¿Por qué ocurre?</vt:lpstr>
      <vt:lpstr>¿Cuándo sospechar sepsis?</vt:lpstr>
      <vt:lpstr>qSOFA is meant to be used to raise suspicion of sepsis and prompt further action—it is not a replacement for SIRS and is not part of the definition of sepsis.</vt:lpstr>
      <vt:lpstr>Evaluar la disfunción de órgano</vt:lpstr>
      <vt:lpstr>SOFA ≥2 es consistente con sepsis</vt:lpstr>
      <vt:lpstr>Choque séptico</vt:lpstr>
      <vt:lpstr>Repasemos</vt:lpstr>
      <vt:lpstr>Exámenes para el diagnóstico</vt:lpstr>
      <vt:lpstr>PAUSA</vt:lpstr>
      <vt:lpstr>Manejo del paciente con sepsis</vt:lpstr>
      <vt:lpstr>1. Monitorización</vt:lpstr>
      <vt:lpstr>2. LEV ¿Ringer o salino?</vt:lpstr>
      <vt:lpstr>¿Ringer o salino?</vt:lpstr>
      <vt:lpstr>¿Ringer o salino?</vt:lpstr>
      <vt:lpstr>¿Con cuánto iniciar?</vt:lpstr>
      <vt:lpstr>¿Con cuánto seguir?</vt:lpstr>
      <vt:lpstr>PAUSA</vt:lpstr>
      <vt:lpstr>3. Antibiótico</vt:lpstr>
      <vt:lpstr>Elección del antibiótico</vt:lpstr>
      <vt:lpstr>Control de la fuente</vt:lpstr>
      <vt:lpstr>Suspender/reducir espectro</vt:lpstr>
      <vt:lpstr>Duración del antibiótico</vt:lpstr>
      <vt:lpstr>4. Soporte vasoactivo</vt:lpstr>
      <vt:lpstr>Norepinefrina</vt:lpstr>
      <vt:lpstr>¿Cuándo adicionar vasopresina?</vt:lpstr>
      <vt:lpstr>Inotrópicos en choque séptico</vt:lpstr>
      <vt:lpstr>5. Intervenciones adicionales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Cristina Sierra</dc:creator>
  <cp:lastModifiedBy>Juanita Escobar Martinez</cp:lastModifiedBy>
  <cp:revision>69</cp:revision>
  <dcterms:created xsi:type="dcterms:W3CDTF">2022-01-09T14:24:18Z</dcterms:created>
  <dcterms:modified xsi:type="dcterms:W3CDTF">2022-02-20T16:28:35Z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894616</vt:lpwstr>
  </property>
  <property fmtid="{D5CDD505-2E9C-101B-9397-08002B2CF9AE}" name="NXPowerLiteSettings" pid="3">
    <vt:lpwstr>F7000400038000</vt:lpwstr>
  </property>
  <property fmtid="{D5CDD505-2E9C-101B-9397-08002B2CF9AE}" name="NXPowerLiteVersion" pid="4">
    <vt:lpwstr>S9.1.4</vt:lpwstr>
  </property>
</Properties>
</file>